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5"/>
    <p:sldMasterId id="2147483688" r:id="rId6"/>
  </p:sldMasterIdLst>
  <p:notesMasterIdLst>
    <p:notesMasterId r:id="rId84"/>
  </p:notesMasterIdLst>
  <p:handoutMasterIdLst>
    <p:handoutMasterId r:id="rId85"/>
  </p:handoutMasterIdLst>
  <p:sldIdLst>
    <p:sldId id="385" r:id="rId7"/>
    <p:sldId id="530" r:id="rId8"/>
    <p:sldId id="3020" r:id="rId9"/>
    <p:sldId id="2965" r:id="rId10"/>
    <p:sldId id="577" r:id="rId11"/>
    <p:sldId id="578" r:id="rId12"/>
    <p:sldId id="976" r:id="rId13"/>
    <p:sldId id="579" r:id="rId14"/>
    <p:sldId id="2953" r:id="rId15"/>
    <p:sldId id="2954" r:id="rId16"/>
    <p:sldId id="2957" r:id="rId17"/>
    <p:sldId id="2964" r:id="rId18"/>
    <p:sldId id="556" r:id="rId19"/>
    <p:sldId id="557" r:id="rId20"/>
    <p:sldId id="2409" r:id="rId21"/>
    <p:sldId id="2410" r:id="rId22"/>
    <p:sldId id="2966" r:id="rId23"/>
    <p:sldId id="535" r:id="rId24"/>
    <p:sldId id="534" r:id="rId25"/>
    <p:sldId id="2522" r:id="rId26"/>
    <p:sldId id="3015" r:id="rId27"/>
    <p:sldId id="2525" r:id="rId28"/>
    <p:sldId id="558" r:id="rId29"/>
    <p:sldId id="468" r:id="rId30"/>
    <p:sldId id="541" r:id="rId31"/>
    <p:sldId id="543" r:id="rId32"/>
    <p:sldId id="544" r:id="rId33"/>
    <p:sldId id="595" r:id="rId34"/>
    <p:sldId id="2987" r:id="rId35"/>
    <p:sldId id="2939" r:id="rId36"/>
    <p:sldId id="2260" r:id="rId37"/>
    <p:sldId id="2266" r:id="rId38"/>
    <p:sldId id="2269" r:id="rId39"/>
    <p:sldId id="354" r:id="rId40"/>
    <p:sldId id="472" r:id="rId41"/>
    <p:sldId id="273" r:id="rId42"/>
    <p:sldId id="3016" r:id="rId43"/>
    <p:sldId id="327" r:id="rId44"/>
    <p:sldId id="3013" r:id="rId45"/>
    <p:sldId id="478" r:id="rId46"/>
    <p:sldId id="473" r:id="rId47"/>
    <p:sldId id="278" r:id="rId48"/>
    <p:sldId id="3017" r:id="rId49"/>
    <p:sldId id="561" r:id="rId50"/>
    <p:sldId id="3018" r:id="rId51"/>
    <p:sldId id="596" r:id="rId52"/>
    <p:sldId id="3019" r:id="rId53"/>
    <p:sldId id="603" r:id="rId54"/>
    <p:sldId id="604" r:id="rId55"/>
    <p:sldId id="605" r:id="rId56"/>
    <p:sldId id="606" r:id="rId57"/>
    <p:sldId id="594" r:id="rId58"/>
    <p:sldId id="580" r:id="rId59"/>
    <p:sldId id="581" r:id="rId60"/>
    <p:sldId id="582" r:id="rId61"/>
    <p:sldId id="583" r:id="rId62"/>
    <p:sldId id="585" r:id="rId63"/>
    <p:sldId id="586" r:id="rId64"/>
    <p:sldId id="587" r:id="rId65"/>
    <p:sldId id="588" r:id="rId66"/>
    <p:sldId id="306" r:id="rId67"/>
    <p:sldId id="3036" r:id="rId68"/>
    <p:sldId id="297" r:id="rId69"/>
    <p:sldId id="295" r:id="rId70"/>
    <p:sldId id="296" r:id="rId71"/>
    <p:sldId id="298" r:id="rId72"/>
    <p:sldId id="607" r:id="rId73"/>
    <p:sldId id="3024" r:id="rId74"/>
    <p:sldId id="3030" r:id="rId75"/>
    <p:sldId id="3011" r:id="rId76"/>
    <p:sldId id="3031" r:id="rId77"/>
    <p:sldId id="3032" r:id="rId78"/>
    <p:sldId id="3035" r:id="rId79"/>
    <p:sldId id="555" r:id="rId80"/>
    <p:sldId id="293" r:id="rId81"/>
    <p:sldId id="294" r:id="rId82"/>
    <p:sldId id="610" r:id="rId8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Jolin" initials="JJ" lastIdx="1" clrIdx="0">
    <p:extLst>
      <p:ext uri="{19B8F6BF-5375-455C-9EA6-DF929625EA0E}">
        <p15:presenceInfo xmlns:p15="http://schemas.microsoft.com/office/powerpoint/2012/main" userId="Joe Jo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50"/>
    <a:srgbClr val="66FF33"/>
    <a:srgbClr val="DF6613"/>
    <a:srgbClr val="006600"/>
    <a:srgbClr val="535962"/>
    <a:srgbClr val="B9FFE8"/>
    <a:srgbClr val="CDFFEE"/>
    <a:srgbClr val="66FFCC"/>
    <a:srgbClr val="2B5259"/>
    <a:srgbClr val="00F2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86" autoAdjust="0"/>
    <p:restoredTop sz="94434" autoAdjust="0"/>
  </p:normalViewPr>
  <p:slideViewPr>
    <p:cSldViewPr snapToGrid="0">
      <p:cViewPr varScale="1">
        <p:scale>
          <a:sx n="106" d="100"/>
          <a:sy n="106" d="100"/>
        </p:scale>
        <p:origin x="144" y="138"/>
      </p:cViewPr>
      <p:guideLst/>
    </p:cSldViewPr>
  </p:slideViewPr>
  <p:notesTextViewPr>
    <p:cViewPr>
      <p:scale>
        <a:sx n="1" d="1"/>
        <a:sy n="1" d="1"/>
      </p:scale>
      <p:origin x="0" y="0"/>
    </p:cViewPr>
  </p:notesTextViewPr>
  <p:sorterViewPr>
    <p:cViewPr>
      <p:scale>
        <a:sx n="60" d="100"/>
        <a:sy n="60" d="100"/>
      </p:scale>
      <p:origin x="0" y="-51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184E56-1486-4F56-82D0-5AE42064545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B12D1436-65BD-4709-86D4-BF3BC76AB29B}">
      <dgm:prSet phldrT="[Text]"/>
      <dgm:spPr/>
      <dgm:t>
        <a:bodyPr/>
        <a:lstStyle/>
        <a:p>
          <a:r>
            <a:rPr lang="en-US" dirty="0"/>
            <a:t>No Urgency</a:t>
          </a:r>
        </a:p>
      </dgm:t>
    </dgm:pt>
    <dgm:pt modelId="{3995102B-2F49-43DC-A178-DFFE9BBEA06A}" type="parTrans" cxnId="{71C25717-7A0A-481A-A559-715F53B7277A}">
      <dgm:prSet/>
      <dgm:spPr/>
      <dgm:t>
        <a:bodyPr/>
        <a:lstStyle/>
        <a:p>
          <a:endParaRPr lang="en-US"/>
        </a:p>
      </dgm:t>
    </dgm:pt>
    <dgm:pt modelId="{DA669138-B558-4319-9B29-B3CE74C08C44}" type="sibTrans" cxnId="{71C25717-7A0A-481A-A559-715F53B7277A}">
      <dgm:prSet/>
      <dgm:spPr/>
      <dgm:t>
        <a:bodyPr/>
        <a:lstStyle/>
        <a:p>
          <a:endParaRPr lang="en-US"/>
        </a:p>
      </dgm:t>
    </dgm:pt>
    <dgm:pt modelId="{D2E32314-885A-401D-814E-9D858A7FFD0E}">
      <dgm:prSet phldrT="[Text]"/>
      <dgm:spPr/>
      <dgm:t>
        <a:bodyPr/>
        <a:lstStyle/>
        <a:p>
          <a:r>
            <a:rPr lang="en-US" dirty="0"/>
            <a:t>Become Aware of Urgent Need </a:t>
          </a:r>
        </a:p>
      </dgm:t>
    </dgm:pt>
    <dgm:pt modelId="{2359F4A7-58D3-4215-ABEE-F8EE8B971C71}" type="parTrans" cxnId="{135B73F2-B32D-4C0E-BEA9-1B3BEF1CB11C}">
      <dgm:prSet/>
      <dgm:spPr/>
      <dgm:t>
        <a:bodyPr/>
        <a:lstStyle/>
        <a:p>
          <a:endParaRPr lang="en-US"/>
        </a:p>
      </dgm:t>
    </dgm:pt>
    <dgm:pt modelId="{8638C120-38B8-45FE-A49A-E27853FDA402}" type="sibTrans" cxnId="{135B73F2-B32D-4C0E-BEA9-1B3BEF1CB11C}">
      <dgm:prSet/>
      <dgm:spPr/>
      <dgm:t>
        <a:bodyPr/>
        <a:lstStyle/>
        <a:p>
          <a:endParaRPr lang="en-US"/>
        </a:p>
      </dgm:t>
    </dgm:pt>
    <dgm:pt modelId="{2EE2E5C4-3434-474F-95E6-15F0AEAD24EF}">
      <dgm:prSet phldrT="[Text]"/>
      <dgm:spPr/>
      <dgm:t>
        <a:bodyPr/>
        <a:lstStyle/>
        <a:p>
          <a:r>
            <a:rPr lang="en-US" dirty="0"/>
            <a:t>Contrast  Solutions</a:t>
          </a:r>
        </a:p>
      </dgm:t>
    </dgm:pt>
    <dgm:pt modelId="{320ED1D8-95BA-4FE1-A3E6-BD7AFF8CBB78}" type="parTrans" cxnId="{5833A2B5-7288-49B9-A066-DCA60B8978EA}">
      <dgm:prSet/>
      <dgm:spPr/>
      <dgm:t>
        <a:bodyPr/>
        <a:lstStyle/>
        <a:p>
          <a:endParaRPr lang="en-US"/>
        </a:p>
      </dgm:t>
    </dgm:pt>
    <dgm:pt modelId="{0183E18A-0B22-42B8-A1B1-708FB4E4F3D1}" type="sibTrans" cxnId="{5833A2B5-7288-49B9-A066-DCA60B8978EA}">
      <dgm:prSet/>
      <dgm:spPr/>
      <dgm:t>
        <a:bodyPr/>
        <a:lstStyle/>
        <a:p>
          <a:endParaRPr lang="en-US"/>
        </a:p>
      </dgm:t>
    </dgm:pt>
    <dgm:pt modelId="{31B7B02C-BC25-43B7-9065-8456DB6536BF}">
      <dgm:prSet phldrT="[Text]"/>
      <dgm:spPr/>
      <dgm:t>
        <a:bodyPr/>
        <a:lstStyle/>
        <a:p>
          <a:r>
            <a:rPr lang="en-US" dirty="0"/>
            <a:t>Decision to Implement Now</a:t>
          </a:r>
        </a:p>
      </dgm:t>
    </dgm:pt>
    <dgm:pt modelId="{0E76DD9A-271E-4189-9A42-C32783975F2E}" type="parTrans" cxnId="{DCFF247E-4ED8-4002-B8E5-80BD0A3E3DD4}">
      <dgm:prSet/>
      <dgm:spPr/>
      <dgm:t>
        <a:bodyPr/>
        <a:lstStyle/>
        <a:p>
          <a:endParaRPr lang="en-US"/>
        </a:p>
      </dgm:t>
    </dgm:pt>
    <dgm:pt modelId="{61CB3BB0-C622-41CF-AEF4-F0A55C48AC01}" type="sibTrans" cxnId="{DCFF247E-4ED8-4002-B8E5-80BD0A3E3DD4}">
      <dgm:prSet/>
      <dgm:spPr/>
      <dgm:t>
        <a:bodyPr/>
        <a:lstStyle/>
        <a:p>
          <a:endParaRPr lang="en-US"/>
        </a:p>
      </dgm:t>
    </dgm:pt>
    <dgm:pt modelId="{36026089-BE90-45C8-93E0-25934A76CDCF}">
      <dgm:prSet phldrT="[Text]"/>
      <dgm:spPr/>
      <dgm:t>
        <a:bodyPr/>
        <a:lstStyle/>
        <a:p>
          <a:r>
            <a:rPr lang="en-US" dirty="0"/>
            <a:t>Aware of Situation</a:t>
          </a:r>
        </a:p>
      </dgm:t>
    </dgm:pt>
    <dgm:pt modelId="{C3C6EC47-5488-4AA4-95E3-9923D8E2C361}" type="parTrans" cxnId="{F41E8E31-D6F4-49B7-BC17-2F81DC8AF8FD}">
      <dgm:prSet/>
      <dgm:spPr/>
      <dgm:t>
        <a:bodyPr/>
        <a:lstStyle/>
        <a:p>
          <a:endParaRPr lang="en-US"/>
        </a:p>
      </dgm:t>
    </dgm:pt>
    <dgm:pt modelId="{61D5DE98-7FC0-4C47-A7C3-B7AFE5E22B2D}" type="sibTrans" cxnId="{F41E8E31-D6F4-49B7-BC17-2F81DC8AF8FD}">
      <dgm:prSet/>
      <dgm:spPr/>
      <dgm:t>
        <a:bodyPr/>
        <a:lstStyle/>
        <a:p>
          <a:endParaRPr lang="en-US"/>
        </a:p>
      </dgm:t>
    </dgm:pt>
    <dgm:pt modelId="{17281E34-ED88-4059-A500-85585774DF44}" type="pres">
      <dgm:prSet presAssocID="{B2184E56-1486-4F56-82D0-5AE420645455}" presName="cycle" presStyleCnt="0">
        <dgm:presLayoutVars>
          <dgm:dir/>
          <dgm:resizeHandles val="exact"/>
        </dgm:presLayoutVars>
      </dgm:prSet>
      <dgm:spPr/>
    </dgm:pt>
    <dgm:pt modelId="{F1746583-4263-4E0B-B124-A1C2DC4C5A3B}" type="pres">
      <dgm:prSet presAssocID="{B12D1436-65BD-4709-86D4-BF3BC76AB29B}" presName="dummy" presStyleCnt="0"/>
      <dgm:spPr/>
    </dgm:pt>
    <dgm:pt modelId="{0AC37226-4E21-4DC8-BFC3-9DFA111124B0}" type="pres">
      <dgm:prSet presAssocID="{B12D1436-65BD-4709-86D4-BF3BC76AB29B}" presName="node" presStyleLbl="revTx" presStyleIdx="0" presStyleCnt="5">
        <dgm:presLayoutVars>
          <dgm:bulletEnabled val="1"/>
        </dgm:presLayoutVars>
      </dgm:prSet>
      <dgm:spPr/>
    </dgm:pt>
    <dgm:pt modelId="{771DF130-2D86-4403-B5D9-4B0A2B289FED}" type="pres">
      <dgm:prSet presAssocID="{DA669138-B558-4319-9B29-B3CE74C08C44}" presName="sibTrans" presStyleLbl="node1" presStyleIdx="0" presStyleCnt="5" custScaleX="100436"/>
      <dgm:spPr/>
    </dgm:pt>
    <dgm:pt modelId="{6BC959F7-91D2-4C17-A8C0-6AD289F49C66}" type="pres">
      <dgm:prSet presAssocID="{D2E32314-885A-401D-814E-9D858A7FFD0E}" presName="dummy" presStyleCnt="0"/>
      <dgm:spPr/>
    </dgm:pt>
    <dgm:pt modelId="{D184139B-4DF0-4D22-B89E-E2BE572B38F2}" type="pres">
      <dgm:prSet presAssocID="{D2E32314-885A-401D-814E-9D858A7FFD0E}" presName="node" presStyleLbl="revTx" presStyleIdx="1" presStyleCnt="5">
        <dgm:presLayoutVars>
          <dgm:bulletEnabled val="1"/>
        </dgm:presLayoutVars>
      </dgm:prSet>
      <dgm:spPr/>
    </dgm:pt>
    <dgm:pt modelId="{D4F41FA8-24D1-497C-A388-9A04DAD4AB8D}" type="pres">
      <dgm:prSet presAssocID="{8638C120-38B8-45FE-A49A-E27853FDA402}" presName="sibTrans" presStyleLbl="node1" presStyleIdx="1" presStyleCnt="5" custScaleX="101728" custScaleY="103215"/>
      <dgm:spPr/>
    </dgm:pt>
    <dgm:pt modelId="{72DF9FA8-6C82-4660-A70A-16EE70B7CDC3}" type="pres">
      <dgm:prSet presAssocID="{2EE2E5C4-3434-474F-95E6-15F0AEAD24EF}" presName="dummy" presStyleCnt="0"/>
      <dgm:spPr/>
    </dgm:pt>
    <dgm:pt modelId="{ED1B59C3-2BB8-4A02-822A-8F85F3F74A3A}" type="pres">
      <dgm:prSet presAssocID="{2EE2E5C4-3434-474F-95E6-15F0AEAD24EF}" presName="node" presStyleLbl="revTx" presStyleIdx="2" presStyleCnt="5">
        <dgm:presLayoutVars>
          <dgm:bulletEnabled val="1"/>
        </dgm:presLayoutVars>
      </dgm:prSet>
      <dgm:spPr/>
    </dgm:pt>
    <dgm:pt modelId="{A6481EB4-C645-40D8-96DB-D5974C47FF7A}" type="pres">
      <dgm:prSet presAssocID="{0183E18A-0B22-42B8-A1B1-708FB4E4F3D1}" presName="sibTrans" presStyleLbl="node1" presStyleIdx="2" presStyleCnt="5" custScaleX="104312" custScaleY="103215"/>
      <dgm:spPr/>
    </dgm:pt>
    <dgm:pt modelId="{81AC982E-0946-4DE7-9280-E1E59AB5426B}" type="pres">
      <dgm:prSet presAssocID="{31B7B02C-BC25-43B7-9065-8456DB6536BF}" presName="dummy" presStyleCnt="0"/>
      <dgm:spPr/>
    </dgm:pt>
    <dgm:pt modelId="{21B489AC-88E8-4849-8673-5F92F0BAF7A7}" type="pres">
      <dgm:prSet presAssocID="{31B7B02C-BC25-43B7-9065-8456DB6536BF}" presName="node" presStyleLbl="revTx" presStyleIdx="3" presStyleCnt="5">
        <dgm:presLayoutVars>
          <dgm:bulletEnabled val="1"/>
        </dgm:presLayoutVars>
      </dgm:prSet>
      <dgm:spPr/>
    </dgm:pt>
    <dgm:pt modelId="{52AA0C6F-059B-4E42-9CC6-5B531E6760CD}" type="pres">
      <dgm:prSet presAssocID="{61CB3BB0-C622-41CF-AEF4-F0A55C48AC01}" presName="sibTrans" presStyleLbl="node1" presStyleIdx="3" presStyleCnt="5" custScaleX="102128"/>
      <dgm:spPr/>
    </dgm:pt>
    <dgm:pt modelId="{B197BF40-EC15-412C-A539-DA6FCC128A6A}" type="pres">
      <dgm:prSet presAssocID="{36026089-BE90-45C8-93E0-25934A76CDCF}" presName="dummy" presStyleCnt="0"/>
      <dgm:spPr/>
    </dgm:pt>
    <dgm:pt modelId="{BC86294E-AA5D-434D-8DEB-C4EFA88CD317}" type="pres">
      <dgm:prSet presAssocID="{36026089-BE90-45C8-93E0-25934A76CDCF}" presName="node" presStyleLbl="revTx" presStyleIdx="4" presStyleCnt="5">
        <dgm:presLayoutVars>
          <dgm:bulletEnabled val="1"/>
        </dgm:presLayoutVars>
      </dgm:prSet>
      <dgm:spPr/>
    </dgm:pt>
    <dgm:pt modelId="{7B3D8C11-6C37-4D80-99D0-3023437A5665}" type="pres">
      <dgm:prSet presAssocID="{61D5DE98-7FC0-4C47-A7C3-B7AFE5E22B2D}" presName="sibTrans" presStyleLbl="node1" presStyleIdx="4" presStyleCnt="5"/>
      <dgm:spPr/>
    </dgm:pt>
  </dgm:ptLst>
  <dgm:cxnLst>
    <dgm:cxn modelId="{B8BCAC03-C372-42D4-B498-5E5EE93B93C0}" type="presOf" srcId="{36026089-BE90-45C8-93E0-25934A76CDCF}" destId="{BC86294E-AA5D-434D-8DEB-C4EFA88CD317}" srcOrd="0" destOrd="0" presId="urn:microsoft.com/office/officeart/2005/8/layout/cycle1"/>
    <dgm:cxn modelId="{F1B62F07-1928-4018-B79A-15AF4055BA3F}" type="presOf" srcId="{2EE2E5C4-3434-474F-95E6-15F0AEAD24EF}" destId="{ED1B59C3-2BB8-4A02-822A-8F85F3F74A3A}" srcOrd="0" destOrd="0" presId="urn:microsoft.com/office/officeart/2005/8/layout/cycle1"/>
    <dgm:cxn modelId="{1B3A5A09-8CCF-4C98-AF02-8EED10F969E2}" type="presOf" srcId="{8638C120-38B8-45FE-A49A-E27853FDA402}" destId="{D4F41FA8-24D1-497C-A388-9A04DAD4AB8D}" srcOrd="0" destOrd="0" presId="urn:microsoft.com/office/officeart/2005/8/layout/cycle1"/>
    <dgm:cxn modelId="{71C25717-7A0A-481A-A559-715F53B7277A}" srcId="{B2184E56-1486-4F56-82D0-5AE420645455}" destId="{B12D1436-65BD-4709-86D4-BF3BC76AB29B}" srcOrd="0" destOrd="0" parTransId="{3995102B-2F49-43DC-A178-DFFE9BBEA06A}" sibTransId="{DA669138-B558-4319-9B29-B3CE74C08C44}"/>
    <dgm:cxn modelId="{F41E8E31-D6F4-49B7-BC17-2F81DC8AF8FD}" srcId="{B2184E56-1486-4F56-82D0-5AE420645455}" destId="{36026089-BE90-45C8-93E0-25934A76CDCF}" srcOrd="4" destOrd="0" parTransId="{C3C6EC47-5488-4AA4-95E3-9923D8E2C361}" sibTransId="{61D5DE98-7FC0-4C47-A7C3-B7AFE5E22B2D}"/>
    <dgm:cxn modelId="{38F9223D-FA5D-4BDB-ABF9-8C09AA4AB6B1}" type="presOf" srcId="{61CB3BB0-C622-41CF-AEF4-F0A55C48AC01}" destId="{52AA0C6F-059B-4E42-9CC6-5B531E6760CD}" srcOrd="0" destOrd="0" presId="urn:microsoft.com/office/officeart/2005/8/layout/cycle1"/>
    <dgm:cxn modelId="{96CFD648-2556-42B7-AE96-686424BB5735}" type="presOf" srcId="{DA669138-B558-4319-9B29-B3CE74C08C44}" destId="{771DF130-2D86-4403-B5D9-4B0A2B289FED}" srcOrd="0" destOrd="0" presId="urn:microsoft.com/office/officeart/2005/8/layout/cycle1"/>
    <dgm:cxn modelId="{7BDB6669-E540-4B91-9D6D-D230A9B291D6}" type="presOf" srcId="{61D5DE98-7FC0-4C47-A7C3-B7AFE5E22B2D}" destId="{7B3D8C11-6C37-4D80-99D0-3023437A5665}" srcOrd="0" destOrd="0" presId="urn:microsoft.com/office/officeart/2005/8/layout/cycle1"/>
    <dgm:cxn modelId="{DDF52A6C-7161-43C1-B262-EA6932E5B0C0}" type="presOf" srcId="{31B7B02C-BC25-43B7-9065-8456DB6536BF}" destId="{21B489AC-88E8-4849-8673-5F92F0BAF7A7}" srcOrd="0" destOrd="0" presId="urn:microsoft.com/office/officeart/2005/8/layout/cycle1"/>
    <dgm:cxn modelId="{DCFF247E-4ED8-4002-B8E5-80BD0A3E3DD4}" srcId="{B2184E56-1486-4F56-82D0-5AE420645455}" destId="{31B7B02C-BC25-43B7-9065-8456DB6536BF}" srcOrd="3" destOrd="0" parTransId="{0E76DD9A-271E-4189-9A42-C32783975F2E}" sibTransId="{61CB3BB0-C622-41CF-AEF4-F0A55C48AC01}"/>
    <dgm:cxn modelId="{464EA99C-0572-4AFD-86C7-76AF50B1FD50}" type="presOf" srcId="{0183E18A-0B22-42B8-A1B1-708FB4E4F3D1}" destId="{A6481EB4-C645-40D8-96DB-D5974C47FF7A}" srcOrd="0" destOrd="0" presId="urn:microsoft.com/office/officeart/2005/8/layout/cycle1"/>
    <dgm:cxn modelId="{5833A2B5-7288-49B9-A066-DCA60B8978EA}" srcId="{B2184E56-1486-4F56-82D0-5AE420645455}" destId="{2EE2E5C4-3434-474F-95E6-15F0AEAD24EF}" srcOrd="2" destOrd="0" parTransId="{320ED1D8-95BA-4FE1-A3E6-BD7AFF8CBB78}" sibTransId="{0183E18A-0B22-42B8-A1B1-708FB4E4F3D1}"/>
    <dgm:cxn modelId="{6634CED3-16B2-4EE5-AB27-6EBD895782A2}" type="presOf" srcId="{D2E32314-885A-401D-814E-9D858A7FFD0E}" destId="{D184139B-4DF0-4D22-B89E-E2BE572B38F2}" srcOrd="0" destOrd="0" presId="urn:microsoft.com/office/officeart/2005/8/layout/cycle1"/>
    <dgm:cxn modelId="{AA9896D8-AE93-4AEF-B1EF-BFE5EFC4B7E7}" type="presOf" srcId="{B2184E56-1486-4F56-82D0-5AE420645455}" destId="{17281E34-ED88-4059-A500-85585774DF44}" srcOrd="0" destOrd="0" presId="urn:microsoft.com/office/officeart/2005/8/layout/cycle1"/>
    <dgm:cxn modelId="{4A7C4BED-AC2F-4378-A153-2C2E3E80FFC3}" type="presOf" srcId="{B12D1436-65BD-4709-86D4-BF3BC76AB29B}" destId="{0AC37226-4E21-4DC8-BFC3-9DFA111124B0}" srcOrd="0" destOrd="0" presId="urn:microsoft.com/office/officeart/2005/8/layout/cycle1"/>
    <dgm:cxn modelId="{135B73F2-B32D-4C0E-BEA9-1B3BEF1CB11C}" srcId="{B2184E56-1486-4F56-82D0-5AE420645455}" destId="{D2E32314-885A-401D-814E-9D858A7FFD0E}" srcOrd="1" destOrd="0" parTransId="{2359F4A7-58D3-4215-ABEE-F8EE8B971C71}" sibTransId="{8638C120-38B8-45FE-A49A-E27853FDA402}"/>
    <dgm:cxn modelId="{502998F7-AC59-4D10-BBA6-A20C8A5D0121}" type="presParOf" srcId="{17281E34-ED88-4059-A500-85585774DF44}" destId="{F1746583-4263-4E0B-B124-A1C2DC4C5A3B}" srcOrd="0" destOrd="0" presId="urn:microsoft.com/office/officeart/2005/8/layout/cycle1"/>
    <dgm:cxn modelId="{09B34034-B789-441F-A1DF-762DA4666567}" type="presParOf" srcId="{17281E34-ED88-4059-A500-85585774DF44}" destId="{0AC37226-4E21-4DC8-BFC3-9DFA111124B0}" srcOrd="1" destOrd="0" presId="urn:microsoft.com/office/officeart/2005/8/layout/cycle1"/>
    <dgm:cxn modelId="{E8BBC865-4BEB-4F9B-8F42-BE8424EC0151}" type="presParOf" srcId="{17281E34-ED88-4059-A500-85585774DF44}" destId="{771DF130-2D86-4403-B5D9-4B0A2B289FED}" srcOrd="2" destOrd="0" presId="urn:microsoft.com/office/officeart/2005/8/layout/cycle1"/>
    <dgm:cxn modelId="{564863BF-82D0-4C37-B404-38EEF12FD8F3}" type="presParOf" srcId="{17281E34-ED88-4059-A500-85585774DF44}" destId="{6BC959F7-91D2-4C17-A8C0-6AD289F49C66}" srcOrd="3" destOrd="0" presId="urn:microsoft.com/office/officeart/2005/8/layout/cycle1"/>
    <dgm:cxn modelId="{8D2C475C-B5AF-45EC-A217-0E720F5C1719}" type="presParOf" srcId="{17281E34-ED88-4059-A500-85585774DF44}" destId="{D184139B-4DF0-4D22-B89E-E2BE572B38F2}" srcOrd="4" destOrd="0" presId="urn:microsoft.com/office/officeart/2005/8/layout/cycle1"/>
    <dgm:cxn modelId="{6E1BB2E8-D0AC-488D-AFF1-EB9686D6362E}" type="presParOf" srcId="{17281E34-ED88-4059-A500-85585774DF44}" destId="{D4F41FA8-24D1-497C-A388-9A04DAD4AB8D}" srcOrd="5" destOrd="0" presId="urn:microsoft.com/office/officeart/2005/8/layout/cycle1"/>
    <dgm:cxn modelId="{75ED04A9-E0ED-45C2-B69D-A682E9B33105}" type="presParOf" srcId="{17281E34-ED88-4059-A500-85585774DF44}" destId="{72DF9FA8-6C82-4660-A70A-16EE70B7CDC3}" srcOrd="6" destOrd="0" presId="urn:microsoft.com/office/officeart/2005/8/layout/cycle1"/>
    <dgm:cxn modelId="{1D2095FE-A368-47F0-B881-B0056F80138A}" type="presParOf" srcId="{17281E34-ED88-4059-A500-85585774DF44}" destId="{ED1B59C3-2BB8-4A02-822A-8F85F3F74A3A}" srcOrd="7" destOrd="0" presId="urn:microsoft.com/office/officeart/2005/8/layout/cycle1"/>
    <dgm:cxn modelId="{EAF49273-C312-4960-A509-CF3DEEE9F08F}" type="presParOf" srcId="{17281E34-ED88-4059-A500-85585774DF44}" destId="{A6481EB4-C645-40D8-96DB-D5974C47FF7A}" srcOrd="8" destOrd="0" presId="urn:microsoft.com/office/officeart/2005/8/layout/cycle1"/>
    <dgm:cxn modelId="{09F5B88F-5491-4096-9DB9-DAB03DF78E9A}" type="presParOf" srcId="{17281E34-ED88-4059-A500-85585774DF44}" destId="{81AC982E-0946-4DE7-9280-E1E59AB5426B}" srcOrd="9" destOrd="0" presId="urn:microsoft.com/office/officeart/2005/8/layout/cycle1"/>
    <dgm:cxn modelId="{706F8196-AADF-458A-899E-1E67756A6032}" type="presParOf" srcId="{17281E34-ED88-4059-A500-85585774DF44}" destId="{21B489AC-88E8-4849-8673-5F92F0BAF7A7}" srcOrd="10" destOrd="0" presId="urn:microsoft.com/office/officeart/2005/8/layout/cycle1"/>
    <dgm:cxn modelId="{59CA3C46-BFDA-4BFA-9610-B209E0D1FB53}" type="presParOf" srcId="{17281E34-ED88-4059-A500-85585774DF44}" destId="{52AA0C6F-059B-4E42-9CC6-5B531E6760CD}" srcOrd="11" destOrd="0" presId="urn:microsoft.com/office/officeart/2005/8/layout/cycle1"/>
    <dgm:cxn modelId="{F2825A9F-B68A-4200-8261-35C15061CC5A}" type="presParOf" srcId="{17281E34-ED88-4059-A500-85585774DF44}" destId="{B197BF40-EC15-412C-A539-DA6FCC128A6A}" srcOrd="12" destOrd="0" presId="urn:microsoft.com/office/officeart/2005/8/layout/cycle1"/>
    <dgm:cxn modelId="{428AB90C-F7FF-46FE-9F6E-029A577677E6}" type="presParOf" srcId="{17281E34-ED88-4059-A500-85585774DF44}" destId="{BC86294E-AA5D-434D-8DEB-C4EFA88CD317}" srcOrd="13" destOrd="0" presId="urn:microsoft.com/office/officeart/2005/8/layout/cycle1"/>
    <dgm:cxn modelId="{E6F342A7-73C2-4E77-8D7B-644D4B164F99}" type="presParOf" srcId="{17281E34-ED88-4059-A500-85585774DF44}" destId="{7B3D8C11-6C37-4D80-99D0-3023437A566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198286-90B0-4E9A-AACB-6C06EC8BD91C}" type="doc">
      <dgm:prSet loTypeId="urn:microsoft.com/office/officeart/2005/8/layout/cycle8" loCatId="cycle" qsTypeId="urn:microsoft.com/office/officeart/2005/8/quickstyle/3d7" qsCatId="3D" csTypeId="urn:microsoft.com/office/officeart/2005/8/colors/colorful4" csCatId="colorful" phldr="1"/>
      <dgm:spPr/>
    </dgm:pt>
    <dgm:pt modelId="{B73B26B0-1E50-4B1E-9025-A23013E45E2D}">
      <dgm:prSet phldrT="[Text]"/>
      <dgm:spPr/>
      <dgm:t>
        <a:bodyPr/>
        <a:lstStyle/>
        <a:p>
          <a:r>
            <a:rPr lang="en-US" dirty="0"/>
            <a:t>35%</a:t>
          </a:r>
        </a:p>
      </dgm:t>
    </dgm:pt>
    <dgm:pt modelId="{73C574D5-6CB9-4F48-A940-4D0274146CB6}" type="parTrans" cxnId="{3AD37C89-1829-43E9-98E8-7207299F1AFB}">
      <dgm:prSet/>
      <dgm:spPr/>
      <dgm:t>
        <a:bodyPr/>
        <a:lstStyle/>
        <a:p>
          <a:endParaRPr lang="en-US"/>
        </a:p>
      </dgm:t>
    </dgm:pt>
    <dgm:pt modelId="{BDB3191F-E11B-4D73-A718-A169D671E341}" type="sibTrans" cxnId="{3AD37C89-1829-43E9-98E8-7207299F1AFB}">
      <dgm:prSet/>
      <dgm:spPr/>
      <dgm:t>
        <a:bodyPr/>
        <a:lstStyle/>
        <a:p>
          <a:endParaRPr lang="en-US"/>
        </a:p>
      </dgm:t>
    </dgm:pt>
    <dgm:pt modelId="{C5EA0454-ED93-41AA-BB33-75CD30E6E9E1}">
      <dgm:prSet phldrT="[Text]"/>
      <dgm:spPr/>
      <dgm:t>
        <a:bodyPr/>
        <a:lstStyle/>
        <a:p>
          <a:r>
            <a:rPr lang="en-US" dirty="0"/>
            <a:t>60%</a:t>
          </a:r>
        </a:p>
      </dgm:t>
    </dgm:pt>
    <dgm:pt modelId="{097A011B-6C44-42FB-A0CD-65AB417122E3}" type="parTrans" cxnId="{F13D1143-AEA3-4ECB-8D65-E62C011D7B86}">
      <dgm:prSet/>
      <dgm:spPr/>
      <dgm:t>
        <a:bodyPr/>
        <a:lstStyle/>
        <a:p>
          <a:endParaRPr lang="en-US"/>
        </a:p>
      </dgm:t>
    </dgm:pt>
    <dgm:pt modelId="{14EE671E-2D0D-45DF-982D-D43A721EB0CF}" type="sibTrans" cxnId="{F13D1143-AEA3-4ECB-8D65-E62C011D7B86}">
      <dgm:prSet/>
      <dgm:spPr/>
      <dgm:t>
        <a:bodyPr/>
        <a:lstStyle/>
        <a:p>
          <a:endParaRPr lang="en-US"/>
        </a:p>
      </dgm:t>
    </dgm:pt>
    <dgm:pt modelId="{8B7CC5A1-BAEC-4B46-B156-285DBC0C1472}">
      <dgm:prSet phldrT="[Text]"/>
      <dgm:spPr/>
      <dgm:t>
        <a:bodyPr/>
        <a:lstStyle/>
        <a:p>
          <a:r>
            <a:rPr lang="en-US" dirty="0"/>
            <a:t>5%</a:t>
          </a:r>
        </a:p>
      </dgm:t>
    </dgm:pt>
    <dgm:pt modelId="{AFCC7448-E894-4EFA-9EDC-0A8E26D1A77F}" type="parTrans" cxnId="{1AF4BD68-C24B-4F45-A78D-143804B2AF0D}">
      <dgm:prSet/>
      <dgm:spPr/>
      <dgm:t>
        <a:bodyPr/>
        <a:lstStyle/>
        <a:p>
          <a:endParaRPr lang="en-US"/>
        </a:p>
      </dgm:t>
    </dgm:pt>
    <dgm:pt modelId="{AE65123D-C77B-4C2A-82B5-FEE6C9F5FBB2}" type="sibTrans" cxnId="{1AF4BD68-C24B-4F45-A78D-143804B2AF0D}">
      <dgm:prSet/>
      <dgm:spPr/>
      <dgm:t>
        <a:bodyPr/>
        <a:lstStyle/>
        <a:p>
          <a:endParaRPr lang="en-US"/>
        </a:p>
      </dgm:t>
    </dgm:pt>
    <dgm:pt modelId="{3F4D67C1-0F48-4593-A74A-FFD7421B6FB7}" type="pres">
      <dgm:prSet presAssocID="{B7198286-90B0-4E9A-AACB-6C06EC8BD91C}" presName="compositeShape" presStyleCnt="0">
        <dgm:presLayoutVars>
          <dgm:chMax val="7"/>
          <dgm:dir/>
          <dgm:resizeHandles val="exact"/>
        </dgm:presLayoutVars>
      </dgm:prSet>
      <dgm:spPr/>
    </dgm:pt>
    <dgm:pt modelId="{46195C46-3FA2-4882-BF88-E13AE1A9F46E}" type="pres">
      <dgm:prSet presAssocID="{B7198286-90B0-4E9A-AACB-6C06EC8BD91C}" presName="wedge1" presStyleLbl="node1" presStyleIdx="0" presStyleCnt="3"/>
      <dgm:spPr/>
    </dgm:pt>
    <dgm:pt modelId="{2F76AC64-0A14-46EE-B9EA-33D4B2D50087}" type="pres">
      <dgm:prSet presAssocID="{B7198286-90B0-4E9A-AACB-6C06EC8BD91C}" presName="dummy1a" presStyleCnt="0"/>
      <dgm:spPr/>
    </dgm:pt>
    <dgm:pt modelId="{8F8DA887-1346-4203-94B6-FD2AD8498DBF}" type="pres">
      <dgm:prSet presAssocID="{B7198286-90B0-4E9A-AACB-6C06EC8BD91C}" presName="dummy1b" presStyleCnt="0"/>
      <dgm:spPr/>
    </dgm:pt>
    <dgm:pt modelId="{6AD8AB38-5351-46CE-B5E8-F6711EE8D588}" type="pres">
      <dgm:prSet presAssocID="{B7198286-90B0-4E9A-AACB-6C06EC8BD91C}" presName="wedge1Tx" presStyleLbl="node1" presStyleIdx="0" presStyleCnt="3">
        <dgm:presLayoutVars>
          <dgm:chMax val="0"/>
          <dgm:chPref val="0"/>
          <dgm:bulletEnabled val="1"/>
        </dgm:presLayoutVars>
      </dgm:prSet>
      <dgm:spPr/>
    </dgm:pt>
    <dgm:pt modelId="{D41F79DA-96A1-4687-9E36-1FBF6C334F8F}" type="pres">
      <dgm:prSet presAssocID="{B7198286-90B0-4E9A-AACB-6C06EC8BD91C}" presName="wedge2" presStyleLbl="node1" presStyleIdx="1" presStyleCnt="3" custLinFactNeighborX="1181" custLinFactNeighborY="-2626"/>
      <dgm:spPr/>
    </dgm:pt>
    <dgm:pt modelId="{DEF2AA1F-7A55-4182-9541-E3877C1C3382}" type="pres">
      <dgm:prSet presAssocID="{B7198286-90B0-4E9A-AACB-6C06EC8BD91C}" presName="dummy2a" presStyleCnt="0"/>
      <dgm:spPr/>
    </dgm:pt>
    <dgm:pt modelId="{0BA760CF-ED7D-4BC0-A2AB-81AE6206F289}" type="pres">
      <dgm:prSet presAssocID="{B7198286-90B0-4E9A-AACB-6C06EC8BD91C}" presName="dummy2b" presStyleCnt="0"/>
      <dgm:spPr/>
    </dgm:pt>
    <dgm:pt modelId="{DDDCE94C-89E3-4E7F-82DB-C8ED5D574319}" type="pres">
      <dgm:prSet presAssocID="{B7198286-90B0-4E9A-AACB-6C06EC8BD91C}" presName="wedge2Tx" presStyleLbl="node1" presStyleIdx="1" presStyleCnt="3">
        <dgm:presLayoutVars>
          <dgm:chMax val="0"/>
          <dgm:chPref val="0"/>
          <dgm:bulletEnabled val="1"/>
        </dgm:presLayoutVars>
      </dgm:prSet>
      <dgm:spPr/>
    </dgm:pt>
    <dgm:pt modelId="{AE1B5BCF-7CC1-4E85-BE99-C9EF9629226D}" type="pres">
      <dgm:prSet presAssocID="{B7198286-90B0-4E9A-AACB-6C06EC8BD91C}" presName="wedge3" presStyleLbl="node1" presStyleIdx="2" presStyleCnt="3" custLinFactNeighborX="998" custLinFactNeighborY="95"/>
      <dgm:spPr/>
    </dgm:pt>
    <dgm:pt modelId="{AEBC8EE3-1E85-4502-9F19-3930393B02B8}" type="pres">
      <dgm:prSet presAssocID="{B7198286-90B0-4E9A-AACB-6C06EC8BD91C}" presName="dummy3a" presStyleCnt="0"/>
      <dgm:spPr/>
    </dgm:pt>
    <dgm:pt modelId="{9E612F27-B1BE-4A89-B69A-552BB643164F}" type="pres">
      <dgm:prSet presAssocID="{B7198286-90B0-4E9A-AACB-6C06EC8BD91C}" presName="dummy3b" presStyleCnt="0"/>
      <dgm:spPr/>
    </dgm:pt>
    <dgm:pt modelId="{F2F66FF1-160E-4546-95D6-AB03878C98D4}" type="pres">
      <dgm:prSet presAssocID="{B7198286-90B0-4E9A-AACB-6C06EC8BD91C}" presName="wedge3Tx" presStyleLbl="node1" presStyleIdx="2" presStyleCnt="3">
        <dgm:presLayoutVars>
          <dgm:chMax val="0"/>
          <dgm:chPref val="0"/>
          <dgm:bulletEnabled val="1"/>
        </dgm:presLayoutVars>
      </dgm:prSet>
      <dgm:spPr/>
    </dgm:pt>
    <dgm:pt modelId="{319B09B3-9E32-4264-98D5-3B712B91C0E3}" type="pres">
      <dgm:prSet presAssocID="{BDB3191F-E11B-4D73-A718-A169D671E341}" presName="arrowWedge1" presStyleLbl="fgSibTrans2D1" presStyleIdx="0" presStyleCnt="3"/>
      <dgm:spPr/>
    </dgm:pt>
    <dgm:pt modelId="{ABE6E139-F61F-4CFA-998D-42F9373EC3AA}" type="pres">
      <dgm:prSet presAssocID="{14EE671E-2D0D-45DF-982D-D43A721EB0CF}" presName="arrowWedge2" presStyleLbl="fgSibTrans2D1" presStyleIdx="1" presStyleCnt="3"/>
      <dgm:spPr/>
    </dgm:pt>
    <dgm:pt modelId="{8A521284-A43B-4583-BF73-73A83F7193CA}" type="pres">
      <dgm:prSet presAssocID="{AE65123D-C77B-4C2A-82B5-FEE6C9F5FBB2}" presName="arrowWedge3" presStyleLbl="fgSibTrans2D1" presStyleIdx="2" presStyleCnt="3"/>
      <dgm:spPr/>
    </dgm:pt>
  </dgm:ptLst>
  <dgm:cxnLst>
    <dgm:cxn modelId="{48BACA18-39C9-4381-8DBF-D052EAF998E4}" type="presOf" srcId="{B73B26B0-1E50-4B1E-9025-A23013E45E2D}" destId="{46195C46-3FA2-4882-BF88-E13AE1A9F46E}" srcOrd="0" destOrd="0" presId="urn:microsoft.com/office/officeart/2005/8/layout/cycle8"/>
    <dgm:cxn modelId="{28CD122E-5501-45F8-85E1-416D02F798F6}" type="presOf" srcId="{C5EA0454-ED93-41AA-BB33-75CD30E6E9E1}" destId="{DDDCE94C-89E3-4E7F-82DB-C8ED5D574319}" srcOrd="1" destOrd="0" presId="urn:microsoft.com/office/officeart/2005/8/layout/cycle8"/>
    <dgm:cxn modelId="{F13D1143-AEA3-4ECB-8D65-E62C011D7B86}" srcId="{B7198286-90B0-4E9A-AACB-6C06EC8BD91C}" destId="{C5EA0454-ED93-41AA-BB33-75CD30E6E9E1}" srcOrd="1" destOrd="0" parTransId="{097A011B-6C44-42FB-A0CD-65AB417122E3}" sibTransId="{14EE671E-2D0D-45DF-982D-D43A721EB0CF}"/>
    <dgm:cxn modelId="{5BD75A48-3332-4A6E-8962-F00CC2EC9DEA}" type="presOf" srcId="{C5EA0454-ED93-41AA-BB33-75CD30E6E9E1}" destId="{D41F79DA-96A1-4687-9E36-1FBF6C334F8F}" srcOrd="0" destOrd="0" presId="urn:microsoft.com/office/officeart/2005/8/layout/cycle8"/>
    <dgm:cxn modelId="{1AF4BD68-C24B-4F45-A78D-143804B2AF0D}" srcId="{B7198286-90B0-4E9A-AACB-6C06EC8BD91C}" destId="{8B7CC5A1-BAEC-4B46-B156-285DBC0C1472}" srcOrd="2" destOrd="0" parTransId="{AFCC7448-E894-4EFA-9EDC-0A8E26D1A77F}" sibTransId="{AE65123D-C77B-4C2A-82B5-FEE6C9F5FBB2}"/>
    <dgm:cxn modelId="{712BC077-3FC1-4926-8383-AA5BD22867E0}" type="presOf" srcId="{8B7CC5A1-BAEC-4B46-B156-285DBC0C1472}" destId="{AE1B5BCF-7CC1-4E85-BE99-C9EF9629226D}" srcOrd="0" destOrd="0" presId="urn:microsoft.com/office/officeart/2005/8/layout/cycle8"/>
    <dgm:cxn modelId="{3AD37C89-1829-43E9-98E8-7207299F1AFB}" srcId="{B7198286-90B0-4E9A-AACB-6C06EC8BD91C}" destId="{B73B26B0-1E50-4B1E-9025-A23013E45E2D}" srcOrd="0" destOrd="0" parTransId="{73C574D5-6CB9-4F48-A940-4D0274146CB6}" sibTransId="{BDB3191F-E11B-4D73-A718-A169D671E341}"/>
    <dgm:cxn modelId="{9794F790-D53D-44AB-ADBC-CCD7C129037A}" type="presOf" srcId="{B73B26B0-1E50-4B1E-9025-A23013E45E2D}" destId="{6AD8AB38-5351-46CE-B5E8-F6711EE8D588}" srcOrd="1" destOrd="0" presId="urn:microsoft.com/office/officeart/2005/8/layout/cycle8"/>
    <dgm:cxn modelId="{9F599CE7-A811-47B2-AF5C-6857124FEE4E}" type="presOf" srcId="{B7198286-90B0-4E9A-AACB-6C06EC8BD91C}" destId="{3F4D67C1-0F48-4593-A74A-FFD7421B6FB7}" srcOrd="0" destOrd="0" presId="urn:microsoft.com/office/officeart/2005/8/layout/cycle8"/>
    <dgm:cxn modelId="{9667E7F2-D45D-4015-8957-B44F8EB8E873}" type="presOf" srcId="{8B7CC5A1-BAEC-4B46-B156-285DBC0C1472}" destId="{F2F66FF1-160E-4546-95D6-AB03878C98D4}" srcOrd="1" destOrd="0" presId="urn:microsoft.com/office/officeart/2005/8/layout/cycle8"/>
    <dgm:cxn modelId="{5886E38D-498B-433F-ADE8-81DA5AAE5D0B}" type="presParOf" srcId="{3F4D67C1-0F48-4593-A74A-FFD7421B6FB7}" destId="{46195C46-3FA2-4882-BF88-E13AE1A9F46E}" srcOrd="0" destOrd="0" presId="urn:microsoft.com/office/officeart/2005/8/layout/cycle8"/>
    <dgm:cxn modelId="{AABB29B6-98A4-46DC-9BFE-298DDD311272}" type="presParOf" srcId="{3F4D67C1-0F48-4593-A74A-FFD7421B6FB7}" destId="{2F76AC64-0A14-46EE-B9EA-33D4B2D50087}" srcOrd="1" destOrd="0" presId="urn:microsoft.com/office/officeart/2005/8/layout/cycle8"/>
    <dgm:cxn modelId="{C80C6738-F253-4F80-B4D5-84C9F7C15FE8}" type="presParOf" srcId="{3F4D67C1-0F48-4593-A74A-FFD7421B6FB7}" destId="{8F8DA887-1346-4203-94B6-FD2AD8498DBF}" srcOrd="2" destOrd="0" presId="urn:microsoft.com/office/officeart/2005/8/layout/cycle8"/>
    <dgm:cxn modelId="{E1B7269E-163C-406A-A8DE-88FE98B5DDC8}" type="presParOf" srcId="{3F4D67C1-0F48-4593-A74A-FFD7421B6FB7}" destId="{6AD8AB38-5351-46CE-B5E8-F6711EE8D588}" srcOrd="3" destOrd="0" presId="urn:microsoft.com/office/officeart/2005/8/layout/cycle8"/>
    <dgm:cxn modelId="{61713FEE-1A5A-4176-B6EE-23372ABFC65E}" type="presParOf" srcId="{3F4D67C1-0F48-4593-A74A-FFD7421B6FB7}" destId="{D41F79DA-96A1-4687-9E36-1FBF6C334F8F}" srcOrd="4" destOrd="0" presId="urn:microsoft.com/office/officeart/2005/8/layout/cycle8"/>
    <dgm:cxn modelId="{F866D0A0-A714-4D4B-9205-4E315787E54E}" type="presParOf" srcId="{3F4D67C1-0F48-4593-A74A-FFD7421B6FB7}" destId="{DEF2AA1F-7A55-4182-9541-E3877C1C3382}" srcOrd="5" destOrd="0" presId="urn:microsoft.com/office/officeart/2005/8/layout/cycle8"/>
    <dgm:cxn modelId="{43BDB5D0-DDF4-402E-8DB8-1D3D6C290448}" type="presParOf" srcId="{3F4D67C1-0F48-4593-A74A-FFD7421B6FB7}" destId="{0BA760CF-ED7D-4BC0-A2AB-81AE6206F289}" srcOrd="6" destOrd="0" presId="urn:microsoft.com/office/officeart/2005/8/layout/cycle8"/>
    <dgm:cxn modelId="{F9CB08B9-5620-460F-A27D-F2883E2F0A2D}" type="presParOf" srcId="{3F4D67C1-0F48-4593-A74A-FFD7421B6FB7}" destId="{DDDCE94C-89E3-4E7F-82DB-C8ED5D574319}" srcOrd="7" destOrd="0" presId="urn:microsoft.com/office/officeart/2005/8/layout/cycle8"/>
    <dgm:cxn modelId="{BD87D389-FC13-48E8-84DD-ABE814383B30}" type="presParOf" srcId="{3F4D67C1-0F48-4593-A74A-FFD7421B6FB7}" destId="{AE1B5BCF-7CC1-4E85-BE99-C9EF9629226D}" srcOrd="8" destOrd="0" presId="urn:microsoft.com/office/officeart/2005/8/layout/cycle8"/>
    <dgm:cxn modelId="{C01943E7-42C3-4E87-AF88-F598BA787756}" type="presParOf" srcId="{3F4D67C1-0F48-4593-A74A-FFD7421B6FB7}" destId="{AEBC8EE3-1E85-4502-9F19-3930393B02B8}" srcOrd="9" destOrd="0" presId="urn:microsoft.com/office/officeart/2005/8/layout/cycle8"/>
    <dgm:cxn modelId="{91DAB4E8-17A5-47BF-AD51-28CC4B6F60FE}" type="presParOf" srcId="{3F4D67C1-0F48-4593-A74A-FFD7421B6FB7}" destId="{9E612F27-B1BE-4A89-B69A-552BB643164F}" srcOrd="10" destOrd="0" presId="urn:microsoft.com/office/officeart/2005/8/layout/cycle8"/>
    <dgm:cxn modelId="{9F04A2B3-DCD1-45BF-BAF9-174620D8D662}" type="presParOf" srcId="{3F4D67C1-0F48-4593-A74A-FFD7421B6FB7}" destId="{F2F66FF1-160E-4546-95D6-AB03878C98D4}" srcOrd="11" destOrd="0" presId="urn:microsoft.com/office/officeart/2005/8/layout/cycle8"/>
    <dgm:cxn modelId="{3598BE6F-7D3D-423B-B2F4-1FB0A0D6F882}" type="presParOf" srcId="{3F4D67C1-0F48-4593-A74A-FFD7421B6FB7}" destId="{319B09B3-9E32-4264-98D5-3B712B91C0E3}" srcOrd="12" destOrd="0" presId="urn:microsoft.com/office/officeart/2005/8/layout/cycle8"/>
    <dgm:cxn modelId="{2DFA2A40-A4E2-4B26-8C86-EC31EE734BC5}" type="presParOf" srcId="{3F4D67C1-0F48-4593-A74A-FFD7421B6FB7}" destId="{ABE6E139-F61F-4CFA-998D-42F9373EC3AA}" srcOrd="13" destOrd="0" presId="urn:microsoft.com/office/officeart/2005/8/layout/cycle8"/>
    <dgm:cxn modelId="{A6FD371C-794C-4182-BCFB-322207DB418C}" type="presParOf" srcId="{3F4D67C1-0F48-4593-A74A-FFD7421B6FB7}" destId="{8A521284-A43B-4583-BF73-73A83F7193CA}"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5AD7BF-22A6-4280-A77C-EA30953E5656}"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DD4AEB7F-8F73-42C0-8848-92347E5A82DA}">
      <dgm:prSet phldrT="[Text]"/>
      <dgm:spPr>
        <a:solidFill>
          <a:schemeClr val="tx1"/>
        </a:solidFill>
      </dgm:spPr>
      <dgm:t>
        <a:bodyPr/>
        <a:lstStyle/>
        <a:p>
          <a:r>
            <a:rPr lang="en-US" dirty="0"/>
            <a:t>Analytics &amp; Advice</a:t>
          </a:r>
        </a:p>
      </dgm:t>
    </dgm:pt>
    <dgm:pt modelId="{A7ABD2AD-3E5E-4BF4-A8C2-0F46C9399CF8}" type="parTrans" cxnId="{F5E24982-8753-4708-A319-3ED2B8AF9F52}">
      <dgm:prSet/>
      <dgm:spPr/>
      <dgm:t>
        <a:bodyPr/>
        <a:lstStyle/>
        <a:p>
          <a:endParaRPr lang="en-US"/>
        </a:p>
      </dgm:t>
    </dgm:pt>
    <dgm:pt modelId="{8CB445D3-C2EC-4CE1-91D4-4DF625AC0B44}" type="sibTrans" cxnId="{F5E24982-8753-4708-A319-3ED2B8AF9F52}">
      <dgm:prSet/>
      <dgm:spPr/>
      <dgm:t>
        <a:bodyPr/>
        <a:lstStyle/>
        <a:p>
          <a:endParaRPr lang="en-US"/>
        </a:p>
      </dgm:t>
    </dgm:pt>
    <dgm:pt modelId="{ABF0B1CC-90CE-491F-9616-4B8FF605D312}">
      <dgm:prSet phldrT="[Text]"/>
      <dgm:spPr>
        <a:solidFill>
          <a:schemeClr val="bg1"/>
        </a:solidFill>
        <a:ln>
          <a:solidFill>
            <a:schemeClr val="tx1"/>
          </a:solidFill>
        </a:ln>
      </dgm:spPr>
      <dgm:t>
        <a:bodyPr/>
        <a:lstStyle/>
        <a:p>
          <a:r>
            <a:rPr lang="en-US" dirty="0">
              <a:solidFill>
                <a:schemeClr val="tx1"/>
              </a:solidFill>
            </a:rPr>
            <a:t>Implementation of Income, Growth &amp; Legacy Allocations</a:t>
          </a:r>
        </a:p>
      </dgm:t>
    </dgm:pt>
    <dgm:pt modelId="{E343599B-CD4C-47CB-BB7A-80FCF223FF07}" type="parTrans" cxnId="{271D520C-31DD-418F-8266-1C0A39A546F7}">
      <dgm:prSet/>
      <dgm:spPr/>
      <dgm:t>
        <a:bodyPr/>
        <a:lstStyle/>
        <a:p>
          <a:endParaRPr lang="en-US"/>
        </a:p>
      </dgm:t>
    </dgm:pt>
    <dgm:pt modelId="{8A616ED9-FDF3-4DCC-AF5B-847BB8F2C34A}" type="sibTrans" cxnId="{271D520C-31DD-418F-8266-1C0A39A546F7}">
      <dgm:prSet/>
      <dgm:spPr/>
      <dgm:t>
        <a:bodyPr/>
        <a:lstStyle/>
        <a:p>
          <a:endParaRPr lang="en-US"/>
        </a:p>
      </dgm:t>
    </dgm:pt>
    <dgm:pt modelId="{F33E65DB-3843-4B3E-8BCB-1BDB7C0D56E1}" type="pres">
      <dgm:prSet presAssocID="{FB5AD7BF-22A6-4280-A77C-EA30953E5656}" presName="cycle" presStyleCnt="0">
        <dgm:presLayoutVars>
          <dgm:dir/>
          <dgm:resizeHandles val="exact"/>
        </dgm:presLayoutVars>
      </dgm:prSet>
      <dgm:spPr/>
    </dgm:pt>
    <dgm:pt modelId="{8148C7D0-DFC9-4FA2-B589-D6EFAFE3BA03}" type="pres">
      <dgm:prSet presAssocID="{DD4AEB7F-8F73-42C0-8848-92347E5A82DA}" presName="arrow" presStyleLbl="node1" presStyleIdx="0" presStyleCnt="2">
        <dgm:presLayoutVars>
          <dgm:bulletEnabled val="1"/>
        </dgm:presLayoutVars>
      </dgm:prSet>
      <dgm:spPr/>
    </dgm:pt>
    <dgm:pt modelId="{296D9431-911B-4067-B1C0-1CD61F9DCFCF}" type="pres">
      <dgm:prSet presAssocID="{ABF0B1CC-90CE-491F-9616-4B8FF605D312}" presName="arrow" presStyleLbl="node1" presStyleIdx="1" presStyleCnt="2">
        <dgm:presLayoutVars>
          <dgm:bulletEnabled val="1"/>
        </dgm:presLayoutVars>
      </dgm:prSet>
      <dgm:spPr/>
    </dgm:pt>
  </dgm:ptLst>
  <dgm:cxnLst>
    <dgm:cxn modelId="{271D520C-31DD-418F-8266-1C0A39A546F7}" srcId="{FB5AD7BF-22A6-4280-A77C-EA30953E5656}" destId="{ABF0B1CC-90CE-491F-9616-4B8FF605D312}" srcOrd="1" destOrd="0" parTransId="{E343599B-CD4C-47CB-BB7A-80FCF223FF07}" sibTransId="{8A616ED9-FDF3-4DCC-AF5B-847BB8F2C34A}"/>
    <dgm:cxn modelId="{380BD24D-9EA7-4508-B0C4-C6D5CE1AF568}" type="presOf" srcId="{FB5AD7BF-22A6-4280-A77C-EA30953E5656}" destId="{F33E65DB-3843-4B3E-8BCB-1BDB7C0D56E1}" srcOrd="0" destOrd="0" presId="urn:microsoft.com/office/officeart/2005/8/layout/arrow1"/>
    <dgm:cxn modelId="{74C75C6F-7CC4-4F9B-BCAC-B34B72CB610F}" type="presOf" srcId="{DD4AEB7F-8F73-42C0-8848-92347E5A82DA}" destId="{8148C7D0-DFC9-4FA2-B589-D6EFAFE3BA03}" srcOrd="0" destOrd="0" presId="urn:microsoft.com/office/officeart/2005/8/layout/arrow1"/>
    <dgm:cxn modelId="{F5E24982-8753-4708-A319-3ED2B8AF9F52}" srcId="{FB5AD7BF-22A6-4280-A77C-EA30953E5656}" destId="{DD4AEB7F-8F73-42C0-8848-92347E5A82DA}" srcOrd="0" destOrd="0" parTransId="{A7ABD2AD-3E5E-4BF4-A8C2-0F46C9399CF8}" sibTransId="{8CB445D3-C2EC-4CE1-91D4-4DF625AC0B44}"/>
    <dgm:cxn modelId="{F8ED0FEE-FCA2-4495-9752-8E2E7750EFCD}" type="presOf" srcId="{ABF0B1CC-90CE-491F-9616-4B8FF605D312}" destId="{296D9431-911B-4067-B1C0-1CD61F9DCFCF}" srcOrd="0" destOrd="0" presId="urn:microsoft.com/office/officeart/2005/8/layout/arrow1"/>
    <dgm:cxn modelId="{86265458-8DA7-4D39-8349-F6FD77D44D8B}" type="presParOf" srcId="{F33E65DB-3843-4B3E-8BCB-1BDB7C0D56E1}" destId="{8148C7D0-DFC9-4FA2-B589-D6EFAFE3BA03}" srcOrd="0" destOrd="0" presId="urn:microsoft.com/office/officeart/2005/8/layout/arrow1"/>
    <dgm:cxn modelId="{BEB34596-C588-4262-9538-B4A6F6122EDC}" type="presParOf" srcId="{F33E65DB-3843-4B3E-8BCB-1BDB7C0D56E1}" destId="{296D9431-911B-4067-B1C0-1CD61F9DCFCF}"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B872F-D279-46A4-982F-6FF95FAC24DE}" type="doc">
      <dgm:prSet loTypeId="urn:microsoft.com/office/officeart/2005/8/layout/lProcess2" loCatId="list" qsTypeId="urn:microsoft.com/office/officeart/2005/8/quickstyle/simple1" qsCatId="simple" csTypeId="urn:microsoft.com/office/officeart/2005/8/colors/accent6_3" csCatId="accent6" phldr="1"/>
      <dgm:spPr/>
      <dgm:t>
        <a:bodyPr/>
        <a:lstStyle/>
        <a:p>
          <a:endParaRPr lang="en-US"/>
        </a:p>
      </dgm:t>
    </dgm:pt>
    <dgm:pt modelId="{CB072307-3FE7-4C23-B9ED-D492C436A1F8}">
      <dgm:prSet phldrT="[Text]"/>
      <dgm:spPr>
        <a:solidFill>
          <a:srgbClr val="006600"/>
        </a:solidFill>
      </dgm:spPr>
      <dgm:t>
        <a:bodyPr/>
        <a:lstStyle/>
        <a:p>
          <a:r>
            <a:rPr lang="en-US" dirty="0">
              <a:solidFill>
                <a:schemeClr val="bg1"/>
              </a:solidFill>
            </a:rPr>
            <a:t>PROMISED BASED INCOME</a:t>
          </a:r>
        </a:p>
      </dgm:t>
    </dgm:pt>
    <dgm:pt modelId="{D52947AE-3D95-461E-9D2E-486E22FE243E}" type="parTrans" cxnId="{01E71369-D60F-491E-9D13-6926BAC4D142}">
      <dgm:prSet/>
      <dgm:spPr/>
      <dgm:t>
        <a:bodyPr/>
        <a:lstStyle/>
        <a:p>
          <a:endParaRPr lang="en-US"/>
        </a:p>
      </dgm:t>
    </dgm:pt>
    <dgm:pt modelId="{4EEE7A26-4DDE-483E-96E6-7FD863B96D1C}" type="sibTrans" cxnId="{01E71369-D60F-491E-9D13-6926BAC4D142}">
      <dgm:prSet/>
      <dgm:spPr/>
      <dgm:t>
        <a:bodyPr/>
        <a:lstStyle/>
        <a:p>
          <a:endParaRPr lang="en-US"/>
        </a:p>
      </dgm:t>
    </dgm:pt>
    <dgm:pt modelId="{EA4DE787-81CA-47E7-B789-9E8832FDDA72}">
      <dgm:prSet phldrT="[Text]"/>
      <dgm:spPr/>
      <dgm:t>
        <a:bodyPr/>
        <a:lstStyle/>
        <a:p>
          <a:r>
            <a:rPr lang="en-US" dirty="0"/>
            <a:t>ROI</a:t>
          </a:r>
        </a:p>
        <a:p>
          <a:r>
            <a:rPr lang="en-US" dirty="0"/>
            <a:t>Reliability of Income</a:t>
          </a:r>
        </a:p>
      </dgm:t>
    </dgm:pt>
    <dgm:pt modelId="{6B5ECD12-05CA-4344-8D6A-9107510A68C8}" type="parTrans" cxnId="{B5CBA9D3-3B36-41E7-B7EB-7513E4D277FB}">
      <dgm:prSet/>
      <dgm:spPr/>
      <dgm:t>
        <a:bodyPr/>
        <a:lstStyle/>
        <a:p>
          <a:endParaRPr lang="en-US"/>
        </a:p>
      </dgm:t>
    </dgm:pt>
    <dgm:pt modelId="{17AA3578-C779-4962-B47F-11AA9109BB5F}" type="sibTrans" cxnId="{B5CBA9D3-3B36-41E7-B7EB-7513E4D277FB}">
      <dgm:prSet/>
      <dgm:spPr/>
      <dgm:t>
        <a:bodyPr/>
        <a:lstStyle/>
        <a:p>
          <a:endParaRPr lang="en-US"/>
        </a:p>
      </dgm:t>
    </dgm:pt>
    <dgm:pt modelId="{F12C41FC-4E9E-4E02-A32B-F41694412E05}" type="pres">
      <dgm:prSet presAssocID="{9F6B872F-D279-46A4-982F-6FF95FAC24DE}" presName="theList" presStyleCnt="0">
        <dgm:presLayoutVars>
          <dgm:dir/>
          <dgm:animLvl val="lvl"/>
          <dgm:resizeHandles val="exact"/>
        </dgm:presLayoutVars>
      </dgm:prSet>
      <dgm:spPr/>
    </dgm:pt>
    <dgm:pt modelId="{F7CD1A06-13FE-4C57-A521-106403475EA1}" type="pres">
      <dgm:prSet presAssocID="{CB072307-3FE7-4C23-B9ED-D492C436A1F8}" presName="compNode" presStyleCnt="0"/>
      <dgm:spPr/>
    </dgm:pt>
    <dgm:pt modelId="{A8309E2F-3387-4874-87D6-E5F24BEA0ECF}" type="pres">
      <dgm:prSet presAssocID="{CB072307-3FE7-4C23-B9ED-D492C436A1F8}" presName="aNode" presStyleLbl="bgShp" presStyleIdx="0" presStyleCnt="1"/>
      <dgm:spPr/>
    </dgm:pt>
    <dgm:pt modelId="{A4E0598F-2143-4BA9-BB1D-9FFBD00440DF}" type="pres">
      <dgm:prSet presAssocID="{CB072307-3FE7-4C23-B9ED-D492C436A1F8}" presName="textNode" presStyleLbl="bgShp" presStyleIdx="0" presStyleCnt="1"/>
      <dgm:spPr/>
    </dgm:pt>
    <dgm:pt modelId="{4A18BC14-4ECB-432B-899C-3F23FBB1FA68}" type="pres">
      <dgm:prSet presAssocID="{CB072307-3FE7-4C23-B9ED-D492C436A1F8}" presName="compChildNode" presStyleCnt="0"/>
      <dgm:spPr/>
    </dgm:pt>
    <dgm:pt modelId="{66D639A8-3644-428B-B3C1-0F57EDDCC597}" type="pres">
      <dgm:prSet presAssocID="{CB072307-3FE7-4C23-B9ED-D492C436A1F8}" presName="theInnerList" presStyleCnt="0"/>
      <dgm:spPr/>
    </dgm:pt>
    <dgm:pt modelId="{AA91FA17-D4A4-45FC-8B31-01F735F3FF02}" type="pres">
      <dgm:prSet presAssocID="{EA4DE787-81CA-47E7-B789-9E8832FDDA72}" presName="childNode" presStyleLbl="node1" presStyleIdx="0" presStyleCnt="1">
        <dgm:presLayoutVars>
          <dgm:bulletEnabled val="1"/>
        </dgm:presLayoutVars>
      </dgm:prSet>
      <dgm:spPr/>
    </dgm:pt>
  </dgm:ptLst>
  <dgm:cxnLst>
    <dgm:cxn modelId="{7E2B8415-C306-4426-A4EB-2507DABDEC61}" type="presOf" srcId="{EA4DE787-81CA-47E7-B789-9E8832FDDA72}" destId="{AA91FA17-D4A4-45FC-8B31-01F735F3FF02}" srcOrd="0" destOrd="0" presId="urn:microsoft.com/office/officeart/2005/8/layout/lProcess2"/>
    <dgm:cxn modelId="{5EAFB264-7047-44E7-BFB8-AD1EC245C2BE}" type="presOf" srcId="{CB072307-3FE7-4C23-B9ED-D492C436A1F8}" destId="{A8309E2F-3387-4874-87D6-E5F24BEA0ECF}" srcOrd="0" destOrd="0" presId="urn:microsoft.com/office/officeart/2005/8/layout/lProcess2"/>
    <dgm:cxn modelId="{01E71369-D60F-491E-9D13-6926BAC4D142}" srcId="{9F6B872F-D279-46A4-982F-6FF95FAC24DE}" destId="{CB072307-3FE7-4C23-B9ED-D492C436A1F8}" srcOrd="0" destOrd="0" parTransId="{D52947AE-3D95-461E-9D2E-486E22FE243E}" sibTransId="{4EEE7A26-4DDE-483E-96E6-7FD863B96D1C}"/>
    <dgm:cxn modelId="{BB666282-B75F-4E47-806B-778F1A07EBB1}" type="presOf" srcId="{9F6B872F-D279-46A4-982F-6FF95FAC24DE}" destId="{F12C41FC-4E9E-4E02-A32B-F41694412E05}" srcOrd="0" destOrd="0" presId="urn:microsoft.com/office/officeart/2005/8/layout/lProcess2"/>
    <dgm:cxn modelId="{B5CBA9D3-3B36-41E7-B7EB-7513E4D277FB}" srcId="{CB072307-3FE7-4C23-B9ED-D492C436A1F8}" destId="{EA4DE787-81CA-47E7-B789-9E8832FDDA72}" srcOrd="0" destOrd="0" parTransId="{6B5ECD12-05CA-4344-8D6A-9107510A68C8}" sibTransId="{17AA3578-C779-4962-B47F-11AA9109BB5F}"/>
    <dgm:cxn modelId="{8F9446EC-581B-4477-ACF0-5F98B70B09D0}" type="presOf" srcId="{CB072307-3FE7-4C23-B9ED-D492C436A1F8}" destId="{A4E0598F-2143-4BA9-BB1D-9FFBD00440DF}" srcOrd="1" destOrd="0" presId="urn:microsoft.com/office/officeart/2005/8/layout/lProcess2"/>
    <dgm:cxn modelId="{08C75546-6681-42E5-AF9C-E1484E7AB6AD}" type="presParOf" srcId="{F12C41FC-4E9E-4E02-A32B-F41694412E05}" destId="{F7CD1A06-13FE-4C57-A521-106403475EA1}" srcOrd="0" destOrd="0" presId="urn:microsoft.com/office/officeart/2005/8/layout/lProcess2"/>
    <dgm:cxn modelId="{75CD33B3-E88F-448B-BB6D-0BD823418DB2}" type="presParOf" srcId="{F7CD1A06-13FE-4C57-A521-106403475EA1}" destId="{A8309E2F-3387-4874-87D6-E5F24BEA0ECF}" srcOrd="0" destOrd="0" presId="urn:microsoft.com/office/officeart/2005/8/layout/lProcess2"/>
    <dgm:cxn modelId="{7DBB6AE7-385F-4C49-AA1D-FB221ED00953}" type="presParOf" srcId="{F7CD1A06-13FE-4C57-A521-106403475EA1}" destId="{A4E0598F-2143-4BA9-BB1D-9FFBD00440DF}" srcOrd="1" destOrd="0" presId="urn:microsoft.com/office/officeart/2005/8/layout/lProcess2"/>
    <dgm:cxn modelId="{201FFFC9-1506-4AEF-BECD-CB67557FE151}" type="presParOf" srcId="{F7CD1A06-13FE-4C57-A521-106403475EA1}" destId="{4A18BC14-4ECB-432B-899C-3F23FBB1FA68}" srcOrd="2" destOrd="0" presId="urn:microsoft.com/office/officeart/2005/8/layout/lProcess2"/>
    <dgm:cxn modelId="{41C6DA78-6A94-4F7F-9482-C631F8A6D5AA}" type="presParOf" srcId="{4A18BC14-4ECB-432B-899C-3F23FBB1FA68}" destId="{66D639A8-3644-428B-B3C1-0F57EDDCC597}" srcOrd="0" destOrd="0" presId="urn:microsoft.com/office/officeart/2005/8/layout/lProcess2"/>
    <dgm:cxn modelId="{12824318-32D3-441C-8EE8-E1D9FF790000}" type="presParOf" srcId="{66D639A8-3644-428B-B3C1-0F57EDDCC597}" destId="{AA91FA17-D4A4-45FC-8B31-01F735F3FF0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6B872F-D279-46A4-982F-6FF95FAC24DE}" type="doc">
      <dgm:prSet loTypeId="urn:microsoft.com/office/officeart/2005/8/layout/lProcess2" loCatId="list" qsTypeId="urn:microsoft.com/office/officeart/2005/8/quickstyle/simple1" qsCatId="simple" csTypeId="urn:microsoft.com/office/officeart/2005/8/colors/accent6_3" csCatId="accent6" phldr="1"/>
      <dgm:spPr/>
      <dgm:t>
        <a:bodyPr/>
        <a:lstStyle/>
        <a:p>
          <a:endParaRPr lang="en-US"/>
        </a:p>
      </dgm:t>
    </dgm:pt>
    <dgm:pt modelId="{CB072307-3FE7-4C23-B9ED-D492C436A1F8}">
      <dgm:prSet phldrT="[Text]"/>
      <dgm:spPr>
        <a:solidFill>
          <a:srgbClr val="FF0000"/>
        </a:solidFill>
      </dgm:spPr>
      <dgm:t>
        <a:bodyPr/>
        <a:lstStyle/>
        <a:p>
          <a:r>
            <a:rPr lang="en-US" dirty="0">
              <a:solidFill>
                <a:schemeClr val="bg1"/>
              </a:solidFill>
            </a:rPr>
            <a:t>RISKED BASED ASSETS</a:t>
          </a:r>
        </a:p>
      </dgm:t>
    </dgm:pt>
    <dgm:pt modelId="{D52947AE-3D95-461E-9D2E-486E22FE243E}" type="parTrans" cxnId="{01E71369-D60F-491E-9D13-6926BAC4D142}">
      <dgm:prSet/>
      <dgm:spPr/>
      <dgm:t>
        <a:bodyPr/>
        <a:lstStyle/>
        <a:p>
          <a:endParaRPr lang="en-US"/>
        </a:p>
      </dgm:t>
    </dgm:pt>
    <dgm:pt modelId="{4EEE7A26-4DDE-483E-96E6-7FD863B96D1C}" type="sibTrans" cxnId="{01E71369-D60F-491E-9D13-6926BAC4D142}">
      <dgm:prSet/>
      <dgm:spPr/>
      <dgm:t>
        <a:bodyPr/>
        <a:lstStyle/>
        <a:p>
          <a:endParaRPr lang="en-US"/>
        </a:p>
      </dgm:t>
    </dgm:pt>
    <dgm:pt modelId="{6FA8C054-437D-45D4-B7F3-53BE934A544E}">
      <dgm:prSet phldrT="[Text]"/>
      <dgm:spPr/>
      <dgm:t>
        <a:bodyPr/>
        <a:lstStyle/>
        <a:p>
          <a:r>
            <a:rPr lang="en-US" dirty="0"/>
            <a:t>Discretionary Income</a:t>
          </a:r>
        </a:p>
      </dgm:t>
    </dgm:pt>
    <dgm:pt modelId="{43D4DBD3-03BE-4662-B6E4-B8D9DCC95769}" type="parTrans" cxnId="{0E04D440-E3B4-4EAF-BC67-FA8C9982213C}">
      <dgm:prSet/>
      <dgm:spPr/>
      <dgm:t>
        <a:bodyPr/>
        <a:lstStyle/>
        <a:p>
          <a:endParaRPr lang="en-US"/>
        </a:p>
      </dgm:t>
    </dgm:pt>
    <dgm:pt modelId="{249F5A25-7779-4AE6-8BF1-FE7CE47233D5}" type="sibTrans" cxnId="{0E04D440-E3B4-4EAF-BC67-FA8C9982213C}">
      <dgm:prSet/>
      <dgm:spPr/>
      <dgm:t>
        <a:bodyPr/>
        <a:lstStyle/>
        <a:p>
          <a:endParaRPr lang="en-US"/>
        </a:p>
      </dgm:t>
    </dgm:pt>
    <dgm:pt modelId="{86DE23C6-ACB5-4B21-8B43-DA236762FE4C}">
      <dgm:prSet phldrT="[Text]"/>
      <dgm:spPr/>
      <dgm:t>
        <a:bodyPr/>
        <a:lstStyle/>
        <a:p>
          <a:r>
            <a:rPr lang="en-US" dirty="0"/>
            <a:t>Growth Assets</a:t>
          </a:r>
        </a:p>
      </dgm:t>
    </dgm:pt>
    <dgm:pt modelId="{4C772B0F-ED7B-423D-B836-894D688C5AE2}" type="parTrans" cxnId="{433B6BCC-24AC-4B1F-9B59-D686BA65F7F6}">
      <dgm:prSet/>
      <dgm:spPr/>
      <dgm:t>
        <a:bodyPr/>
        <a:lstStyle/>
        <a:p>
          <a:endParaRPr lang="en-US"/>
        </a:p>
      </dgm:t>
    </dgm:pt>
    <dgm:pt modelId="{0E535B62-B905-4554-BE7A-76AE37AF4BBD}" type="sibTrans" cxnId="{433B6BCC-24AC-4B1F-9B59-D686BA65F7F6}">
      <dgm:prSet/>
      <dgm:spPr/>
      <dgm:t>
        <a:bodyPr/>
        <a:lstStyle/>
        <a:p>
          <a:endParaRPr lang="en-US"/>
        </a:p>
      </dgm:t>
    </dgm:pt>
    <dgm:pt modelId="{EA4DE787-81CA-47E7-B789-9E8832FDDA72}">
      <dgm:prSet phldrT="[Text]"/>
      <dgm:spPr/>
      <dgm:t>
        <a:bodyPr/>
        <a:lstStyle/>
        <a:p>
          <a:r>
            <a:rPr lang="en-US" dirty="0"/>
            <a:t>Free Spending Liquidity</a:t>
          </a:r>
        </a:p>
      </dgm:t>
    </dgm:pt>
    <dgm:pt modelId="{6B5ECD12-05CA-4344-8D6A-9107510A68C8}" type="parTrans" cxnId="{B5CBA9D3-3B36-41E7-B7EB-7513E4D277FB}">
      <dgm:prSet/>
      <dgm:spPr/>
      <dgm:t>
        <a:bodyPr/>
        <a:lstStyle/>
        <a:p>
          <a:endParaRPr lang="en-US"/>
        </a:p>
      </dgm:t>
    </dgm:pt>
    <dgm:pt modelId="{17AA3578-C779-4962-B47F-11AA9109BB5F}" type="sibTrans" cxnId="{B5CBA9D3-3B36-41E7-B7EB-7513E4D277FB}">
      <dgm:prSet/>
      <dgm:spPr/>
      <dgm:t>
        <a:bodyPr/>
        <a:lstStyle/>
        <a:p>
          <a:endParaRPr lang="en-US"/>
        </a:p>
      </dgm:t>
    </dgm:pt>
    <dgm:pt modelId="{CD3AE6B9-5B31-4529-9E42-CAFDBB183334}">
      <dgm:prSet/>
      <dgm:spPr/>
      <dgm:t>
        <a:bodyPr/>
        <a:lstStyle/>
        <a:p>
          <a:r>
            <a:rPr lang="en-US" dirty="0"/>
            <a:t>Legacy and LTC Goals</a:t>
          </a:r>
        </a:p>
      </dgm:t>
    </dgm:pt>
    <dgm:pt modelId="{66526D19-236F-4447-A927-F78CE3CC5042}" type="parTrans" cxnId="{D3AD0A01-2770-47C1-BE47-6BA58F8F1DFE}">
      <dgm:prSet/>
      <dgm:spPr/>
      <dgm:t>
        <a:bodyPr/>
        <a:lstStyle/>
        <a:p>
          <a:endParaRPr lang="en-US"/>
        </a:p>
      </dgm:t>
    </dgm:pt>
    <dgm:pt modelId="{71DCF1C5-FFB2-441A-A16E-B7787F1FF391}" type="sibTrans" cxnId="{D3AD0A01-2770-47C1-BE47-6BA58F8F1DFE}">
      <dgm:prSet/>
      <dgm:spPr/>
      <dgm:t>
        <a:bodyPr/>
        <a:lstStyle/>
        <a:p>
          <a:endParaRPr lang="en-US"/>
        </a:p>
      </dgm:t>
    </dgm:pt>
    <dgm:pt modelId="{F12C41FC-4E9E-4E02-A32B-F41694412E05}" type="pres">
      <dgm:prSet presAssocID="{9F6B872F-D279-46A4-982F-6FF95FAC24DE}" presName="theList" presStyleCnt="0">
        <dgm:presLayoutVars>
          <dgm:dir/>
          <dgm:animLvl val="lvl"/>
          <dgm:resizeHandles val="exact"/>
        </dgm:presLayoutVars>
      </dgm:prSet>
      <dgm:spPr/>
    </dgm:pt>
    <dgm:pt modelId="{F7CD1A06-13FE-4C57-A521-106403475EA1}" type="pres">
      <dgm:prSet presAssocID="{CB072307-3FE7-4C23-B9ED-D492C436A1F8}" presName="compNode" presStyleCnt="0"/>
      <dgm:spPr/>
    </dgm:pt>
    <dgm:pt modelId="{A8309E2F-3387-4874-87D6-E5F24BEA0ECF}" type="pres">
      <dgm:prSet presAssocID="{CB072307-3FE7-4C23-B9ED-D492C436A1F8}" presName="aNode" presStyleLbl="bgShp" presStyleIdx="0" presStyleCnt="1"/>
      <dgm:spPr/>
    </dgm:pt>
    <dgm:pt modelId="{A4E0598F-2143-4BA9-BB1D-9FFBD00440DF}" type="pres">
      <dgm:prSet presAssocID="{CB072307-3FE7-4C23-B9ED-D492C436A1F8}" presName="textNode" presStyleLbl="bgShp" presStyleIdx="0" presStyleCnt="1"/>
      <dgm:spPr/>
    </dgm:pt>
    <dgm:pt modelId="{4A18BC14-4ECB-432B-899C-3F23FBB1FA68}" type="pres">
      <dgm:prSet presAssocID="{CB072307-3FE7-4C23-B9ED-D492C436A1F8}" presName="compChildNode" presStyleCnt="0"/>
      <dgm:spPr/>
    </dgm:pt>
    <dgm:pt modelId="{66D639A8-3644-428B-B3C1-0F57EDDCC597}" type="pres">
      <dgm:prSet presAssocID="{CB072307-3FE7-4C23-B9ED-D492C436A1F8}" presName="theInnerList" presStyleCnt="0"/>
      <dgm:spPr/>
    </dgm:pt>
    <dgm:pt modelId="{75ACE38B-88A2-45CF-A173-9448067652B0}" type="pres">
      <dgm:prSet presAssocID="{6FA8C054-437D-45D4-B7F3-53BE934A544E}" presName="childNode" presStyleLbl="node1" presStyleIdx="0" presStyleCnt="4">
        <dgm:presLayoutVars>
          <dgm:bulletEnabled val="1"/>
        </dgm:presLayoutVars>
      </dgm:prSet>
      <dgm:spPr/>
    </dgm:pt>
    <dgm:pt modelId="{B0175C8D-2B87-4B11-94CB-84D29FD5AC0D}" type="pres">
      <dgm:prSet presAssocID="{6FA8C054-437D-45D4-B7F3-53BE934A544E}" presName="aSpace2" presStyleCnt="0"/>
      <dgm:spPr/>
    </dgm:pt>
    <dgm:pt modelId="{8FC24F1D-5E16-4AEE-AD83-CF23F8475A07}" type="pres">
      <dgm:prSet presAssocID="{86DE23C6-ACB5-4B21-8B43-DA236762FE4C}" presName="childNode" presStyleLbl="node1" presStyleIdx="1" presStyleCnt="4">
        <dgm:presLayoutVars>
          <dgm:bulletEnabled val="1"/>
        </dgm:presLayoutVars>
      </dgm:prSet>
      <dgm:spPr/>
    </dgm:pt>
    <dgm:pt modelId="{CE25B9E0-AEA2-451A-9D85-73ED77F01D23}" type="pres">
      <dgm:prSet presAssocID="{86DE23C6-ACB5-4B21-8B43-DA236762FE4C}" presName="aSpace2" presStyleCnt="0"/>
      <dgm:spPr/>
    </dgm:pt>
    <dgm:pt modelId="{AA91FA17-D4A4-45FC-8B31-01F735F3FF02}" type="pres">
      <dgm:prSet presAssocID="{EA4DE787-81CA-47E7-B789-9E8832FDDA72}" presName="childNode" presStyleLbl="node1" presStyleIdx="2" presStyleCnt="4">
        <dgm:presLayoutVars>
          <dgm:bulletEnabled val="1"/>
        </dgm:presLayoutVars>
      </dgm:prSet>
      <dgm:spPr/>
    </dgm:pt>
    <dgm:pt modelId="{FB301063-A310-4C63-B758-BEF00D3088E6}" type="pres">
      <dgm:prSet presAssocID="{EA4DE787-81CA-47E7-B789-9E8832FDDA72}" presName="aSpace2" presStyleCnt="0"/>
      <dgm:spPr/>
    </dgm:pt>
    <dgm:pt modelId="{A1C3A7BA-742C-407D-8510-BFA500D04364}" type="pres">
      <dgm:prSet presAssocID="{CD3AE6B9-5B31-4529-9E42-CAFDBB183334}" presName="childNode" presStyleLbl="node1" presStyleIdx="3" presStyleCnt="4">
        <dgm:presLayoutVars>
          <dgm:bulletEnabled val="1"/>
        </dgm:presLayoutVars>
      </dgm:prSet>
      <dgm:spPr/>
    </dgm:pt>
  </dgm:ptLst>
  <dgm:cxnLst>
    <dgm:cxn modelId="{D3AD0A01-2770-47C1-BE47-6BA58F8F1DFE}" srcId="{CB072307-3FE7-4C23-B9ED-D492C436A1F8}" destId="{CD3AE6B9-5B31-4529-9E42-CAFDBB183334}" srcOrd="3" destOrd="0" parTransId="{66526D19-236F-4447-A927-F78CE3CC5042}" sibTransId="{71DCF1C5-FFB2-441A-A16E-B7787F1FF391}"/>
    <dgm:cxn modelId="{7E2B8415-C306-4426-A4EB-2507DABDEC61}" type="presOf" srcId="{EA4DE787-81CA-47E7-B789-9E8832FDDA72}" destId="{AA91FA17-D4A4-45FC-8B31-01F735F3FF02}" srcOrd="0" destOrd="0" presId="urn:microsoft.com/office/officeart/2005/8/layout/lProcess2"/>
    <dgm:cxn modelId="{A14AC017-0BFD-4B39-AE69-E2899677A937}" type="presOf" srcId="{86DE23C6-ACB5-4B21-8B43-DA236762FE4C}" destId="{8FC24F1D-5E16-4AEE-AD83-CF23F8475A07}" srcOrd="0" destOrd="0" presId="urn:microsoft.com/office/officeart/2005/8/layout/lProcess2"/>
    <dgm:cxn modelId="{0E04D440-E3B4-4EAF-BC67-FA8C9982213C}" srcId="{CB072307-3FE7-4C23-B9ED-D492C436A1F8}" destId="{6FA8C054-437D-45D4-B7F3-53BE934A544E}" srcOrd="0" destOrd="0" parTransId="{43D4DBD3-03BE-4662-B6E4-B8D9DCC95769}" sibTransId="{249F5A25-7779-4AE6-8BF1-FE7CE47233D5}"/>
    <dgm:cxn modelId="{5EAFB264-7047-44E7-BFB8-AD1EC245C2BE}" type="presOf" srcId="{CB072307-3FE7-4C23-B9ED-D492C436A1F8}" destId="{A8309E2F-3387-4874-87D6-E5F24BEA0ECF}" srcOrd="0" destOrd="0" presId="urn:microsoft.com/office/officeart/2005/8/layout/lProcess2"/>
    <dgm:cxn modelId="{01E71369-D60F-491E-9D13-6926BAC4D142}" srcId="{9F6B872F-D279-46A4-982F-6FF95FAC24DE}" destId="{CB072307-3FE7-4C23-B9ED-D492C436A1F8}" srcOrd="0" destOrd="0" parTransId="{D52947AE-3D95-461E-9D2E-486E22FE243E}" sibTransId="{4EEE7A26-4DDE-483E-96E6-7FD863B96D1C}"/>
    <dgm:cxn modelId="{CC45C37F-3B85-4227-A1FA-EF8E0A57FDFF}" type="presOf" srcId="{CD3AE6B9-5B31-4529-9E42-CAFDBB183334}" destId="{A1C3A7BA-742C-407D-8510-BFA500D04364}" srcOrd="0" destOrd="0" presId="urn:microsoft.com/office/officeart/2005/8/layout/lProcess2"/>
    <dgm:cxn modelId="{BB666282-B75F-4E47-806B-778F1A07EBB1}" type="presOf" srcId="{9F6B872F-D279-46A4-982F-6FF95FAC24DE}" destId="{F12C41FC-4E9E-4E02-A32B-F41694412E05}" srcOrd="0" destOrd="0" presId="urn:microsoft.com/office/officeart/2005/8/layout/lProcess2"/>
    <dgm:cxn modelId="{F8DD18AD-C1FA-4674-8FD7-C8BD287EEE72}" type="presOf" srcId="{6FA8C054-437D-45D4-B7F3-53BE934A544E}" destId="{75ACE38B-88A2-45CF-A173-9448067652B0}" srcOrd="0" destOrd="0" presId="urn:microsoft.com/office/officeart/2005/8/layout/lProcess2"/>
    <dgm:cxn modelId="{433B6BCC-24AC-4B1F-9B59-D686BA65F7F6}" srcId="{CB072307-3FE7-4C23-B9ED-D492C436A1F8}" destId="{86DE23C6-ACB5-4B21-8B43-DA236762FE4C}" srcOrd="1" destOrd="0" parTransId="{4C772B0F-ED7B-423D-B836-894D688C5AE2}" sibTransId="{0E535B62-B905-4554-BE7A-76AE37AF4BBD}"/>
    <dgm:cxn modelId="{B5CBA9D3-3B36-41E7-B7EB-7513E4D277FB}" srcId="{CB072307-3FE7-4C23-B9ED-D492C436A1F8}" destId="{EA4DE787-81CA-47E7-B789-9E8832FDDA72}" srcOrd="2" destOrd="0" parTransId="{6B5ECD12-05CA-4344-8D6A-9107510A68C8}" sibTransId="{17AA3578-C779-4962-B47F-11AA9109BB5F}"/>
    <dgm:cxn modelId="{8F9446EC-581B-4477-ACF0-5F98B70B09D0}" type="presOf" srcId="{CB072307-3FE7-4C23-B9ED-D492C436A1F8}" destId="{A4E0598F-2143-4BA9-BB1D-9FFBD00440DF}" srcOrd="1" destOrd="0" presId="urn:microsoft.com/office/officeart/2005/8/layout/lProcess2"/>
    <dgm:cxn modelId="{08C75546-6681-42E5-AF9C-E1484E7AB6AD}" type="presParOf" srcId="{F12C41FC-4E9E-4E02-A32B-F41694412E05}" destId="{F7CD1A06-13FE-4C57-A521-106403475EA1}" srcOrd="0" destOrd="0" presId="urn:microsoft.com/office/officeart/2005/8/layout/lProcess2"/>
    <dgm:cxn modelId="{75CD33B3-E88F-448B-BB6D-0BD823418DB2}" type="presParOf" srcId="{F7CD1A06-13FE-4C57-A521-106403475EA1}" destId="{A8309E2F-3387-4874-87D6-E5F24BEA0ECF}" srcOrd="0" destOrd="0" presId="urn:microsoft.com/office/officeart/2005/8/layout/lProcess2"/>
    <dgm:cxn modelId="{7DBB6AE7-385F-4C49-AA1D-FB221ED00953}" type="presParOf" srcId="{F7CD1A06-13FE-4C57-A521-106403475EA1}" destId="{A4E0598F-2143-4BA9-BB1D-9FFBD00440DF}" srcOrd="1" destOrd="0" presId="urn:microsoft.com/office/officeart/2005/8/layout/lProcess2"/>
    <dgm:cxn modelId="{201FFFC9-1506-4AEF-BECD-CB67557FE151}" type="presParOf" srcId="{F7CD1A06-13FE-4C57-A521-106403475EA1}" destId="{4A18BC14-4ECB-432B-899C-3F23FBB1FA68}" srcOrd="2" destOrd="0" presId="urn:microsoft.com/office/officeart/2005/8/layout/lProcess2"/>
    <dgm:cxn modelId="{41C6DA78-6A94-4F7F-9482-C631F8A6D5AA}" type="presParOf" srcId="{4A18BC14-4ECB-432B-899C-3F23FBB1FA68}" destId="{66D639A8-3644-428B-B3C1-0F57EDDCC597}" srcOrd="0" destOrd="0" presId="urn:microsoft.com/office/officeart/2005/8/layout/lProcess2"/>
    <dgm:cxn modelId="{E186C058-020A-4D5F-A479-2B9FFA94BC4C}" type="presParOf" srcId="{66D639A8-3644-428B-B3C1-0F57EDDCC597}" destId="{75ACE38B-88A2-45CF-A173-9448067652B0}" srcOrd="0" destOrd="0" presId="urn:microsoft.com/office/officeart/2005/8/layout/lProcess2"/>
    <dgm:cxn modelId="{CD504969-D21A-4A27-99C3-EACA2C9FC053}" type="presParOf" srcId="{66D639A8-3644-428B-B3C1-0F57EDDCC597}" destId="{B0175C8D-2B87-4B11-94CB-84D29FD5AC0D}" srcOrd="1" destOrd="0" presId="urn:microsoft.com/office/officeart/2005/8/layout/lProcess2"/>
    <dgm:cxn modelId="{3B484E4C-FC1F-475D-971F-55EA000ECA9D}" type="presParOf" srcId="{66D639A8-3644-428B-B3C1-0F57EDDCC597}" destId="{8FC24F1D-5E16-4AEE-AD83-CF23F8475A07}" srcOrd="2" destOrd="0" presId="urn:microsoft.com/office/officeart/2005/8/layout/lProcess2"/>
    <dgm:cxn modelId="{5F859DF9-E9A7-4B97-B455-D49E38356417}" type="presParOf" srcId="{66D639A8-3644-428B-B3C1-0F57EDDCC597}" destId="{CE25B9E0-AEA2-451A-9D85-73ED77F01D23}" srcOrd="3" destOrd="0" presId="urn:microsoft.com/office/officeart/2005/8/layout/lProcess2"/>
    <dgm:cxn modelId="{12824318-32D3-441C-8EE8-E1D9FF790000}" type="presParOf" srcId="{66D639A8-3644-428B-B3C1-0F57EDDCC597}" destId="{AA91FA17-D4A4-45FC-8B31-01F735F3FF02}" srcOrd="4" destOrd="0" presId="urn:microsoft.com/office/officeart/2005/8/layout/lProcess2"/>
    <dgm:cxn modelId="{7E3A5868-C5A6-42B1-B341-DE2C47ED61E4}" type="presParOf" srcId="{66D639A8-3644-428B-B3C1-0F57EDDCC597}" destId="{FB301063-A310-4C63-B758-BEF00D3088E6}" srcOrd="5" destOrd="0" presId="urn:microsoft.com/office/officeart/2005/8/layout/lProcess2"/>
    <dgm:cxn modelId="{629238A1-F76E-457B-A07A-07363E2D43C4}" type="presParOf" srcId="{66D639A8-3644-428B-B3C1-0F57EDDCC597}" destId="{A1C3A7BA-742C-407D-8510-BFA500D04364}" srcOrd="6"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37226-4E21-4DC8-BFC3-9DFA111124B0}">
      <dsp:nvSpPr>
        <dsp:cNvPr id="0" name=""/>
        <dsp:cNvSpPr/>
      </dsp:nvSpPr>
      <dsp:spPr>
        <a:xfrm>
          <a:off x="4761246" y="39734"/>
          <a:ext cx="1359273" cy="135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No Urgency</a:t>
          </a:r>
        </a:p>
      </dsp:txBody>
      <dsp:txXfrm>
        <a:off x="4761246" y="39734"/>
        <a:ext cx="1359273" cy="1359273"/>
      </dsp:txXfrm>
    </dsp:sp>
    <dsp:sp modelId="{771DF130-2D86-4403-B5D9-4B0A2B289FED}">
      <dsp:nvSpPr>
        <dsp:cNvPr id="0" name=""/>
        <dsp:cNvSpPr/>
      </dsp:nvSpPr>
      <dsp:spPr>
        <a:xfrm>
          <a:off x="1552784" y="428"/>
          <a:ext cx="5118335" cy="5096116"/>
        </a:xfrm>
        <a:prstGeom prst="circularArrow">
          <a:avLst>
            <a:gd name="adj1" fmla="val 5201"/>
            <a:gd name="adj2" fmla="val 335988"/>
            <a:gd name="adj3" fmla="val 21292938"/>
            <a:gd name="adj4" fmla="val 19766505"/>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4139B-4DF0-4D22-B89E-E2BE572B38F2}">
      <dsp:nvSpPr>
        <dsp:cNvPr id="0" name=""/>
        <dsp:cNvSpPr/>
      </dsp:nvSpPr>
      <dsp:spPr>
        <a:xfrm>
          <a:off x="5582570" y="2567510"/>
          <a:ext cx="1359273" cy="135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Become Aware of Urgent Need </a:t>
          </a:r>
        </a:p>
      </dsp:txBody>
      <dsp:txXfrm>
        <a:off x="5582570" y="2567510"/>
        <a:ext cx="1359273" cy="1359273"/>
      </dsp:txXfrm>
    </dsp:sp>
    <dsp:sp modelId="{D4F41FA8-24D1-497C-A388-9A04DAD4AB8D}">
      <dsp:nvSpPr>
        <dsp:cNvPr id="0" name=""/>
        <dsp:cNvSpPr/>
      </dsp:nvSpPr>
      <dsp:spPr>
        <a:xfrm>
          <a:off x="1519863" y="-81491"/>
          <a:ext cx="5184177" cy="5259956"/>
        </a:xfrm>
        <a:prstGeom prst="circularArrow">
          <a:avLst>
            <a:gd name="adj1" fmla="val 5201"/>
            <a:gd name="adj2" fmla="val 335988"/>
            <a:gd name="adj3" fmla="val 4014383"/>
            <a:gd name="adj4" fmla="val 2253721"/>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B59C3-2BB8-4A02-822A-8F85F3F74A3A}">
      <dsp:nvSpPr>
        <dsp:cNvPr id="0" name=""/>
        <dsp:cNvSpPr/>
      </dsp:nvSpPr>
      <dsp:spPr>
        <a:xfrm>
          <a:off x="3432315" y="4129762"/>
          <a:ext cx="1359273" cy="135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Contrast  Solutions</a:t>
          </a:r>
        </a:p>
      </dsp:txBody>
      <dsp:txXfrm>
        <a:off x="3432315" y="4129762"/>
        <a:ext cx="1359273" cy="1359273"/>
      </dsp:txXfrm>
    </dsp:sp>
    <dsp:sp modelId="{A6481EB4-C645-40D8-96DB-D5974C47FF7A}">
      <dsp:nvSpPr>
        <dsp:cNvPr id="0" name=""/>
        <dsp:cNvSpPr/>
      </dsp:nvSpPr>
      <dsp:spPr>
        <a:xfrm>
          <a:off x="1454021" y="-81491"/>
          <a:ext cx="5315861" cy="5259956"/>
        </a:xfrm>
        <a:prstGeom prst="circularArrow">
          <a:avLst>
            <a:gd name="adj1" fmla="val 5201"/>
            <a:gd name="adj2" fmla="val 335988"/>
            <a:gd name="adj3" fmla="val 8210291"/>
            <a:gd name="adj4" fmla="val 644962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B489AC-88E8-4849-8673-5F92F0BAF7A7}">
      <dsp:nvSpPr>
        <dsp:cNvPr id="0" name=""/>
        <dsp:cNvSpPr/>
      </dsp:nvSpPr>
      <dsp:spPr>
        <a:xfrm>
          <a:off x="1282060" y="2567510"/>
          <a:ext cx="1359273" cy="135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Decision to Implement Now</a:t>
          </a:r>
        </a:p>
      </dsp:txBody>
      <dsp:txXfrm>
        <a:off x="1282060" y="2567510"/>
        <a:ext cx="1359273" cy="1359273"/>
      </dsp:txXfrm>
    </dsp:sp>
    <dsp:sp modelId="{52AA0C6F-059B-4E42-9CC6-5B531E6760CD}">
      <dsp:nvSpPr>
        <dsp:cNvPr id="0" name=""/>
        <dsp:cNvSpPr/>
      </dsp:nvSpPr>
      <dsp:spPr>
        <a:xfrm>
          <a:off x="1509671" y="428"/>
          <a:ext cx="5204561" cy="5096116"/>
        </a:xfrm>
        <a:prstGeom prst="circularArrow">
          <a:avLst>
            <a:gd name="adj1" fmla="val 5201"/>
            <a:gd name="adj2" fmla="val 335988"/>
            <a:gd name="adj3" fmla="val 12297508"/>
            <a:gd name="adj4" fmla="val 10771074"/>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6294E-AA5D-434D-8DEB-C4EFA88CD317}">
      <dsp:nvSpPr>
        <dsp:cNvPr id="0" name=""/>
        <dsp:cNvSpPr/>
      </dsp:nvSpPr>
      <dsp:spPr>
        <a:xfrm>
          <a:off x="2103384" y="39734"/>
          <a:ext cx="1359273" cy="1359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Aware of Situation</a:t>
          </a:r>
        </a:p>
      </dsp:txBody>
      <dsp:txXfrm>
        <a:off x="2103384" y="39734"/>
        <a:ext cx="1359273" cy="1359273"/>
      </dsp:txXfrm>
    </dsp:sp>
    <dsp:sp modelId="{7B3D8C11-6C37-4D80-99D0-3023437A5665}">
      <dsp:nvSpPr>
        <dsp:cNvPr id="0" name=""/>
        <dsp:cNvSpPr/>
      </dsp:nvSpPr>
      <dsp:spPr>
        <a:xfrm>
          <a:off x="1563893" y="428"/>
          <a:ext cx="5096116" cy="5096116"/>
        </a:xfrm>
        <a:prstGeom prst="circularArrow">
          <a:avLst>
            <a:gd name="adj1" fmla="val 5201"/>
            <a:gd name="adj2" fmla="val 335988"/>
            <a:gd name="adj3" fmla="val 16865373"/>
            <a:gd name="adj4" fmla="val 15198639"/>
            <a:gd name="adj5" fmla="val 606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95C46-3FA2-4882-BF88-E13AE1A9F46E}">
      <dsp:nvSpPr>
        <dsp:cNvPr id="0" name=""/>
        <dsp:cNvSpPr/>
      </dsp:nvSpPr>
      <dsp:spPr>
        <a:xfrm>
          <a:off x="462727" y="158109"/>
          <a:ext cx="2043263" cy="2043263"/>
        </a:xfrm>
        <a:prstGeom prst="pie">
          <a:avLst>
            <a:gd name="adj1" fmla="val 16200000"/>
            <a:gd name="adj2" fmla="val 1800000"/>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35%</a:t>
          </a:r>
        </a:p>
      </dsp:txBody>
      <dsp:txXfrm>
        <a:off x="1539576" y="591087"/>
        <a:ext cx="729737" cy="608114"/>
      </dsp:txXfrm>
    </dsp:sp>
    <dsp:sp modelId="{D41F79DA-96A1-4687-9E36-1FBF6C334F8F}">
      <dsp:nvSpPr>
        <dsp:cNvPr id="0" name=""/>
        <dsp:cNvSpPr/>
      </dsp:nvSpPr>
      <dsp:spPr>
        <a:xfrm>
          <a:off x="444777" y="177427"/>
          <a:ext cx="2043263" cy="2043263"/>
        </a:xfrm>
        <a:prstGeom prst="pie">
          <a:avLst>
            <a:gd name="adj1" fmla="val 1800000"/>
            <a:gd name="adj2" fmla="val 9000000"/>
          </a:avLst>
        </a:prstGeom>
        <a:solidFill>
          <a:schemeClr val="accent4">
            <a:hueOff val="4900445"/>
            <a:satOff val="-20388"/>
            <a:lumOff val="480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60%</a:t>
          </a:r>
        </a:p>
      </dsp:txBody>
      <dsp:txXfrm>
        <a:off x="931268" y="1503116"/>
        <a:ext cx="1094605" cy="535140"/>
      </dsp:txXfrm>
    </dsp:sp>
    <dsp:sp modelId="{AE1B5BCF-7CC1-4E85-BE99-C9EF9629226D}">
      <dsp:nvSpPr>
        <dsp:cNvPr id="0" name=""/>
        <dsp:cNvSpPr/>
      </dsp:nvSpPr>
      <dsp:spPr>
        <a:xfrm>
          <a:off x="398956" y="160050"/>
          <a:ext cx="2043263" cy="2043263"/>
        </a:xfrm>
        <a:prstGeom prst="pie">
          <a:avLst>
            <a:gd name="adj1" fmla="val 9000000"/>
            <a:gd name="adj2" fmla="val 16200000"/>
          </a:avLst>
        </a:prstGeom>
        <a:solidFill>
          <a:schemeClr val="accent4">
            <a:hueOff val="9800891"/>
            <a:satOff val="-40777"/>
            <a:lumOff val="960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5%</a:t>
          </a:r>
        </a:p>
      </dsp:txBody>
      <dsp:txXfrm>
        <a:off x="635634" y="593028"/>
        <a:ext cx="729737" cy="608114"/>
      </dsp:txXfrm>
    </dsp:sp>
    <dsp:sp modelId="{319B09B3-9E32-4264-98D5-3B712B91C0E3}">
      <dsp:nvSpPr>
        <dsp:cNvPr id="0" name=""/>
        <dsp:cNvSpPr/>
      </dsp:nvSpPr>
      <dsp:spPr>
        <a:xfrm>
          <a:off x="336408" y="31621"/>
          <a:ext cx="2296239" cy="2296239"/>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a:sp3d z="10600">
          <a:bevelT w="40600" h="20600" prst="relaxedInset"/>
        </a:sp3d>
      </dsp:spPr>
      <dsp:style>
        <a:lnRef idx="0">
          <a:scrgbClr r="0" g="0" b="0"/>
        </a:lnRef>
        <a:fillRef idx="1">
          <a:scrgbClr r="0" g="0" b="0"/>
        </a:fillRef>
        <a:effectRef idx="2">
          <a:scrgbClr r="0" g="0" b="0"/>
        </a:effectRef>
        <a:fontRef idx="minor"/>
      </dsp:style>
    </dsp:sp>
    <dsp:sp modelId="{ABE6E139-F61F-4CFA-998D-42F9373EC3AA}">
      <dsp:nvSpPr>
        <dsp:cNvPr id="0" name=""/>
        <dsp:cNvSpPr/>
      </dsp:nvSpPr>
      <dsp:spPr>
        <a:xfrm>
          <a:off x="318289" y="50810"/>
          <a:ext cx="2296239" cy="2296239"/>
        </a:xfrm>
        <a:prstGeom prst="circularArrow">
          <a:avLst>
            <a:gd name="adj1" fmla="val 5085"/>
            <a:gd name="adj2" fmla="val 327528"/>
            <a:gd name="adj3" fmla="val 8671970"/>
            <a:gd name="adj4" fmla="val 1800502"/>
            <a:gd name="adj5" fmla="val 5932"/>
          </a:avLst>
        </a:prstGeom>
        <a:solidFill>
          <a:schemeClr val="accent4">
            <a:hueOff val="4900445"/>
            <a:satOff val="-20388"/>
            <a:lumOff val="4804"/>
            <a:alphaOff val="0"/>
          </a:schemeClr>
        </a:solidFill>
        <a:ln>
          <a:noFill/>
        </a:ln>
        <a:effectLst/>
        <a:sp3d z="10600">
          <a:bevelT w="40600" h="20600" prst="relaxedInset"/>
        </a:sp3d>
      </dsp:spPr>
      <dsp:style>
        <a:lnRef idx="0">
          <a:scrgbClr r="0" g="0" b="0"/>
        </a:lnRef>
        <a:fillRef idx="1">
          <a:scrgbClr r="0" g="0" b="0"/>
        </a:fillRef>
        <a:effectRef idx="2">
          <a:scrgbClr r="0" g="0" b="0"/>
        </a:effectRef>
        <a:fontRef idx="minor"/>
      </dsp:style>
    </dsp:sp>
    <dsp:sp modelId="{8A521284-A43B-4583-BF73-73A83F7193CA}">
      <dsp:nvSpPr>
        <dsp:cNvPr id="0" name=""/>
        <dsp:cNvSpPr/>
      </dsp:nvSpPr>
      <dsp:spPr>
        <a:xfrm>
          <a:off x="272299" y="33563"/>
          <a:ext cx="2296239" cy="2296239"/>
        </a:xfrm>
        <a:prstGeom prst="circularArrow">
          <a:avLst>
            <a:gd name="adj1" fmla="val 5085"/>
            <a:gd name="adj2" fmla="val 327528"/>
            <a:gd name="adj3" fmla="val 15873039"/>
            <a:gd name="adj4" fmla="val 9000000"/>
            <a:gd name="adj5" fmla="val 5932"/>
          </a:avLst>
        </a:prstGeom>
        <a:solidFill>
          <a:schemeClr val="accent4">
            <a:hueOff val="9800891"/>
            <a:satOff val="-40777"/>
            <a:lumOff val="9608"/>
            <a:alphaOff val="0"/>
          </a:schemeClr>
        </a:solidFill>
        <a:ln>
          <a:noFill/>
        </a:ln>
        <a:effectLst/>
        <a:sp3d z="10600">
          <a:bevelT w="40600" h="20600" prst="relaxedInset"/>
        </a:sp3d>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8C7D0-DFC9-4FA2-B589-D6EFAFE3BA03}">
      <dsp:nvSpPr>
        <dsp:cNvPr id="0" name=""/>
        <dsp:cNvSpPr/>
      </dsp:nvSpPr>
      <dsp:spPr>
        <a:xfrm rot="16200000">
          <a:off x="244" y="749"/>
          <a:ext cx="3476625" cy="3476625"/>
        </a:xfrm>
        <a:prstGeom prst="upArrow">
          <a:avLst>
            <a:gd name="adj1" fmla="val 50000"/>
            <a:gd name="adj2" fmla="val 35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Analytics &amp; Advice</a:t>
          </a:r>
        </a:p>
      </dsp:txBody>
      <dsp:txXfrm rot="5400000">
        <a:off x="608654" y="869904"/>
        <a:ext cx="2868216" cy="1738313"/>
      </dsp:txXfrm>
    </dsp:sp>
    <dsp:sp modelId="{296D9431-911B-4067-B1C0-1CD61F9DCFCF}">
      <dsp:nvSpPr>
        <dsp:cNvPr id="0" name=""/>
        <dsp:cNvSpPr/>
      </dsp:nvSpPr>
      <dsp:spPr>
        <a:xfrm rot="5400000">
          <a:off x="4651130" y="748"/>
          <a:ext cx="3476625" cy="3476625"/>
        </a:xfrm>
        <a:prstGeom prst="upArrow">
          <a:avLst>
            <a:gd name="adj1" fmla="val 50000"/>
            <a:gd name="adj2" fmla="val 35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Implementation of Income, Growth &amp; Legacy Allocations</a:t>
          </a:r>
        </a:p>
      </dsp:txBody>
      <dsp:txXfrm rot="-5400000">
        <a:off x="4651131" y="869904"/>
        <a:ext cx="2868216" cy="1738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9E2F-3387-4874-87D6-E5F24BEA0ECF}">
      <dsp:nvSpPr>
        <dsp:cNvPr id="0" name=""/>
        <dsp:cNvSpPr/>
      </dsp:nvSpPr>
      <dsp:spPr>
        <a:xfrm>
          <a:off x="0" y="0"/>
          <a:ext cx="3992060" cy="5419354"/>
        </a:xfrm>
        <a:prstGeom prst="roundRect">
          <a:avLst>
            <a:gd name="adj" fmla="val 10000"/>
          </a:avLst>
        </a:prstGeom>
        <a:solidFill>
          <a:srgbClr val="006600"/>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bg1"/>
              </a:solidFill>
            </a:rPr>
            <a:t>PROMISED BASED INCOME</a:t>
          </a:r>
        </a:p>
      </dsp:txBody>
      <dsp:txXfrm>
        <a:off x="0" y="0"/>
        <a:ext cx="3992060" cy="1625806"/>
      </dsp:txXfrm>
    </dsp:sp>
    <dsp:sp modelId="{AA91FA17-D4A4-45FC-8B31-01F735F3FF02}">
      <dsp:nvSpPr>
        <dsp:cNvPr id="0" name=""/>
        <dsp:cNvSpPr/>
      </dsp:nvSpPr>
      <dsp:spPr>
        <a:xfrm>
          <a:off x="399205" y="1625806"/>
          <a:ext cx="3193648" cy="3522580"/>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080" tIns="99060" rIns="132080" bIns="99060" numCol="1" spcCol="1270" anchor="ctr" anchorCtr="0">
          <a:noAutofit/>
        </a:bodyPr>
        <a:lstStyle/>
        <a:p>
          <a:pPr marL="0" lvl="0" indent="0" algn="ctr" defTabSz="2311400">
            <a:lnSpc>
              <a:spcPct val="90000"/>
            </a:lnSpc>
            <a:spcBef>
              <a:spcPct val="0"/>
            </a:spcBef>
            <a:spcAft>
              <a:spcPct val="35000"/>
            </a:spcAft>
            <a:buNone/>
          </a:pPr>
          <a:r>
            <a:rPr lang="en-US" sz="5200" kern="1200" dirty="0"/>
            <a:t>ROI</a:t>
          </a:r>
        </a:p>
        <a:p>
          <a:pPr marL="0" lvl="0" indent="0" algn="ctr" defTabSz="2311400">
            <a:lnSpc>
              <a:spcPct val="90000"/>
            </a:lnSpc>
            <a:spcBef>
              <a:spcPct val="0"/>
            </a:spcBef>
            <a:spcAft>
              <a:spcPct val="35000"/>
            </a:spcAft>
            <a:buNone/>
          </a:pPr>
          <a:r>
            <a:rPr lang="en-US" sz="5200" kern="1200" dirty="0"/>
            <a:t>Reliability of Income</a:t>
          </a:r>
        </a:p>
      </dsp:txBody>
      <dsp:txXfrm>
        <a:off x="492744" y="1719345"/>
        <a:ext cx="3006570" cy="3335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09E2F-3387-4874-87D6-E5F24BEA0ECF}">
      <dsp:nvSpPr>
        <dsp:cNvPr id="0" name=""/>
        <dsp:cNvSpPr/>
      </dsp:nvSpPr>
      <dsp:spPr>
        <a:xfrm>
          <a:off x="0" y="0"/>
          <a:ext cx="3992060" cy="5419354"/>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dirty="0">
              <a:solidFill>
                <a:schemeClr val="bg1"/>
              </a:solidFill>
            </a:rPr>
            <a:t>RISKED BASED ASSETS</a:t>
          </a:r>
        </a:p>
      </dsp:txBody>
      <dsp:txXfrm>
        <a:off x="0" y="0"/>
        <a:ext cx="3992060" cy="1625806"/>
      </dsp:txXfrm>
    </dsp:sp>
    <dsp:sp modelId="{75ACE38B-88A2-45CF-A173-9448067652B0}">
      <dsp:nvSpPr>
        <dsp:cNvPr id="0" name=""/>
        <dsp:cNvSpPr/>
      </dsp:nvSpPr>
      <dsp:spPr>
        <a:xfrm>
          <a:off x="399205" y="1625938"/>
          <a:ext cx="3193648" cy="789484"/>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Discretionary Income</a:t>
          </a:r>
        </a:p>
      </dsp:txBody>
      <dsp:txXfrm>
        <a:off x="422328" y="1649061"/>
        <a:ext cx="3147402" cy="743238"/>
      </dsp:txXfrm>
    </dsp:sp>
    <dsp:sp modelId="{8FC24F1D-5E16-4AEE-AD83-CF23F8475A07}">
      <dsp:nvSpPr>
        <dsp:cNvPr id="0" name=""/>
        <dsp:cNvSpPr/>
      </dsp:nvSpPr>
      <dsp:spPr>
        <a:xfrm>
          <a:off x="399205" y="2536882"/>
          <a:ext cx="3193648" cy="789484"/>
        </a:xfrm>
        <a:prstGeom prst="roundRect">
          <a:avLst>
            <a:gd name="adj" fmla="val 10000"/>
          </a:avLst>
        </a:prstGeom>
        <a:solidFill>
          <a:schemeClr val="accent6">
            <a:shade val="80000"/>
            <a:hueOff val="107093"/>
            <a:satOff val="-4303"/>
            <a:lumOff val="9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Growth Assets</a:t>
          </a:r>
        </a:p>
      </dsp:txBody>
      <dsp:txXfrm>
        <a:off x="422328" y="2560005"/>
        <a:ext cx="3147402" cy="743238"/>
      </dsp:txXfrm>
    </dsp:sp>
    <dsp:sp modelId="{AA91FA17-D4A4-45FC-8B31-01F735F3FF02}">
      <dsp:nvSpPr>
        <dsp:cNvPr id="0" name=""/>
        <dsp:cNvSpPr/>
      </dsp:nvSpPr>
      <dsp:spPr>
        <a:xfrm>
          <a:off x="399205" y="3447825"/>
          <a:ext cx="3193648" cy="789484"/>
        </a:xfrm>
        <a:prstGeom prst="roundRect">
          <a:avLst>
            <a:gd name="adj" fmla="val 10000"/>
          </a:avLst>
        </a:prstGeom>
        <a:solidFill>
          <a:schemeClr val="accent6">
            <a:shade val="80000"/>
            <a:hueOff val="214187"/>
            <a:satOff val="-8606"/>
            <a:lumOff val="184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Free Spending Liquidity</a:t>
          </a:r>
        </a:p>
      </dsp:txBody>
      <dsp:txXfrm>
        <a:off x="422328" y="3470948"/>
        <a:ext cx="3147402" cy="743238"/>
      </dsp:txXfrm>
    </dsp:sp>
    <dsp:sp modelId="{A1C3A7BA-742C-407D-8510-BFA500D04364}">
      <dsp:nvSpPr>
        <dsp:cNvPr id="0" name=""/>
        <dsp:cNvSpPr/>
      </dsp:nvSpPr>
      <dsp:spPr>
        <a:xfrm>
          <a:off x="399205" y="4358769"/>
          <a:ext cx="3193648" cy="789484"/>
        </a:xfrm>
        <a:prstGeom prst="roundRect">
          <a:avLst>
            <a:gd name="adj" fmla="val 10000"/>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Legacy and LTC Goals</a:t>
          </a:r>
        </a:p>
      </dsp:txBody>
      <dsp:txXfrm>
        <a:off x="422328" y="4381892"/>
        <a:ext cx="3147402" cy="743238"/>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38A353-A728-4892-B10F-6848F918C37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D580861-7233-497B-83B3-5DDC902C708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6D30FDF-E1DE-4F0A-A201-FF92152D187D}" type="datetimeFigureOut">
              <a:rPr lang="en-US" smtClean="0"/>
              <a:t>7/23/2019</a:t>
            </a:fld>
            <a:endParaRPr lang="en-US"/>
          </a:p>
        </p:txBody>
      </p:sp>
      <p:sp>
        <p:nvSpPr>
          <p:cNvPr id="4" name="Footer Placeholder 3">
            <a:extLst>
              <a:ext uri="{FF2B5EF4-FFF2-40B4-BE49-F238E27FC236}">
                <a16:creationId xmlns:a16="http://schemas.microsoft.com/office/drawing/2014/main" id="{83F35C1D-E3A4-45BF-859E-C62756B558D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1B0E9D-EFB1-4D2F-96EF-5A3BB54B34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8609403-175E-4069-8E8D-A9B8711E8A4B}" type="slidenum">
              <a:rPr lang="en-US" smtClean="0"/>
              <a:t>‹#›</a:t>
            </a:fld>
            <a:endParaRPr lang="en-US"/>
          </a:p>
        </p:txBody>
      </p:sp>
    </p:spTree>
    <p:extLst>
      <p:ext uri="{BB962C8B-B14F-4D97-AF65-F5344CB8AC3E}">
        <p14:creationId xmlns:p14="http://schemas.microsoft.com/office/powerpoint/2010/main" val="3292708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B47955-1838-4962-A977-76EC40C63D8C}" type="datetimeFigureOut">
              <a:rPr lang="en-US" smtClean="0"/>
              <a:t>7/23/2019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34FCE39-B039-4559-A6D2-10D252B2DC10}" type="slidenum">
              <a:rPr lang="en-US" smtClean="0"/>
              <a:t>‹#›</a:t>
            </a:fld>
            <a:endParaRPr lang="en-US"/>
          </a:p>
        </p:txBody>
      </p:sp>
    </p:spTree>
    <p:extLst>
      <p:ext uri="{BB962C8B-B14F-4D97-AF65-F5344CB8AC3E}">
        <p14:creationId xmlns:p14="http://schemas.microsoft.com/office/powerpoint/2010/main" val="375454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717550" y="1162050"/>
            <a:ext cx="5575300" cy="3136900"/>
          </a:xfrm>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pitchFamily="18" charset="0"/>
            </a:endParaRPr>
          </a:p>
        </p:txBody>
      </p:sp>
    </p:spTree>
    <p:extLst>
      <p:ext uri="{BB962C8B-B14F-4D97-AF65-F5344CB8AC3E}">
        <p14:creationId xmlns:p14="http://schemas.microsoft.com/office/powerpoint/2010/main" val="57741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 example of how composite returns work in a hypothetical calculation to demonstrate how </a:t>
            </a:r>
            <a:r>
              <a:rPr lang="en-US" dirty="0" err="1"/>
              <a:t>compsite</a:t>
            </a:r>
            <a:r>
              <a:rPr lang="en-US" dirty="0"/>
              <a:t> returns are quite different from what retirees actually think.</a:t>
            </a:r>
          </a:p>
        </p:txBody>
      </p:sp>
      <p:sp>
        <p:nvSpPr>
          <p:cNvPr id="4" name="Slide Number Placeholder 3"/>
          <p:cNvSpPr>
            <a:spLocks noGrp="1"/>
          </p:cNvSpPr>
          <p:nvPr>
            <p:ph type="sldNum" sz="quarter" idx="5"/>
          </p:nvPr>
        </p:nvSpPr>
        <p:spPr/>
        <p:txBody>
          <a:bodyPr/>
          <a:lstStyle/>
          <a:p>
            <a:fld id="{6FDE48C9-0D5F-4FA5-B95C-9A4A2BA31E4B}" type="slidenum">
              <a:rPr lang="en-US" smtClean="0"/>
              <a:t>21</a:t>
            </a:fld>
            <a:endParaRPr lang="en-US"/>
          </a:p>
        </p:txBody>
      </p:sp>
    </p:spTree>
    <p:extLst>
      <p:ext uri="{BB962C8B-B14F-4D97-AF65-F5344CB8AC3E}">
        <p14:creationId xmlns:p14="http://schemas.microsoft.com/office/powerpoint/2010/main" val="413888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21D0AB-2E49-4C6D-BFF3-EADC5072782D}" type="slidenum">
              <a:rPr lang="en-US" smtClean="0"/>
              <a:pPr fontAlgn="base">
                <a:spcBef>
                  <a:spcPct val="0"/>
                </a:spcBef>
                <a:spcAft>
                  <a:spcPct val="0"/>
                </a:spcAft>
                <a:defRPr/>
              </a:pPr>
              <a:t>26</a:t>
            </a:fld>
            <a:endParaRPr lang="en-US"/>
          </a:p>
        </p:txBody>
      </p:sp>
    </p:spTree>
    <p:extLst>
      <p:ext uri="{BB962C8B-B14F-4D97-AF65-F5344CB8AC3E}">
        <p14:creationId xmlns:p14="http://schemas.microsoft.com/office/powerpoint/2010/main" val="274765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you have seen is a hypothetical situation.  Let’s now look at some real numbers using the S&amp;P 500.  This was a study done by Legg Mason.  In this study the retiree has 1 million dollars and they are invested 80% in stocks and 20% in bonds.  In this study, $50,000 is withdrawn a year and that number increases at the actual historical inflation rate.  This chart is going to show the results of retiring in a particular year and looking 30 years into the future.  Did you have enough money to last your 30 years in retirement.  </a:t>
            </a:r>
          </a:p>
          <a:p>
            <a:r>
              <a:rPr lang="en-US" dirty="0"/>
              <a:t>The blue columns are years that you did have enough.  The way this charts works is that if you retired in 1984 you would still have money based on the returns of the actual bond and stock market by the 2014 (30 years into the future).  The red lines you didn’t have enough.  You can see the year you retire makes a huge difference in your retirement lifestyle but there is no way to be able to plan for this. You can see that the longer you live the greater the odds of running out of money.  This shows that longevity is a big issue.  As you can see, if you never lived past 76 you never ran out of money.  But even living to 85 with this set of parameters, you have a 32% percent chance of running out of money.  There has to be a better way than to plan your financial future based on luck.</a:t>
            </a:r>
          </a:p>
          <a:p>
            <a:endParaRPr lang="en-US" dirty="0"/>
          </a:p>
        </p:txBody>
      </p:sp>
      <p:sp>
        <p:nvSpPr>
          <p:cNvPr id="4" name="Slide Number Placeholder 3"/>
          <p:cNvSpPr>
            <a:spLocks noGrp="1"/>
          </p:cNvSpPr>
          <p:nvPr>
            <p:ph type="sldNum" sz="quarter" idx="10"/>
          </p:nvPr>
        </p:nvSpPr>
        <p:spPr/>
        <p:txBody>
          <a:bodyPr/>
          <a:lstStyle/>
          <a:p>
            <a:pPr>
              <a:defRPr/>
            </a:pPr>
            <a:fld id="{2FC75EF6-1302-40A2-ACA6-D16C91937D6F}" type="slidenum">
              <a:rPr lang="en-US" altLang="en-US" smtClean="0"/>
              <a:pPr>
                <a:defRPr/>
              </a:pPr>
              <a:t>27</a:t>
            </a:fld>
            <a:endParaRPr lang="en-US" altLang="en-US"/>
          </a:p>
        </p:txBody>
      </p:sp>
    </p:spTree>
    <p:extLst>
      <p:ext uri="{BB962C8B-B14F-4D97-AF65-F5344CB8AC3E}">
        <p14:creationId xmlns:p14="http://schemas.microsoft.com/office/powerpoint/2010/main" val="354159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(Curtis) Let me frame the Three basic retirement income strategies. </a:t>
            </a:r>
          </a:p>
          <a:p>
            <a:endParaRPr lang="en-US" dirty="0"/>
          </a:p>
          <a:p>
            <a:r>
              <a:rPr lang="en-US" dirty="0"/>
              <a:t>SWIP = Systematic Withdrawal Income Plan </a:t>
            </a:r>
          </a:p>
          <a:p>
            <a:endParaRPr lang="en-US" dirty="0"/>
          </a:p>
          <a:p>
            <a:r>
              <a:rPr lang="en-US" dirty="0"/>
              <a:t>Bucket = Progressive Time-Segmentation strategies. These ladders of assets segment assets into various ladders for phased income and risk – reward performance based on individual risk tolerance.</a:t>
            </a:r>
          </a:p>
          <a:p>
            <a:endParaRPr lang="en-US" dirty="0"/>
          </a:p>
          <a:p>
            <a:r>
              <a:rPr lang="en-US" dirty="0"/>
              <a:t>Flooring Strategies create a floor of Promised Based income that traditional replaces a portion of the fixed asset allocation. The floor can be to cover essential income needs or lifestyle income needs. Essential expenses are basic required expenses and lifestyle expenses include vacations, golf fees and other non-essential income desires that are discretionary and not basic requirements. The decision to establish an essential income floor vs a lifestyle income floor depends on how many assets the pre-retiree has vs the percentage of income drag on the portfolio and how much of the portfolio the pre-retire is willing to apply to Promised Based vs Risk Based income allocation.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B7BDFF-1071-4886-B91A-59EA715E9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8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49975" cy="3460750"/>
          </a:xfrm>
        </p:spPr>
      </p:sp>
      <p:sp>
        <p:nvSpPr>
          <p:cNvPr id="3" name="Notes Placeholder 2"/>
          <p:cNvSpPr>
            <a:spLocks noGrp="1"/>
          </p:cNvSpPr>
          <p:nvPr>
            <p:ph type="body" idx="1"/>
          </p:nvPr>
        </p:nvSpPr>
        <p:spPr/>
        <p:txBody>
          <a:bodyPr/>
          <a:lstStyle/>
          <a:p>
            <a:r>
              <a:rPr lang="en-US" dirty="0"/>
              <a:t>(Curtis) This is a picture of a SWIP strategy we call affectionately call, an assume and consume strategy. It usually requires many assumptions that are risk based with a retirement that starts consuming assets and we </a:t>
            </a:r>
            <a:r>
              <a:rPr lang="en-US" dirty="0" err="1"/>
              <a:t>we</a:t>
            </a:r>
            <a:r>
              <a:rPr lang="en-US" dirty="0"/>
              <a:t> hope they last a lifetime. We use money-Carlo simulations to determine a projected reliability of success or failure.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8557F-FF91-4A09-9D9F-9212A0F3D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10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49975" cy="3460750"/>
          </a:xfrm>
        </p:spPr>
      </p:sp>
      <p:sp>
        <p:nvSpPr>
          <p:cNvPr id="3" name="Notes Placeholder 2"/>
          <p:cNvSpPr>
            <a:spLocks noGrp="1"/>
          </p:cNvSpPr>
          <p:nvPr>
            <p:ph type="body" idx="1"/>
          </p:nvPr>
        </p:nvSpPr>
        <p:spPr/>
        <p:txBody>
          <a:bodyPr/>
          <a:lstStyle/>
          <a:p>
            <a:r>
              <a:rPr lang="en-US" dirty="0"/>
              <a:t>(Curtis) This is a picture of a time-segmented portfolio strategy using a no, soon and later segmentation also known as Go-Go, Slow-Go and No-Go.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8557F-FF91-4A09-9D9F-9212A0F3D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80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49975" cy="3460750"/>
          </a:xfrm>
        </p:spPr>
      </p:sp>
      <p:sp>
        <p:nvSpPr>
          <p:cNvPr id="3" name="Notes Placeholder 2"/>
          <p:cNvSpPr>
            <a:spLocks noGrp="1"/>
          </p:cNvSpPr>
          <p:nvPr>
            <p:ph type="body" idx="1"/>
          </p:nvPr>
        </p:nvSpPr>
        <p:spPr/>
        <p:txBody>
          <a:bodyPr/>
          <a:lstStyle/>
          <a:p>
            <a:r>
              <a:rPr lang="en-US" dirty="0"/>
              <a:t>(Curtis) This is a picture of a flooring strategy with the darker green section representing the essential income needs and the lighter green representing the discretionary income goal. Notice that inflation is built-in and long-term growth assets in the background are also part of the flooring plan.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8557F-FF91-4A09-9D9F-9212A0F3D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73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2150"/>
            <a:ext cx="6149975" cy="3460750"/>
          </a:xfrm>
        </p:spPr>
      </p:sp>
      <p:sp>
        <p:nvSpPr>
          <p:cNvPr id="3" name="Notes Placeholder 2"/>
          <p:cNvSpPr>
            <a:spLocks noGrp="1"/>
          </p:cNvSpPr>
          <p:nvPr>
            <p:ph type="body" idx="1"/>
          </p:nvPr>
        </p:nvSpPr>
        <p:spPr/>
        <p:txBody>
          <a:bodyPr/>
          <a:lstStyle/>
          <a:p>
            <a:r>
              <a:rPr lang="en-US" dirty="0"/>
              <a:t>(Curtis) This is a picture of a Hybrid strategy of utilizing a retirement income floor of promised based inflation-adjusted income allocation, with a laddered time-segment strategy for discretionary income and growth allocations. And finally an allocation of long-term growth assets that may either grow or provide a 1% to 3% income source as needed to maintain the lifestyle goals of the retiree plan. Often times this hybrid method is the most efficient method to mitigating risk and providing other goals such as liquidity, legacy and maximizing control of assets and outcome while mitigating risk.</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F8557F-FF91-4A09-9D9F-9212A0F3D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450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The DIA is a deferred income annuity.  A delayed SPIA if you will that starts income flow more than 13 months after the money is deposited.  The longer the insurance company has your money… the more they are going to be willing to pay out in a contractual arrangement.</a:t>
            </a:r>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10EEE1-FFF6-4A59-B1B6-3EC6190B8567}" type="slidenum">
              <a:rPr lang="en-US"/>
              <a:pPr fontAlgn="base">
                <a:spcBef>
                  <a:spcPct val="0"/>
                </a:spcBef>
                <a:spcAft>
                  <a:spcPct val="0"/>
                </a:spcAft>
                <a:defRPr/>
              </a:pPr>
              <a:t>34</a:t>
            </a:fld>
            <a:endParaRPr lang="en-US" dirty="0"/>
          </a:p>
        </p:txBody>
      </p:sp>
    </p:spTree>
    <p:extLst>
      <p:ext uri="{BB962C8B-B14F-4D97-AF65-F5344CB8AC3E}">
        <p14:creationId xmlns:p14="http://schemas.microsoft.com/office/powerpoint/2010/main" val="1372434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85775" y="733425"/>
            <a:ext cx="6505575" cy="36591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Granted we knew to avoid being over exposed in the market during the the danger zone… the 5 to 10 years before and after retirement.</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81F28-09B3-47C2-A9DE-CE5BE5448E1D}" type="slidenum">
              <a:rPr lang="en-US" smtClean="0"/>
              <a:pPr fontAlgn="base">
                <a:spcBef>
                  <a:spcPct val="0"/>
                </a:spcBef>
                <a:spcAft>
                  <a:spcPct val="0"/>
                </a:spcAft>
                <a:defRPr/>
              </a:pPr>
              <a:t>35</a:t>
            </a:fld>
            <a:endParaRPr lang="en-US"/>
          </a:p>
        </p:txBody>
      </p:sp>
    </p:spTree>
    <p:extLst>
      <p:ext uri="{BB962C8B-B14F-4D97-AF65-F5344CB8AC3E}">
        <p14:creationId xmlns:p14="http://schemas.microsoft.com/office/powerpoint/2010/main" val="147397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717550" y="1162050"/>
            <a:ext cx="5575300" cy="3136900"/>
          </a:xfr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pitchFamily="18" charset="0"/>
              </a:rPr>
              <a:t>Introduction</a:t>
            </a:r>
            <a:r>
              <a:rPr lang="en-US" baseline="0" dirty="0">
                <a:latin typeface="Times" pitchFamily="18" charset="0"/>
              </a:rPr>
              <a:t> and bio slide</a:t>
            </a:r>
          </a:p>
          <a:p>
            <a:r>
              <a:rPr lang="en-US" baseline="0" dirty="0">
                <a:latin typeface="Times" pitchFamily="18" charset="0"/>
              </a:rPr>
              <a:t>READ Slide</a:t>
            </a:r>
            <a:endParaRPr lang="en-US" dirty="0">
              <a:latin typeface="Times" pitchFamily="18"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defRPr>
            </a:lvl1pPr>
            <a:lvl2pPr marL="771403" indent="-296693" eaLnBrk="0" hangingPunct="0">
              <a:defRPr sz="2400">
                <a:solidFill>
                  <a:schemeClr val="tx1"/>
                </a:solidFill>
                <a:latin typeface="Times" pitchFamily="18" charset="0"/>
              </a:defRPr>
            </a:lvl2pPr>
            <a:lvl3pPr marL="1186775" indent="-237355" eaLnBrk="0" hangingPunct="0">
              <a:defRPr sz="2400">
                <a:solidFill>
                  <a:schemeClr val="tx1"/>
                </a:solidFill>
                <a:latin typeface="Times" pitchFamily="18" charset="0"/>
              </a:defRPr>
            </a:lvl3pPr>
            <a:lvl4pPr marL="1661485" indent="-237355" eaLnBrk="0" hangingPunct="0">
              <a:defRPr sz="2400">
                <a:solidFill>
                  <a:schemeClr val="tx1"/>
                </a:solidFill>
                <a:latin typeface="Times" pitchFamily="18" charset="0"/>
              </a:defRPr>
            </a:lvl4pPr>
            <a:lvl5pPr marL="2136196" indent="-237355" eaLnBrk="0" hangingPunct="0">
              <a:defRPr sz="2400">
                <a:solidFill>
                  <a:schemeClr val="tx1"/>
                </a:solidFill>
                <a:latin typeface="Times" pitchFamily="18" charset="0"/>
              </a:defRPr>
            </a:lvl5pPr>
            <a:lvl6pPr marL="2610906" indent="-237355" eaLnBrk="0" fontAlgn="base" hangingPunct="0">
              <a:spcBef>
                <a:spcPct val="0"/>
              </a:spcBef>
              <a:spcAft>
                <a:spcPct val="0"/>
              </a:spcAft>
              <a:defRPr sz="2400">
                <a:solidFill>
                  <a:schemeClr val="tx1"/>
                </a:solidFill>
                <a:latin typeface="Times" pitchFamily="18" charset="0"/>
              </a:defRPr>
            </a:lvl6pPr>
            <a:lvl7pPr marL="3085616" indent="-237355" eaLnBrk="0" fontAlgn="base" hangingPunct="0">
              <a:spcBef>
                <a:spcPct val="0"/>
              </a:spcBef>
              <a:spcAft>
                <a:spcPct val="0"/>
              </a:spcAft>
              <a:defRPr sz="2400">
                <a:solidFill>
                  <a:schemeClr val="tx1"/>
                </a:solidFill>
                <a:latin typeface="Times" pitchFamily="18" charset="0"/>
              </a:defRPr>
            </a:lvl7pPr>
            <a:lvl8pPr marL="3560326" indent="-237355" eaLnBrk="0" fontAlgn="base" hangingPunct="0">
              <a:spcBef>
                <a:spcPct val="0"/>
              </a:spcBef>
              <a:spcAft>
                <a:spcPct val="0"/>
              </a:spcAft>
              <a:defRPr sz="2400">
                <a:solidFill>
                  <a:schemeClr val="tx1"/>
                </a:solidFill>
                <a:latin typeface="Times" pitchFamily="18" charset="0"/>
              </a:defRPr>
            </a:lvl8pPr>
            <a:lvl9pPr marL="4035036" indent="-237355" eaLnBrk="0" fontAlgn="base" hangingPunct="0">
              <a:spcBef>
                <a:spcPct val="0"/>
              </a:spcBef>
              <a:spcAft>
                <a:spcPct val="0"/>
              </a:spcAft>
              <a:defRPr sz="2400">
                <a:solidFill>
                  <a:schemeClr val="tx1"/>
                </a:solidFill>
                <a:latin typeface="Times" pitchFamily="18" charset="0"/>
              </a:defRPr>
            </a:lvl9pPr>
          </a:lstStyle>
          <a:p>
            <a:fld id="{F706F495-49F8-45AD-BAD6-A20B63404D43}" type="slidenum">
              <a:rPr lang="en-US" sz="1300">
                <a:solidFill>
                  <a:prstClr val="black"/>
                </a:solidFill>
              </a:rPr>
              <a:pPr/>
              <a:t>2</a:t>
            </a:fld>
            <a:endParaRPr lang="en-US" sz="1300" dirty="0">
              <a:solidFill>
                <a:prstClr val="black"/>
              </a:solidFill>
            </a:endParaRPr>
          </a:p>
        </p:txBody>
      </p:sp>
    </p:spTree>
    <p:extLst>
      <p:ext uri="{BB962C8B-B14F-4D97-AF65-F5344CB8AC3E}">
        <p14:creationId xmlns:p14="http://schemas.microsoft.com/office/powerpoint/2010/main" val="1647950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The THRIVE philosophy is to Divide and Conquer.  By that I mean we take someone’s assets and determine how many are needed to guarantee an inflation adjusted income, guaranteed for life so they can continue living their desired lifestyle.  The rest we would use for our growth and Extra income.  The income would be our paycheck and the growth would be our Play Check.  This is our Buy Income and Invest the Difference® approach.  It has been proven to generate more guaranteed income as well as provide more remaining assets than using traditional strategies because we don’t have to keep our growth assets hostage for income.  The assets designated for income need to be guaranteed and without risk as opposed to the growth assets that can experience whatever level of risk someone is willing to take.  Another way of looking at this dividing of assets is the income portion is defensive and the growth portion is offensive.  Much like sports you need both to have a successful team. </a:t>
            </a:r>
          </a:p>
          <a:p>
            <a:pPr eaLnBrk="1" hangingPunct="1">
              <a:spcBef>
                <a:spcPct val="0"/>
              </a:spcBef>
            </a:pP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D4A1B9-575D-45A4-95D5-D96E59A9A730}" type="slidenum">
              <a:rPr lang="en-US" altLang="en-US"/>
              <a:pPr>
                <a:spcBef>
                  <a:spcPct val="0"/>
                </a:spcBef>
              </a:pPr>
              <a:t>38</a:t>
            </a:fld>
            <a:endParaRPr lang="en-US" altLang="en-US"/>
          </a:p>
        </p:txBody>
      </p:sp>
    </p:spTree>
    <p:extLst>
      <p:ext uri="{BB962C8B-B14F-4D97-AF65-F5344CB8AC3E}">
        <p14:creationId xmlns:p14="http://schemas.microsoft.com/office/powerpoint/2010/main" val="213220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39</a:t>
            </a:fld>
            <a:endParaRPr lang="en-US"/>
          </a:p>
        </p:txBody>
      </p:sp>
    </p:spTree>
    <p:extLst>
      <p:ext uri="{BB962C8B-B14F-4D97-AF65-F5344CB8AC3E}">
        <p14:creationId xmlns:p14="http://schemas.microsoft.com/office/powerpoint/2010/main" val="2873974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 Lets face it…. Creating a retirement income plan is a complex undertaking</a:t>
            </a:r>
          </a:p>
          <a:p>
            <a:pPr eaLnBrk="1" hangingPunct="1">
              <a:spcBef>
                <a:spcPct val="0"/>
              </a:spcBef>
            </a:pPr>
            <a:r>
              <a:rPr lang="en-US"/>
              <a:t>After all There are so many diverse goals and issues to consider.  </a:t>
            </a:r>
          </a:p>
          <a:p>
            <a:pPr eaLnBrk="1" hangingPunct="1">
              <a:spcBef>
                <a:spcPct val="0"/>
              </a:spcBef>
              <a:buFontTx/>
              <a:buChar char="•"/>
            </a:pPr>
            <a:r>
              <a:rPr lang="en-US"/>
              <a:t> I have found that most clients want to accomplish the following in their retirement plan – kind of a wish list if you will  – probably what heads the list is a guaranteed income for life that adjusts for inflation,  Then of course there is the issue of taxes – everyone wants to pay as few of taxes as possible… legally of course.  </a:t>
            </a:r>
          </a:p>
          <a:p>
            <a:pPr eaLnBrk="1" hangingPunct="1">
              <a:spcBef>
                <a:spcPct val="0"/>
              </a:spcBef>
              <a:buFontTx/>
              <a:buChar char="•"/>
            </a:pPr>
            <a:r>
              <a:rPr lang="en-US"/>
              <a:t> and everyone wants to get the best returns on their investments as possible</a:t>
            </a:r>
          </a:p>
          <a:p>
            <a:pPr eaLnBrk="1" hangingPunct="1">
              <a:spcBef>
                <a:spcPct val="0"/>
              </a:spcBef>
              <a:buFontTx/>
              <a:buChar char="•"/>
            </a:pPr>
            <a:r>
              <a:rPr lang="en-US"/>
              <a:t> but they don’t want to lose any money.</a:t>
            </a:r>
          </a:p>
          <a:p>
            <a:pPr eaLnBrk="1" hangingPunct="1">
              <a:spcBef>
                <a:spcPct val="0"/>
              </a:spcBef>
              <a:buFontTx/>
              <a:buChar char="•"/>
            </a:pPr>
            <a:r>
              <a:rPr lang="en-US"/>
              <a:t> and most people, after they have made sure they have taken care of themselves, wouldn’t mind leaving a legacy of some sort for their children or their favorite charities.</a:t>
            </a:r>
          </a:p>
          <a:p>
            <a:pPr eaLnBrk="1" hangingPunct="1">
              <a:spcBef>
                <a:spcPct val="0"/>
              </a:spcBef>
              <a:buFontTx/>
              <a:buChar char="•"/>
            </a:pPr>
            <a:endParaRPr lang="en-US"/>
          </a:p>
          <a:p>
            <a:pPr eaLnBrk="1" hangingPunct="1">
              <a:spcBef>
                <a:spcPct val="0"/>
              </a:spcBef>
              <a:buFontTx/>
              <a:buChar char="•"/>
            </a:pPr>
            <a:r>
              <a:rPr lang="en-US"/>
              <a:t>How do we coordinate and solve all of these issues?  Booming Income is the answer.   The software system that helps clients get more with less by coordinating income streams and maximizing assets.  And when the Booming Income plan is implemented – we not only meet the financial needs of a client but many of their emotional ones as well.  </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994678-BF55-427B-BF21-757D03EF85A5}" type="slidenum">
              <a:rPr lang="en-US" smtClean="0"/>
              <a:pPr fontAlgn="base">
                <a:spcBef>
                  <a:spcPct val="0"/>
                </a:spcBef>
                <a:spcAft>
                  <a:spcPct val="0"/>
                </a:spcAft>
                <a:defRPr/>
              </a:pPr>
              <a:t>40</a:t>
            </a:fld>
            <a:endParaRPr lang="en-US"/>
          </a:p>
        </p:txBody>
      </p:sp>
    </p:spTree>
    <p:extLst>
      <p:ext uri="{BB962C8B-B14F-4D97-AF65-F5344CB8AC3E}">
        <p14:creationId xmlns:p14="http://schemas.microsoft.com/office/powerpoint/2010/main" val="3176805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The creative and flexible use of Income annuities. These are the primary ones – The guaranteed lifetime withdrawal benefit that is usually associated with a fixed indexed annuity, the SPIA and the DIA</a:t>
            </a:r>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1774" fontAlgn="base">
              <a:spcBef>
                <a:spcPct val="0"/>
              </a:spcBef>
              <a:spcAft>
                <a:spcPct val="0"/>
              </a:spcAft>
              <a:defRPr/>
            </a:pPr>
            <a:fld id="{5F125FAA-C8F3-40E1-B333-A3FA811976F6}" type="slidenum">
              <a:rPr lang="en-US">
                <a:solidFill>
                  <a:prstClr val="black"/>
                </a:solidFill>
                <a:latin typeface="Calibri" panose="020F0502020204030204"/>
              </a:rPr>
              <a:pPr defTabSz="931774" fontAlgn="base">
                <a:spcBef>
                  <a:spcPct val="0"/>
                </a:spcBef>
                <a:spcAft>
                  <a:spcPct val="0"/>
                </a:spcAft>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60667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84567" indent="-300885" eaLnBrk="0" hangingPunct="0">
              <a:defRPr>
                <a:solidFill>
                  <a:schemeClr val="tx1"/>
                </a:solidFill>
                <a:latin typeface="Calibri" panose="020F0502020204030204" pitchFamily="34" charset="0"/>
                <a:cs typeface="Arial" panose="020B0604020202020204" pitchFamily="34" charset="0"/>
              </a:defRPr>
            </a:lvl2pPr>
            <a:lvl3pPr marL="1208394" indent="-241032" eaLnBrk="0" hangingPunct="0">
              <a:defRPr>
                <a:solidFill>
                  <a:schemeClr val="tx1"/>
                </a:solidFill>
                <a:latin typeface="Calibri" panose="020F0502020204030204" pitchFamily="34" charset="0"/>
                <a:cs typeface="Arial" panose="020B0604020202020204" pitchFamily="34" charset="0"/>
              </a:defRPr>
            </a:lvl3pPr>
            <a:lvl4pPr marL="1692075" indent="-241032" eaLnBrk="0" hangingPunct="0">
              <a:defRPr>
                <a:solidFill>
                  <a:schemeClr val="tx1"/>
                </a:solidFill>
                <a:latin typeface="Calibri" panose="020F0502020204030204" pitchFamily="34" charset="0"/>
                <a:cs typeface="Arial" panose="020B0604020202020204" pitchFamily="34" charset="0"/>
              </a:defRPr>
            </a:lvl4pPr>
            <a:lvl5pPr marL="2175757" indent="-241032" eaLnBrk="0" hangingPunct="0">
              <a:defRPr>
                <a:solidFill>
                  <a:schemeClr val="tx1"/>
                </a:solidFill>
                <a:latin typeface="Calibri" panose="020F0502020204030204" pitchFamily="34" charset="0"/>
                <a:cs typeface="Arial" panose="020B0604020202020204" pitchFamily="34" charset="0"/>
              </a:defRPr>
            </a:lvl5pPr>
            <a:lvl6pPr marL="2641643" indent="-2410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07530" indent="-2410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73417" indent="-2410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39304" indent="-24103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6895CF1-AF0D-4F7B-9AE7-357B56BE3426}" type="slidenum">
              <a:rPr lang="en-US" altLang="en-US">
                <a:solidFill>
                  <a:srgbClr val="000000"/>
                </a:solidFill>
                <a:latin typeface="Arial" panose="020B0604020202020204" pitchFamily="34" charset="0"/>
              </a:rPr>
              <a:pPr eaLnBrk="1" hangingPunct="1"/>
              <a:t>42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01771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a:noFill/>
        </p:spPr>
        <p:txBody>
          <a:bodyPr/>
          <a:lstStyle/>
          <a:p>
            <a:endParaRPr lang="en-US" dirty="0"/>
          </a:p>
        </p:txBody>
      </p:sp>
      <p:sp>
        <p:nvSpPr>
          <p:cNvPr id="78852" name="Slide Number Placeholder 3"/>
          <p:cNvSpPr>
            <a:spLocks noGrp="1"/>
          </p:cNvSpPr>
          <p:nvPr>
            <p:ph type="sldNum" sz="quarter" idx="5"/>
          </p:nvPr>
        </p:nvSpPr>
        <p:spPr>
          <a:noFill/>
        </p:spPr>
        <p:txBody>
          <a:bodyPr/>
          <a:lstStyle>
            <a:lvl1pPr defTabSz="967444" eaLnBrk="0" hangingPunct="0">
              <a:defRPr>
                <a:solidFill>
                  <a:schemeClr val="tx1"/>
                </a:solidFill>
                <a:latin typeface="Arial" charset="0"/>
                <a:cs typeface="Arial" charset="0"/>
              </a:defRPr>
            </a:lvl1pPr>
            <a:lvl2pPr marL="771319" indent="-296660" defTabSz="967444" eaLnBrk="0" hangingPunct="0">
              <a:defRPr>
                <a:solidFill>
                  <a:schemeClr val="tx1"/>
                </a:solidFill>
                <a:latin typeface="Arial" charset="0"/>
                <a:cs typeface="Arial" charset="0"/>
              </a:defRPr>
            </a:lvl2pPr>
            <a:lvl3pPr marL="1186644" indent="-237328" defTabSz="967444" eaLnBrk="0" hangingPunct="0">
              <a:defRPr>
                <a:solidFill>
                  <a:schemeClr val="tx1"/>
                </a:solidFill>
                <a:latin typeface="Arial" charset="0"/>
                <a:cs typeface="Arial" charset="0"/>
              </a:defRPr>
            </a:lvl3pPr>
            <a:lvl4pPr marL="1661301" indent="-237328" defTabSz="967444" eaLnBrk="0" hangingPunct="0">
              <a:defRPr>
                <a:solidFill>
                  <a:schemeClr val="tx1"/>
                </a:solidFill>
                <a:latin typeface="Arial" charset="0"/>
                <a:cs typeface="Arial" charset="0"/>
              </a:defRPr>
            </a:lvl4pPr>
            <a:lvl5pPr marL="2135960" indent="-237328" defTabSz="967444" eaLnBrk="0" hangingPunct="0">
              <a:defRPr>
                <a:solidFill>
                  <a:schemeClr val="tx1"/>
                </a:solidFill>
                <a:latin typeface="Arial" charset="0"/>
                <a:cs typeface="Arial" charset="0"/>
              </a:defRPr>
            </a:lvl5pPr>
            <a:lvl6pPr marL="2610617" indent="-237328" defTabSz="967444" eaLnBrk="0" fontAlgn="base" hangingPunct="0">
              <a:spcBef>
                <a:spcPct val="0"/>
              </a:spcBef>
              <a:spcAft>
                <a:spcPct val="0"/>
              </a:spcAft>
              <a:defRPr>
                <a:solidFill>
                  <a:schemeClr val="tx1"/>
                </a:solidFill>
                <a:latin typeface="Arial" charset="0"/>
                <a:cs typeface="Arial" charset="0"/>
              </a:defRPr>
            </a:lvl6pPr>
            <a:lvl7pPr marL="3085274" indent="-237328" defTabSz="967444" eaLnBrk="0" fontAlgn="base" hangingPunct="0">
              <a:spcBef>
                <a:spcPct val="0"/>
              </a:spcBef>
              <a:spcAft>
                <a:spcPct val="0"/>
              </a:spcAft>
              <a:defRPr>
                <a:solidFill>
                  <a:schemeClr val="tx1"/>
                </a:solidFill>
                <a:latin typeface="Arial" charset="0"/>
                <a:cs typeface="Arial" charset="0"/>
              </a:defRPr>
            </a:lvl7pPr>
            <a:lvl8pPr marL="3559933" indent="-237328" defTabSz="967444" eaLnBrk="0" fontAlgn="base" hangingPunct="0">
              <a:spcBef>
                <a:spcPct val="0"/>
              </a:spcBef>
              <a:spcAft>
                <a:spcPct val="0"/>
              </a:spcAft>
              <a:defRPr>
                <a:solidFill>
                  <a:schemeClr val="tx1"/>
                </a:solidFill>
                <a:latin typeface="Arial" charset="0"/>
                <a:cs typeface="Arial" charset="0"/>
              </a:defRPr>
            </a:lvl8pPr>
            <a:lvl9pPr marL="4034590" indent="-237328" defTabSz="967444" eaLnBrk="0" fontAlgn="base" hangingPunct="0">
              <a:spcBef>
                <a:spcPct val="0"/>
              </a:spcBef>
              <a:spcAft>
                <a:spcPct val="0"/>
              </a:spcAft>
              <a:defRPr>
                <a:solidFill>
                  <a:schemeClr val="tx1"/>
                </a:solidFill>
                <a:latin typeface="Arial" charset="0"/>
                <a:cs typeface="Arial" charset="0"/>
              </a:defRPr>
            </a:lvl9pPr>
          </a:lstStyle>
          <a:p>
            <a:pPr eaLnBrk="1" hangingPunct="1"/>
            <a:fld id="{A0EFCA2B-26CF-4AC2-A17A-0BEC9767FAF6}" type="slidenum">
              <a:rPr lang="en-US" smtClean="0">
                <a:solidFill>
                  <a:prstClr val="black"/>
                </a:solidFill>
                <a:latin typeface="Calibri" pitchFamily="34" charset="0"/>
              </a:rPr>
              <a:pPr eaLnBrk="1" hangingPunct="1"/>
              <a:t>44</a:t>
            </a:fld>
            <a:endParaRPr lang="en-US">
              <a:solidFill>
                <a:prstClr val="black"/>
              </a:solidFill>
              <a:latin typeface="Calibri" pitchFamily="34" charset="0"/>
            </a:endParaRPr>
          </a:p>
        </p:txBody>
      </p:sp>
    </p:spTree>
    <p:extLst>
      <p:ext uri="{BB962C8B-B14F-4D97-AF65-F5344CB8AC3E}">
        <p14:creationId xmlns:p14="http://schemas.microsoft.com/office/powerpoint/2010/main" val="91316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46</a:t>
            </a:fld>
            <a:endParaRPr lang="en-US"/>
          </a:p>
        </p:txBody>
      </p:sp>
    </p:spTree>
    <p:extLst>
      <p:ext uri="{BB962C8B-B14F-4D97-AF65-F5344CB8AC3E}">
        <p14:creationId xmlns:p14="http://schemas.microsoft.com/office/powerpoint/2010/main" val="369706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48</a:t>
            </a:fld>
            <a:endParaRPr lang="en-US"/>
          </a:p>
        </p:txBody>
      </p:sp>
    </p:spTree>
    <p:extLst>
      <p:ext uri="{BB962C8B-B14F-4D97-AF65-F5344CB8AC3E}">
        <p14:creationId xmlns:p14="http://schemas.microsoft.com/office/powerpoint/2010/main" val="3905028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49</a:t>
            </a:fld>
            <a:endParaRPr lang="en-US"/>
          </a:p>
        </p:txBody>
      </p:sp>
    </p:spTree>
    <p:extLst>
      <p:ext uri="{BB962C8B-B14F-4D97-AF65-F5344CB8AC3E}">
        <p14:creationId xmlns:p14="http://schemas.microsoft.com/office/powerpoint/2010/main" val="1262073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50</a:t>
            </a:fld>
            <a:endParaRPr lang="en-US"/>
          </a:p>
        </p:txBody>
      </p:sp>
    </p:spTree>
    <p:extLst>
      <p:ext uri="{BB962C8B-B14F-4D97-AF65-F5344CB8AC3E}">
        <p14:creationId xmlns:p14="http://schemas.microsoft.com/office/powerpoint/2010/main" val="327780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Granted we knew to avoid being over exposed in the market during the the danger zone… the 5 to 10 years before and after retirement.</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81F28-09B3-47C2-A9DE-CE5BE5448E1D}"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3940378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51</a:t>
            </a:fld>
            <a:endParaRPr lang="en-US"/>
          </a:p>
        </p:txBody>
      </p:sp>
    </p:spTree>
    <p:extLst>
      <p:ext uri="{BB962C8B-B14F-4D97-AF65-F5344CB8AC3E}">
        <p14:creationId xmlns:p14="http://schemas.microsoft.com/office/powerpoint/2010/main" val="3150336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557F-FF91-4A09-9D9F-9212A0F3D842}" type="slidenum">
              <a:rPr lang="en-US" smtClean="0"/>
              <a:t>52</a:t>
            </a:fld>
            <a:endParaRPr lang="en-US"/>
          </a:p>
        </p:txBody>
      </p:sp>
    </p:spTree>
    <p:extLst>
      <p:ext uri="{BB962C8B-B14F-4D97-AF65-F5344CB8AC3E}">
        <p14:creationId xmlns:p14="http://schemas.microsoft.com/office/powerpoint/2010/main" val="549614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443AF-11D2-4853-B1E3-6BDC8C75AB98}" type="slidenum">
              <a:rPr lang="en-US" smtClean="0"/>
              <a:t>54</a:t>
            </a:fld>
            <a:endParaRPr lang="en-US"/>
          </a:p>
        </p:txBody>
      </p:sp>
    </p:spTree>
    <p:extLst>
      <p:ext uri="{BB962C8B-B14F-4D97-AF65-F5344CB8AC3E}">
        <p14:creationId xmlns:p14="http://schemas.microsoft.com/office/powerpoint/2010/main" val="3408596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443AF-11D2-4853-B1E3-6BDC8C75AB98}" type="slidenum">
              <a:rPr lang="en-US" smtClean="0"/>
              <a:t>55</a:t>
            </a:fld>
            <a:endParaRPr lang="en-US"/>
          </a:p>
        </p:txBody>
      </p:sp>
    </p:spTree>
    <p:extLst>
      <p:ext uri="{BB962C8B-B14F-4D97-AF65-F5344CB8AC3E}">
        <p14:creationId xmlns:p14="http://schemas.microsoft.com/office/powerpoint/2010/main" val="3049147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443AF-11D2-4853-B1E3-6BDC8C75AB98}" type="slidenum">
              <a:rPr lang="en-US" smtClean="0"/>
              <a:t>56</a:t>
            </a:fld>
            <a:endParaRPr lang="en-US"/>
          </a:p>
        </p:txBody>
      </p:sp>
    </p:spTree>
    <p:extLst>
      <p:ext uri="{BB962C8B-B14F-4D97-AF65-F5344CB8AC3E}">
        <p14:creationId xmlns:p14="http://schemas.microsoft.com/office/powerpoint/2010/main" val="2570249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443AF-11D2-4853-B1E3-6BDC8C75AB98}" type="slidenum">
              <a:rPr lang="en-US" smtClean="0"/>
              <a:t>58</a:t>
            </a:fld>
            <a:endParaRPr lang="en-US"/>
          </a:p>
        </p:txBody>
      </p:sp>
    </p:spTree>
    <p:extLst>
      <p:ext uri="{BB962C8B-B14F-4D97-AF65-F5344CB8AC3E}">
        <p14:creationId xmlns:p14="http://schemas.microsoft.com/office/powerpoint/2010/main" val="2150600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443AF-11D2-4853-B1E3-6BDC8C75AB98}" type="slidenum">
              <a:rPr lang="en-US" smtClean="0"/>
              <a:t>59</a:t>
            </a:fld>
            <a:endParaRPr lang="en-US"/>
          </a:p>
        </p:txBody>
      </p:sp>
    </p:spTree>
    <p:extLst>
      <p:ext uri="{BB962C8B-B14F-4D97-AF65-F5344CB8AC3E}">
        <p14:creationId xmlns:p14="http://schemas.microsoft.com/office/powerpoint/2010/main" val="1619123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443AF-11D2-4853-B1E3-6BDC8C75AB98}" type="slidenum">
              <a:rPr lang="en-US" smtClean="0"/>
              <a:t>60</a:t>
            </a:fld>
            <a:endParaRPr lang="en-US"/>
          </a:p>
        </p:txBody>
      </p:sp>
    </p:spTree>
    <p:extLst>
      <p:ext uri="{BB962C8B-B14F-4D97-AF65-F5344CB8AC3E}">
        <p14:creationId xmlns:p14="http://schemas.microsoft.com/office/powerpoint/2010/main" val="3209000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67</a:t>
            </a:fld>
            <a:endParaRPr lang="en-US"/>
          </a:p>
        </p:txBody>
      </p:sp>
    </p:spTree>
    <p:extLst>
      <p:ext uri="{BB962C8B-B14F-4D97-AF65-F5344CB8AC3E}">
        <p14:creationId xmlns:p14="http://schemas.microsoft.com/office/powerpoint/2010/main" val="745677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68</a:t>
            </a:fld>
            <a:endParaRPr lang="en-US"/>
          </a:p>
        </p:txBody>
      </p:sp>
    </p:spTree>
    <p:extLst>
      <p:ext uri="{BB962C8B-B14F-4D97-AF65-F5344CB8AC3E}">
        <p14:creationId xmlns:p14="http://schemas.microsoft.com/office/powerpoint/2010/main" val="184614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Granted we knew to avoid being over exposed in the market during the the danger zone… the 5 to 10 years before and after retirement.</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81F28-09B3-47C2-A9DE-CE5BE5448E1D}"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4243266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69</a:t>
            </a:fld>
            <a:endParaRPr lang="en-US"/>
          </a:p>
        </p:txBody>
      </p:sp>
    </p:spTree>
    <p:extLst>
      <p:ext uri="{BB962C8B-B14F-4D97-AF65-F5344CB8AC3E}">
        <p14:creationId xmlns:p14="http://schemas.microsoft.com/office/powerpoint/2010/main" val="3425995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FCE39-B039-4559-A6D2-10D252B2DC10}" type="slidenum">
              <a:rPr lang="en-US" smtClean="0"/>
              <a:t>70</a:t>
            </a:fld>
            <a:endParaRPr lang="en-US"/>
          </a:p>
        </p:txBody>
      </p:sp>
    </p:spTree>
    <p:extLst>
      <p:ext uri="{BB962C8B-B14F-4D97-AF65-F5344CB8AC3E}">
        <p14:creationId xmlns:p14="http://schemas.microsoft.com/office/powerpoint/2010/main" val="145850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4FCE39-B039-4559-A6D2-10D252B2DC10}" type="slidenum">
              <a:rPr lang="en-US" smtClean="0"/>
              <a:t>72</a:t>
            </a:fld>
            <a:endParaRPr lang="en-US"/>
          </a:p>
        </p:txBody>
      </p:sp>
    </p:spTree>
    <p:extLst>
      <p:ext uri="{BB962C8B-B14F-4D97-AF65-F5344CB8AC3E}">
        <p14:creationId xmlns:p14="http://schemas.microsoft.com/office/powerpoint/2010/main" val="2620803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300787"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8557F-FF91-4A09-9D9F-9212A0F3D842}" type="slidenum">
              <a:rPr lang="en-US" smtClean="0"/>
              <a:t>74</a:t>
            </a:fld>
            <a:endParaRPr lang="en-US"/>
          </a:p>
        </p:txBody>
      </p:sp>
    </p:spTree>
    <p:extLst>
      <p:ext uri="{BB962C8B-B14F-4D97-AF65-F5344CB8AC3E}">
        <p14:creationId xmlns:p14="http://schemas.microsoft.com/office/powerpoint/2010/main" val="366578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Guardian 2012</a:t>
            </a:r>
          </a:p>
        </p:txBody>
      </p:sp>
      <p:sp>
        <p:nvSpPr>
          <p:cNvPr id="5" name="Date Placeholder 4"/>
          <p:cNvSpPr>
            <a:spLocks noGrp="1"/>
          </p:cNvSpPr>
          <p:nvPr>
            <p:ph type="dt" idx="11"/>
          </p:nvPr>
        </p:nvSpPr>
        <p:spPr/>
        <p:txBody>
          <a:bodyPr/>
          <a:lstStyle/>
          <a:p>
            <a:fld id="{4A299C6F-6E29-415B-AAAF-1F875B1B2BCD}" type="datetime8">
              <a:rPr lang="en-US" smtClean="0"/>
              <a:pPr/>
              <a:t>7/23/2019 9:58 AM</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57D0F2CC-E8D4-4BDC-8E69-52CB7038C3D6}" type="slidenum">
              <a:rPr lang="en-US" smtClean="0"/>
              <a:pPr/>
              <a:t>77</a:t>
            </a:fld>
            <a:endParaRPr lang="en-US"/>
          </a:p>
        </p:txBody>
      </p:sp>
    </p:spTree>
    <p:extLst>
      <p:ext uri="{BB962C8B-B14F-4D97-AF65-F5344CB8AC3E}">
        <p14:creationId xmlns:p14="http://schemas.microsoft.com/office/powerpoint/2010/main" val="32038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Granted we knew to avoid being over exposed in the market during the the danger zone… the 5 to 10 years before and after retirement.</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81F28-09B3-47C2-A9DE-CE5BE5448E1D}" type="slidenum">
              <a:rPr lang="en-US" smtClean="0"/>
              <a:pPr fontAlgn="base">
                <a:spcBef>
                  <a:spcPct val="0"/>
                </a:spcBef>
                <a:spcAft>
                  <a:spcPct val="0"/>
                </a:spcAft>
                <a:defRPr/>
              </a:pPr>
              <a:t>10</a:t>
            </a:fld>
            <a:endParaRPr lang="en-US"/>
          </a:p>
        </p:txBody>
      </p:sp>
    </p:spTree>
    <p:extLst>
      <p:ext uri="{BB962C8B-B14F-4D97-AF65-F5344CB8AC3E}">
        <p14:creationId xmlns:p14="http://schemas.microsoft.com/office/powerpoint/2010/main" val="259705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61100" cy="3522662"/>
          </a:xfrm>
        </p:spPr>
      </p:sp>
      <p:sp>
        <p:nvSpPr>
          <p:cNvPr id="3" name="Notes Placeholder 2"/>
          <p:cNvSpPr>
            <a:spLocks noGrp="1"/>
          </p:cNvSpPr>
          <p:nvPr>
            <p:ph type="body" idx="1"/>
          </p:nvPr>
        </p:nvSpPr>
        <p:spPr/>
        <p:txBody>
          <a:bodyPr/>
          <a:lstStyle/>
          <a:p>
            <a:r>
              <a:rPr lang="en-US" dirty="0"/>
              <a:t>Hers what we</a:t>
            </a:r>
            <a:r>
              <a:rPr lang="en-US" baseline="0" dirty="0"/>
              <a:t> know at Red Flag to be true</a:t>
            </a:r>
            <a:endParaRPr lang="en-US" dirty="0"/>
          </a:p>
        </p:txBody>
      </p:sp>
      <p:sp>
        <p:nvSpPr>
          <p:cNvPr id="4" name="Slide Number Placeholder 3"/>
          <p:cNvSpPr>
            <a:spLocks noGrp="1"/>
          </p:cNvSpPr>
          <p:nvPr>
            <p:ph type="sldNum" sz="quarter" idx="10"/>
          </p:nvPr>
        </p:nvSpPr>
        <p:spPr/>
        <p:txBody>
          <a:bodyPr/>
          <a:lstStyle/>
          <a:p>
            <a:pPr marL="0" marR="0" lvl="0" indent="0" algn="r" defTabSz="950581" rtl="0" eaLnBrk="1" fontAlgn="base" latinLnBrk="0" hangingPunct="1">
              <a:lnSpc>
                <a:spcPct val="100000"/>
              </a:lnSpc>
              <a:spcBef>
                <a:spcPct val="0"/>
              </a:spcBef>
              <a:spcAft>
                <a:spcPct val="0"/>
              </a:spcAft>
              <a:buClrTx/>
              <a:buSzTx/>
              <a:buFontTx/>
              <a:buNone/>
              <a:tabLst/>
              <a:defRPr/>
            </a:pPr>
            <a:fld id="{0630062E-83EB-42EE-A067-D8E6D83508F3}" type="slidenum">
              <a:rPr kumimoji="0" lang="en-US"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50581"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03323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61100" cy="3522662"/>
          </a:xfrm>
        </p:spPr>
      </p:sp>
      <p:sp>
        <p:nvSpPr>
          <p:cNvPr id="3" name="Notes Placeholder 2"/>
          <p:cNvSpPr>
            <a:spLocks noGrp="1"/>
          </p:cNvSpPr>
          <p:nvPr>
            <p:ph type="body" idx="1"/>
          </p:nvPr>
        </p:nvSpPr>
        <p:spPr/>
        <p:txBody>
          <a:bodyPr>
            <a:normAutofit/>
          </a:bodyPr>
          <a:lstStyle/>
          <a:p>
            <a:r>
              <a:rPr lang="en-US" dirty="0"/>
              <a:t>Diagnosis Trumps Presentation</a:t>
            </a:r>
          </a:p>
        </p:txBody>
      </p:sp>
      <p:sp>
        <p:nvSpPr>
          <p:cNvPr id="4" name="Slide Number Placeholder 3"/>
          <p:cNvSpPr>
            <a:spLocks noGrp="1"/>
          </p:cNvSpPr>
          <p:nvPr>
            <p:ph type="sldNum" sz="quarter" idx="10"/>
          </p:nvPr>
        </p:nvSpPr>
        <p:spPr/>
        <p:txBody>
          <a:bodyPr/>
          <a:lstStyle/>
          <a:p>
            <a:pPr marL="0" marR="0" lvl="0" indent="0" algn="r" defTabSz="950581" rtl="0" eaLnBrk="1" fontAlgn="base" latinLnBrk="0" hangingPunct="1">
              <a:lnSpc>
                <a:spcPct val="100000"/>
              </a:lnSpc>
              <a:spcBef>
                <a:spcPct val="0"/>
              </a:spcBef>
              <a:spcAft>
                <a:spcPct val="0"/>
              </a:spcAft>
              <a:buClrTx/>
              <a:buSzTx/>
              <a:buFontTx/>
              <a:buNone/>
              <a:tabLst/>
              <a:defRPr/>
            </a:pPr>
            <a:fld id="{26032686-1429-4FAB-A166-55E7E0E088E4}" type="slidenum">
              <a:rPr kumimoji="0" lang="en-US" sz="13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50581"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20301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Guardian 2012</a:t>
            </a:r>
          </a:p>
        </p:txBody>
      </p:sp>
      <p:sp>
        <p:nvSpPr>
          <p:cNvPr id="5" name="Date Placeholder 4"/>
          <p:cNvSpPr>
            <a:spLocks noGrp="1"/>
          </p:cNvSpPr>
          <p:nvPr>
            <p:ph type="dt" idx="11"/>
          </p:nvPr>
        </p:nvSpPr>
        <p:spPr/>
        <p:txBody>
          <a:bodyPr/>
          <a:lstStyle/>
          <a:p>
            <a:fld id="{4A299C6F-6E29-415B-AAAF-1F875B1B2BCD}" type="datetime8">
              <a:rPr lang="en-US" smtClean="0"/>
              <a:pPr/>
              <a:t>7/23/2019 9:58 AM</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57D0F2CC-E8D4-4BDC-8E69-52CB7038C3D6}" type="slidenum">
              <a:rPr lang="en-US" smtClean="0"/>
              <a:pPr/>
              <a:t>15</a:t>
            </a:fld>
            <a:endParaRPr lang="en-US"/>
          </a:p>
        </p:txBody>
      </p:sp>
    </p:spTree>
    <p:extLst>
      <p:ext uri="{BB962C8B-B14F-4D97-AF65-F5344CB8AC3E}">
        <p14:creationId xmlns:p14="http://schemas.microsoft.com/office/powerpoint/2010/main" val="215260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Guardian 2012</a:t>
            </a:r>
          </a:p>
        </p:txBody>
      </p:sp>
      <p:sp>
        <p:nvSpPr>
          <p:cNvPr id="5" name="Date Placeholder 4"/>
          <p:cNvSpPr>
            <a:spLocks noGrp="1"/>
          </p:cNvSpPr>
          <p:nvPr>
            <p:ph type="dt" idx="11"/>
          </p:nvPr>
        </p:nvSpPr>
        <p:spPr/>
        <p:txBody>
          <a:bodyPr/>
          <a:lstStyle/>
          <a:p>
            <a:fld id="{4A299C6F-6E29-415B-AAAF-1F875B1B2BCD}" type="datetime8">
              <a:rPr lang="en-US" smtClean="0"/>
              <a:pPr/>
              <a:t>7/23/2019 9:58 AM</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57D0F2CC-E8D4-4BDC-8E69-52CB7038C3D6}" type="slidenum">
              <a:rPr lang="en-US" smtClean="0"/>
              <a:pPr/>
              <a:t>16</a:t>
            </a:fld>
            <a:endParaRPr lang="en-US"/>
          </a:p>
        </p:txBody>
      </p:sp>
    </p:spTree>
    <p:extLst>
      <p:ext uri="{BB962C8B-B14F-4D97-AF65-F5344CB8AC3E}">
        <p14:creationId xmlns:p14="http://schemas.microsoft.com/office/powerpoint/2010/main" val="293311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32670A-F440-4C27-B301-CCA3C088882C}"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76114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32670A-F440-4C27-B301-CCA3C088882C}"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133948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32670A-F440-4C27-B301-CCA3C088882C}"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30578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507166"/>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effectLst>
                  <a:outerShdw blurRad="101600" dist="76200" dir="2700000" algn="tl" rotWithShape="0">
                    <a:prstClr val="black">
                      <a:alpha val="35000"/>
                    </a:prstClr>
                  </a:outerShdw>
                </a:effectLst>
              </a:defRPr>
            </a:lvl1pPr>
          </a:lstStyle>
          <a:p>
            <a:r>
              <a:rPr lang="en-US" dirty="0"/>
              <a:t>Click to edit Master title style</a:t>
            </a:r>
          </a:p>
        </p:txBody>
      </p:sp>
      <p:sp>
        <p:nvSpPr>
          <p:cNvPr id="4" name="Text Placeholder 3"/>
          <p:cNvSpPr>
            <a:spLocks noGrp="1"/>
          </p:cNvSpPr>
          <p:nvPr>
            <p:ph type="body" sz="quarter" idx="10"/>
          </p:nvPr>
        </p:nvSpPr>
        <p:spPr>
          <a:xfrm>
            <a:off x="837557" y="1521353"/>
            <a:ext cx="10818812" cy="4516125"/>
          </a:xfrm>
        </p:spPr>
        <p:txBody>
          <a:bodyPr/>
          <a:lstStyle>
            <a:lvl1pPr marL="225420" indent="-225420">
              <a:spcBef>
                <a:spcPts val="800"/>
              </a:spcBef>
              <a:buClr>
                <a:schemeClr val="accent1"/>
              </a:buClr>
              <a:buFont typeface="Arial" pitchFamily="34" charset="0"/>
              <a:buChar char="•"/>
              <a:defRPr sz="2400"/>
            </a:lvl1pPr>
            <a:lvl2pPr marL="620698" indent="-219069">
              <a:spcBef>
                <a:spcPts val="400"/>
              </a:spcBef>
              <a:buClr>
                <a:schemeClr val="accent1"/>
              </a:buClr>
              <a:buFont typeface="Arial"/>
              <a:buChar char="•"/>
              <a:defRPr/>
            </a:lvl2pPr>
            <a:lvl3pPr marL="969938" indent="-227008">
              <a:spcBef>
                <a:spcPts val="400"/>
              </a:spcBef>
              <a:buClr>
                <a:schemeClr val="accent1"/>
              </a:buClr>
              <a:buFont typeface="Arial"/>
              <a:buChar cha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915687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5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Side Angle">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23283"/>
            <a:ext cx="12230100" cy="6881284"/>
          </a:xfrm>
        </p:spPr>
        <p:txBody>
          <a:bodyPr/>
          <a:lstStyle/>
          <a:p>
            <a:endParaRPr lang="en-US"/>
          </a:p>
        </p:txBody>
      </p:sp>
      <p:sp>
        <p:nvSpPr>
          <p:cNvPr id="14" name="Rectangle 7"/>
          <p:cNvSpPr/>
          <p:nvPr userDrawn="1"/>
        </p:nvSpPr>
        <p:spPr>
          <a:xfrm>
            <a:off x="5762297" y="17105"/>
            <a:ext cx="6489427" cy="688597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Lst>
            <a:ahLst/>
            <a:cxnLst>
              <a:cxn ang="0">
                <a:pos x="connsiteX0" y="connsiteY0"/>
              </a:cxn>
              <a:cxn ang="0">
                <a:pos x="connsiteX1" y="connsiteY1"/>
              </a:cxn>
              <a:cxn ang="0">
                <a:pos x="connsiteX2" y="connsiteY2"/>
              </a:cxn>
              <a:cxn ang="0">
                <a:pos x="connsiteX3" y="connsiteY3"/>
              </a:cxn>
            </a:cxnLst>
            <a:rect l="l" t="t" r="r" b="b"/>
            <a:pathLst>
              <a:path w="4867070" h="5164478">
                <a:moveTo>
                  <a:pt x="0" y="5152904"/>
                </a:moveTo>
                <a:lnTo>
                  <a:pt x="4843921" y="0"/>
                </a:lnTo>
                <a:lnTo>
                  <a:pt x="4867070" y="5164478"/>
                </a:lnTo>
                <a:lnTo>
                  <a:pt x="0" y="5152904"/>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8" name="Rectangle 7"/>
          <p:cNvSpPr/>
          <p:nvPr userDrawn="1"/>
        </p:nvSpPr>
        <p:spPr>
          <a:xfrm flipV="1">
            <a:off x="7951534" y="-22546"/>
            <a:ext cx="4277567" cy="437193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928571"/>
              <a:gd name="connsiteY0" fmla="*/ 5152904 h 5164478"/>
              <a:gd name="connsiteX1" fmla="*/ 4905422 w 4928571"/>
              <a:gd name="connsiteY1" fmla="*/ 0 h 5164478"/>
              <a:gd name="connsiteX2" fmla="*/ 4928571 w 4928571"/>
              <a:gd name="connsiteY2" fmla="*/ 5164478 h 5164478"/>
              <a:gd name="connsiteX3" fmla="*/ 0 w 4928571"/>
              <a:gd name="connsiteY3" fmla="*/ 5152904 h 5164478"/>
              <a:gd name="connsiteX0" fmla="*/ 0 w 4928571"/>
              <a:gd name="connsiteY0" fmla="*/ 5152904 h 5152904"/>
              <a:gd name="connsiteX1" fmla="*/ 4905422 w 4928571"/>
              <a:gd name="connsiteY1" fmla="*/ 0 h 5152904"/>
              <a:gd name="connsiteX2" fmla="*/ 4928571 w 4928571"/>
              <a:gd name="connsiteY2" fmla="*/ 5128934 h 5152904"/>
              <a:gd name="connsiteX3" fmla="*/ 0 w 4928571"/>
              <a:gd name="connsiteY3" fmla="*/ 5152904 h 5152904"/>
              <a:gd name="connsiteX0" fmla="*/ 0 w 4937356"/>
              <a:gd name="connsiteY0" fmla="*/ 5108473 h 5128934"/>
              <a:gd name="connsiteX1" fmla="*/ 4914207 w 4937356"/>
              <a:gd name="connsiteY1" fmla="*/ 0 h 5128934"/>
              <a:gd name="connsiteX2" fmla="*/ 4937356 w 4937356"/>
              <a:gd name="connsiteY2" fmla="*/ 5128934 h 5128934"/>
              <a:gd name="connsiteX3" fmla="*/ 0 w 4937356"/>
              <a:gd name="connsiteY3" fmla="*/ 5108473 h 5128934"/>
              <a:gd name="connsiteX0" fmla="*/ 0 w 5034001"/>
              <a:gd name="connsiteY0" fmla="*/ 5152904 h 5152904"/>
              <a:gd name="connsiteX1" fmla="*/ 5010852 w 5034001"/>
              <a:gd name="connsiteY1" fmla="*/ 0 h 5152904"/>
              <a:gd name="connsiteX2" fmla="*/ 5034001 w 5034001"/>
              <a:gd name="connsiteY2" fmla="*/ 5128934 h 5152904"/>
              <a:gd name="connsiteX3" fmla="*/ 0 w 5034001"/>
              <a:gd name="connsiteY3" fmla="*/ 5152904 h 5152904"/>
              <a:gd name="connsiteX0" fmla="*/ 0 w 5010852"/>
              <a:gd name="connsiteY0" fmla="*/ 5152904 h 5164479"/>
              <a:gd name="connsiteX1" fmla="*/ 5010852 w 5010852"/>
              <a:gd name="connsiteY1" fmla="*/ 0 h 5164479"/>
              <a:gd name="connsiteX2" fmla="*/ 4998857 w 5010852"/>
              <a:gd name="connsiteY2" fmla="*/ 5164479 h 5164479"/>
              <a:gd name="connsiteX3" fmla="*/ 0 w 5010852"/>
              <a:gd name="connsiteY3" fmla="*/ 5152904 h 5164479"/>
              <a:gd name="connsiteX0" fmla="*/ 0 w 5072353"/>
              <a:gd name="connsiteY0" fmla="*/ 5179562 h 5179562"/>
              <a:gd name="connsiteX1" fmla="*/ 5072353 w 5072353"/>
              <a:gd name="connsiteY1" fmla="*/ 0 h 5179562"/>
              <a:gd name="connsiteX2" fmla="*/ 5060358 w 5072353"/>
              <a:gd name="connsiteY2" fmla="*/ 5164479 h 5179562"/>
              <a:gd name="connsiteX3" fmla="*/ 0 w 5072353"/>
              <a:gd name="connsiteY3" fmla="*/ 5179562 h 5179562"/>
              <a:gd name="connsiteX0" fmla="*/ 0 w 5098710"/>
              <a:gd name="connsiteY0" fmla="*/ 5135129 h 5164479"/>
              <a:gd name="connsiteX1" fmla="*/ 5098710 w 5098710"/>
              <a:gd name="connsiteY1" fmla="*/ 0 h 5164479"/>
              <a:gd name="connsiteX2" fmla="*/ 5086715 w 5098710"/>
              <a:gd name="connsiteY2" fmla="*/ 5164479 h 5164479"/>
              <a:gd name="connsiteX3" fmla="*/ 0 w 5098710"/>
              <a:gd name="connsiteY3" fmla="*/ 5135129 h 5164479"/>
              <a:gd name="connsiteX0" fmla="*/ 0 w 5098710"/>
              <a:gd name="connsiteY0" fmla="*/ 5170675 h 5170675"/>
              <a:gd name="connsiteX1" fmla="*/ 5098710 w 5098710"/>
              <a:gd name="connsiteY1" fmla="*/ 0 h 5170675"/>
              <a:gd name="connsiteX2" fmla="*/ 5086715 w 5098710"/>
              <a:gd name="connsiteY2" fmla="*/ 5164479 h 5170675"/>
              <a:gd name="connsiteX3" fmla="*/ 0 w 5098710"/>
              <a:gd name="connsiteY3" fmla="*/ 5170675 h 5170675"/>
              <a:gd name="connsiteX0" fmla="*/ 0 w 5098710"/>
              <a:gd name="connsiteY0" fmla="*/ 5144017 h 5164479"/>
              <a:gd name="connsiteX1" fmla="*/ 5098710 w 5098710"/>
              <a:gd name="connsiteY1" fmla="*/ 0 h 5164479"/>
              <a:gd name="connsiteX2" fmla="*/ 5086715 w 5098710"/>
              <a:gd name="connsiteY2" fmla="*/ 5164479 h 5164479"/>
              <a:gd name="connsiteX3" fmla="*/ 0 w 5098710"/>
              <a:gd name="connsiteY3" fmla="*/ 5144017 h 5164479"/>
              <a:gd name="connsiteX0" fmla="*/ 0 w 5098710"/>
              <a:gd name="connsiteY0" fmla="*/ 5172533 h 5172533"/>
              <a:gd name="connsiteX1" fmla="*/ 5098710 w 5098710"/>
              <a:gd name="connsiteY1" fmla="*/ 0 h 5172533"/>
              <a:gd name="connsiteX2" fmla="*/ 5086715 w 5098710"/>
              <a:gd name="connsiteY2" fmla="*/ 5164479 h 5172533"/>
              <a:gd name="connsiteX3" fmla="*/ 0 w 5098710"/>
              <a:gd name="connsiteY3" fmla="*/ 5172533 h 5172533"/>
              <a:gd name="connsiteX0" fmla="*/ 0 w 5098710"/>
              <a:gd name="connsiteY0" fmla="*/ 5172533 h 5192997"/>
              <a:gd name="connsiteX1" fmla="*/ 5098710 w 5098710"/>
              <a:gd name="connsiteY1" fmla="*/ 0 h 5192997"/>
              <a:gd name="connsiteX2" fmla="*/ 5079667 w 5098710"/>
              <a:gd name="connsiteY2" fmla="*/ 5192997 h 5192997"/>
              <a:gd name="connsiteX3" fmla="*/ 0 w 5098710"/>
              <a:gd name="connsiteY3" fmla="*/ 5172533 h 5192997"/>
              <a:gd name="connsiteX0" fmla="*/ 0 w 5126905"/>
              <a:gd name="connsiteY0" fmla="*/ 5193920 h 5193920"/>
              <a:gd name="connsiteX1" fmla="*/ 5126905 w 5126905"/>
              <a:gd name="connsiteY1" fmla="*/ 0 h 5193920"/>
              <a:gd name="connsiteX2" fmla="*/ 5107862 w 5126905"/>
              <a:gd name="connsiteY2" fmla="*/ 5192997 h 5193920"/>
              <a:gd name="connsiteX3" fmla="*/ 0 w 5126905"/>
              <a:gd name="connsiteY3" fmla="*/ 5193920 h 5193920"/>
              <a:gd name="connsiteX0" fmla="*/ 0 w 5126905"/>
              <a:gd name="connsiteY0" fmla="*/ 5193920 h 5207255"/>
              <a:gd name="connsiteX1" fmla="*/ 5126905 w 5126905"/>
              <a:gd name="connsiteY1" fmla="*/ 0 h 5207255"/>
              <a:gd name="connsiteX2" fmla="*/ 5093765 w 5126905"/>
              <a:gd name="connsiteY2" fmla="*/ 5207255 h 5207255"/>
              <a:gd name="connsiteX3" fmla="*/ 0 w 5126905"/>
              <a:gd name="connsiteY3" fmla="*/ 5193920 h 5207255"/>
              <a:gd name="connsiteX0" fmla="*/ 0 w 5141002"/>
              <a:gd name="connsiteY0" fmla="*/ 5293727 h 5293727"/>
              <a:gd name="connsiteX1" fmla="*/ 5141002 w 5141002"/>
              <a:gd name="connsiteY1" fmla="*/ 0 h 5293727"/>
              <a:gd name="connsiteX2" fmla="*/ 5107862 w 5141002"/>
              <a:gd name="connsiteY2" fmla="*/ 5207255 h 5293727"/>
              <a:gd name="connsiteX3" fmla="*/ 0 w 5141002"/>
              <a:gd name="connsiteY3" fmla="*/ 5293727 h 5293727"/>
              <a:gd name="connsiteX0" fmla="*/ 0 w 5150761"/>
              <a:gd name="connsiteY0" fmla="*/ 5293727 h 5299933"/>
              <a:gd name="connsiteX1" fmla="*/ 5141002 w 5150761"/>
              <a:gd name="connsiteY1" fmla="*/ 0 h 5299933"/>
              <a:gd name="connsiteX2" fmla="*/ 5150154 w 5150761"/>
              <a:gd name="connsiteY2" fmla="*/ 5299933 h 5299933"/>
              <a:gd name="connsiteX3" fmla="*/ 0 w 5150761"/>
              <a:gd name="connsiteY3" fmla="*/ 5293727 h 5299933"/>
              <a:gd name="connsiteX0" fmla="*/ 0 w 5178956"/>
              <a:gd name="connsiteY0" fmla="*/ 5307985 h 5307985"/>
              <a:gd name="connsiteX1" fmla="*/ 5169196 w 5178956"/>
              <a:gd name="connsiteY1" fmla="*/ 0 h 5307985"/>
              <a:gd name="connsiteX2" fmla="*/ 5178348 w 5178956"/>
              <a:gd name="connsiteY2" fmla="*/ 5299933 h 5307985"/>
              <a:gd name="connsiteX3" fmla="*/ 0 w 5178956"/>
              <a:gd name="connsiteY3" fmla="*/ 5307985 h 5307985"/>
              <a:gd name="connsiteX0" fmla="*/ 0 w 5178955"/>
              <a:gd name="connsiteY0" fmla="*/ 5307985 h 5321320"/>
              <a:gd name="connsiteX1" fmla="*/ 5169196 w 5178955"/>
              <a:gd name="connsiteY1" fmla="*/ 0 h 5321320"/>
              <a:gd name="connsiteX2" fmla="*/ 5178347 w 5178955"/>
              <a:gd name="connsiteY2" fmla="*/ 5321320 h 5321320"/>
              <a:gd name="connsiteX3" fmla="*/ 0 w 5178955"/>
              <a:gd name="connsiteY3" fmla="*/ 5307985 h 5321320"/>
              <a:gd name="connsiteX0" fmla="*/ 0 w 5178955"/>
              <a:gd name="connsiteY0" fmla="*/ 5343630 h 5343630"/>
              <a:gd name="connsiteX1" fmla="*/ 5169196 w 5178955"/>
              <a:gd name="connsiteY1" fmla="*/ 0 h 5343630"/>
              <a:gd name="connsiteX2" fmla="*/ 5178347 w 5178955"/>
              <a:gd name="connsiteY2" fmla="*/ 5321320 h 5343630"/>
              <a:gd name="connsiteX3" fmla="*/ 0 w 5178955"/>
              <a:gd name="connsiteY3" fmla="*/ 5343630 h 5343630"/>
              <a:gd name="connsiteX0" fmla="*/ 0 w 5169196"/>
              <a:gd name="connsiteY0" fmla="*/ 5343630 h 5343630"/>
              <a:gd name="connsiteX1" fmla="*/ 5169196 w 5169196"/>
              <a:gd name="connsiteY1" fmla="*/ 0 h 5343630"/>
              <a:gd name="connsiteX2" fmla="*/ 5164250 w 5169196"/>
              <a:gd name="connsiteY2" fmla="*/ 5342707 h 5343630"/>
              <a:gd name="connsiteX3" fmla="*/ 0 w 5169196"/>
              <a:gd name="connsiteY3" fmla="*/ 5343630 h 5343630"/>
            </a:gdLst>
            <a:ahLst/>
            <a:cxnLst>
              <a:cxn ang="0">
                <a:pos x="connsiteX0" y="connsiteY0"/>
              </a:cxn>
              <a:cxn ang="0">
                <a:pos x="connsiteX1" y="connsiteY1"/>
              </a:cxn>
              <a:cxn ang="0">
                <a:pos x="connsiteX2" y="connsiteY2"/>
              </a:cxn>
              <a:cxn ang="0">
                <a:pos x="connsiteX3" y="connsiteY3"/>
              </a:cxn>
            </a:cxnLst>
            <a:rect l="l" t="t" r="r" b="b"/>
            <a:pathLst>
              <a:path w="5169196" h="5343630">
                <a:moveTo>
                  <a:pt x="0" y="5343630"/>
                </a:moveTo>
                <a:lnTo>
                  <a:pt x="5169196" y="0"/>
                </a:lnTo>
                <a:cubicBezTo>
                  <a:pt x="5165198" y="1721493"/>
                  <a:pt x="5168248" y="3621214"/>
                  <a:pt x="5164250" y="5342707"/>
                </a:cubicBezTo>
                <a:lnTo>
                  <a:pt x="0" y="5343630"/>
                </a:lnTo>
                <a:close/>
              </a:path>
            </a:pathLst>
          </a:custGeom>
          <a:solidFill>
            <a:schemeClr val="accent1">
              <a:lumMod val="75000"/>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p:cNvSpPr>
            <a:spLocks noGrp="1"/>
          </p:cNvSpPr>
          <p:nvPr>
            <p:ph type="title" hasCustomPrompt="1"/>
          </p:nvPr>
        </p:nvSpPr>
        <p:spPr>
          <a:xfrm>
            <a:off x="7641176" y="4460537"/>
            <a:ext cx="4354065" cy="1634128"/>
          </a:xfrm>
          <a:noFill/>
        </p:spPr>
        <p:txBody>
          <a:bodyPr anchor="b">
            <a:normAutofit/>
          </a:bodyPr>
          <a:lstStyle>
            <a:lvl1pPr algn="ctr">
              <a:defRPr sz="5333">
                <a:solidFill>
                  <a:schemeClr val="bg1"/>
                </a:solidFill>
                <a:latin typeface="+mj-lt"/>
              </a:defRPr>
            </a:lvl1pPr>
          </a:lstStyle>
          <a:p>
            <a:r>
              <a:rPr lang="en-US" dirty="0"/>
              <a:t>Title</a:t>
            </a:r>
          </a:p>
        </p:txBody>
      </p:sp>
      <p:sp>
        <p:nvSpPr>
          <p:cNvPr id="20" name="Text Placeholder 19"/>
          <p:cNvSpPr>
            <a:spLocks noGrp="1"/>
          </p:cNvSpPr>
          <p:nvPr>
            <p:ph type="body" sz="quarter" idx="13" hasCustomPrompt="1"/>
          </p:nvPr>
        </p:nvSpPr>
        <p:spPr>
          <a:xfrm>
            <a:off x="7641173" y="5875869"/>
            <a:ext cx="4296827" cy="395817"/>
          </a:xfrm>
        </p:spPr>
        <p:txBody>
          <a:bodyPr>
            <a:normAutofit/>
          </a:bodyPr>
          <a:lstStyle>
            <a:lvl1pPr marL="0" indent="0" algn="ctr">
              <a:buNone/>
              <a:defRPr sz="1600">
                <a:solidFill>
                  <a:schemeClr val="bg1"/>
                </a:solidFill>
                <a:latin typeface="+mn-lt"/>
              </a:defRPr>
            </a:lvl1pPr>
            <a:lvl2pPr marL="609570" indent="0">
              <a:buNone/>
              <a:defRPr/>
            </a:lvl2pPr>
            <a:lvl3pPr marL="1219140" indent="0">
              <a:buNone/>
              <a:defRPr/>
            </a:lvl3pPr>
            <a:lvl4pPr marL="1828709" indent="0">
              <a:buNone/>
              <a:defRPr/>
            </a:lvl4pPr>
            <a:lvl5pPr marL="2438278" indent="0">
              <a:buNone/>
              <a:defRPr/>
            </a:lvl5pPr>
          </a:lstStyle>
          <a:p>
            <a:pPr lvl="0"/>
            <a:r>
              <a:rPr lang="en-US" dirty="0"/>
              <a:t>Subtitle</a:t>
            </a:r>
          </a:p>
        </p:txBody>
      </p:sp>
    </p:spTree>
    <p:extLst>
      <p:ext uri="{BB962C8B-B14F-4D97-AF65-F5344CB8AC3E}">
        <p14:creationId xmlns:p14="http://schemas.microsoft.com/office/powerpoint/2010/main" val="3074240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494600" y="1325273"/>
            <a:ext cx="10987617" cy="4386839"/>
          </a:xfrm>
        </p:spPr>
        <p:txBody>
          <a:bodyPr>
            <a:normAutofit/>
          </a:bodyPr>
          <a:lstStyle>
            <a:lvl1pPr>
              <a:defRPr sz="2000"/>
            </a:lvl1pPr>
            <a:lvl2pPr>
              <a:defRPr sz="18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p:cNvSpPr>
            <a:spLocks noGrp="1"/>
          </p:cNvSpPr>
          <p:nvPr>
            <p:ph type="title"/>
          </p:nvPr>
        </p:nvSpPr>
        <p:spPr>
          <a:xfrm>
            <a:off x="616527" y="284888"/>
            <a:ext cx="11575485" cy="609600"/>
          </a:xfrm>
          <a:noFill/>
        </p:spPr>
        <p:txBody>
          <a:bodyPr>
            <a:noAutofit/>
          </a:bodyPr>
          <a:lstStyle>
            <a:lvl1pPr algn="l">
              <a:defRPr sz="3733">
                <a:solidFill>
                  <a:schemeClr val="accent1"/>
                </a:solidFill>
                <a:latin typeface="+mn-lt"/>
              </a:defRPr>
            </a:lvl1pPr>
          </a:lstStyle>
          <a:p>
            <a:r>
              <a:rPr lang="en-US" dirty="0"/>
              <a:t>Click to edit Master title style</a:t>
            </a:r>
          </a:p>
        </p:txBody>
      </p:sp>
      <p:pic>
        <p:nvPicPr>
          <p:cNvPr id="7" name="Picture 6"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cxnSp>
        <p:nvCxnSpPr>
          <p:cNvPr id="11" name="Straight Connector 10"/>
          <p:cNvCxnSpPr/>
          <p:nvPr userDrawn="1"/>
        </p:nvCxnSpPr>
        <p:spPr>
          <a:xfrm>
            <a:off x="721524" y="1027093"/>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11791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59121"/>
            <a:ext cx="10302283" cy="609600"/>
          </a:xfrm>
        </p:spPr>
        <p:txBody>
          <a:bodyPr>
            <a:noAutofit/>
          </a:bodyPr>
          <a:lstStyle>
            <a:lvl1pPr algn="ctr">
              <a:defRPr sz="3733">
                <a:solidFill>
                  <a:schemeClr val="accent1"/>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573638"/>
            <a:ext cx="5384800" cy="4144583"/>
          </a:xfrm>
        </p:spPr>
        <p:txBody>
          <a:bodyPr>
            <a:normAutofit/>
          </a:bodyPr>
          <a:lstStyle>
            <a:lvl1pPr>
              <a:defRPr sz="2000"/>
            </a:lvl1pPr>
            <a:lvl2pPr>
              <a:defRPr sz="1600"/>
            </a:lvl2pPr>
            <a:lvl3pPr>
              <a:defRPr sz="1400"/>
            </a:lvl3pPr>
            <a:lvl4pPr>
              <a:defRPr sz="1200"/>
            </a:lvl4pPr>
            <a:lvl5pPr>
              <a:defRPr sz="12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73638"/>
            <a:ext cx="5384800" cy="4144583"/>
          </a:xfrm>
        </p:spPr>
        <p:txBody>
          <a:bodyPr>
            <a:normAutofit/>
          </a:bodyPr>
          <a:lstStyle>
            <a:lvl1pPr>
              <a:defRPr sz="2000"/>
            </a:lvl1pPr>
            <a:lvl2pPr>
              <a:defRPr sz="1600"/>
            </a:lvl2pPr>
            <a:lvl3pPr>
              <a:defRPr sz="1400"/>
            </a:lvl3pPr>
            <a:lvl4pPr>
              <a:defRPr sz="1200"/>
            </a:lvl4pPr>
            <a:lvl5pPr>
              <a:defRPr sz="12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FInal-Tom-Logo-PPT.png"/>
          <p:cNvPicPr>
            <a:picLocks noChangeAspect="1"/>
          </p:cNvPicPr>
          <p:nvPr userDrawn="1"/>
        </p:nvPicPr>
        <p:blipFill>
          <a:blip r:embed="rId2" cstate="print"/>
          <a:srcRect l="3788" r="4415"/>
          <a:stretch>
            <a:fillRect/>
          </a:stretch>
        </p:blipFill>
        <p:spPr>
          <a:xfrm>
            <a:off x="10302283" y="294005"/>
            <a:ext cx="1631144" cy="739833"/>
          </a:xfrm>
          <a:prstGeom prst="rect">
            <a:avLst/>
          </a:prstGeom>
        </p:spPr>
      </p:pic>
      <p:cxnSp>
        <p:nvCxnSpPr>
          <p:cNvPr id="12" name="Straight Connector 11"/>
          <p:cNvCxnSpPr/>
          <p:nvPr userDrawn="1"/>
        </p:nvCxnSpPr>
        <p:spPr>
          <a:xfrm>
            <a:off x="4089706" y="1093936"/>
            <a:ext cx="2107895"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658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16" y="160280"/>
            <a:ext cx="12192000" cy="609600"/>
          </a:xfrm>
        </p:spPr>
        <p:txBody>
          <a:bodyPr>
            <a:noAutofit/>
          </a:bodyPr>
          <a:lstStyle>
            <a:lvl1pPr algn="ctr">
              <a:defRPr sz="3733">
                <a:solidFill>
                  <a:schemeClr val="accent1"/>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675576"/>
            <a:ext cx="5386917" cy="639763"/>
          </a:xfrm>
        </p:spPr>
        <p:txBody>
          <a:bodyPr anchor="b">
            <a:noAutofit/>
          </a:bodyPr>
          <a:lstStyle>
            <a:lvl1pPr marL="0" indent="0">
              <a:buNone/>
              <a:defRPr sz="2400"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315339"/>
            <a:ext cx="5386917" cy="3500439"/>
          </a:xfrm>
        </p:spPr>
        <p:txBody>
          <a:bodyPr>
            <a:normAutofit/>
          </a:bodyPr>
          <a:lstStyle>
            <a:lvl1pPr>
              <a:defRPr sz="2000"/>
            </a:lvl1pPr>
            <a:lvl2pPr>
              <a:defRPr sz="18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675576"/>
            <a:ext cx="5389033" cy="639763"/>
          </a:xfrm>
        </p:spPr>
        <p:txBody>
          <a:bodyPr anchor="b">
            <a:noAutofit/>
          </a:bodyPr>
          <a:lstStyle>
            <a:lvl1pPr marL="0" indent="0">
              <a:buNone/>
              <a:defRPr sz="2400"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0" y="2315339"/>
            <a:ext cx="5389033" cy="3500439"/>
          </a:xfrm>
        </p:spPr>
        <p:txBody>
          <a:bodyPr>
            <a:normAutofit/>
          </a:bodyPr>
          <a:lstStyle>
            <a:lvl1pPr>
              <a:defRPr sz="2000"/>
            </a:lvl1pPr>
            <a:lvl2pPr>
              <a:defRPr sz="18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p:cNvSpPr>
            <a:spLocks noGrp="1"/>
          </p:cNvSpPr>
          <p:nvPr>
            <p:ph type="body" sz="quarter" idx="10" hasCustomPrompt="1"/>
          </p:nvPr>
        </p:nvSpPr>
        <p:spPr>
          <a:xfrm>
            <a:off x="745913" y="947829"/>
            <a:ext cx="10623551" cy="425451"/>
          </a:xfrm>
        </p:spPr>
        <p:txBody>
          <a:bodyPr>
            <a:normAutofit/>
          </a:bodyPr>
          <a:lstStyle>
            <a:lvl1pPr marL="0" indent="0" algn="ctr">
              <a:buNone/>
              <a:defRPr sz="1867">
                <a:solidFill>
                  <a:schemeClr val="accent3"/>
                </a:solidFill>
                <a:latin typeface="+mn-lt"/>
              </a:defRPr>
            </a:lvl1pPr>
          </a:lstStyle>
          <a:p>
            <a:pPr lvl="0"/>
            <a:r>
              <a:rPr lang="en-US" dirty="0"/>
              <a:t>Edit master text styles</a:t>
            </a:r>
          </a:p>
        </p:txBody>
      </p:sp>
      <p:pic>
        <p:nvPicPr>
          <p:cNvPr id="9" name="Picture 8"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spTree>
    <p:extLst>
      <p:ext uri="{BB962C8B-B14F-4D97-AF65-F5344CB8AC3E}">
        <p14:creationId xmlns:p14="http://schemas.microsoft.com/office/powerpoint/2010/main" val="3276751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8" name="Picture 7" descr="FInal-Tom-Logo-PPT.png"/>
          <p:cNvPicPr>
            <a:picLocks noChangeAspect="1"/>
          </p:cNvPicPr>
          <p:nvPr userDrawn="1"/>
        </p:nvPicPr>
        <p:blipFill>
          <a:blip r:embed="rId2" cstate="print"/>
          <a:srcRect l="3788" r="4415"/>
          <a:stretch>
            <a:fillRect/>
          </a:stretch>
        </p:blipFill>
        <p:spPr>
          <a:xfrm>
            <a:off x="10816683" y="6232685"/>
            <a:ext cx="1189572" cy="539551"/>
          </a:xfrm>
          <a:prstGeom prst="rect">
            <a:avLst/>
          </a:prstGeom>
        </p:spPr>
      </p:pic>
      <p:sp>
        <p:nvSpPr>
          <p:cNvPr id="9" name="Title 8"/>
          <p:cNvSpPr>
            <a:spLocks noGrp="1"/>
          </p:cNvSpPr>
          <p:nvPr>
            <p:ph type="title"/>
          </p:nvPr>
        </p:nvSpPr>
        <p:spPr/>
        <p:txBody>
          <a:bodyPr>
            <a:noAutofit/>
          </a:bodyPr>
          <a:lstStyle>
            <a:lvl1pPr algn="ctr">
              <a:defRPr sz="3733">
                <a:solidFill>
                  <a:schemeClr val="accent1"/>
                </a:solidFill>
                <a:latin typeface="+mn-lt"/>
              </a:defRPr>
            </a:lvl1pPr>
          </a:lstStyle>
          <a:p>
            <a:r>
              <a:rPr lang="en-US" dirty="0"/>
              <a:t>Click to edit Master title style</a:t>
            </a:r>
          </a:p>
        </p:txBody>
      </p:sp>
      <p:sp>
        <p:nvSpPr>
          <p:cNvPr id="6" name="Content Placeholder 8"/>
          <p:cNvSpPr>
            <a:spLocks noGrp="1"/>
          </p:cNvSpPr>
          <p:nvPr>
            <p:ph sz="quarter" idx="12"/>
          </p:nvPr>
        </p:nvSpPr>
        <p:spPr>
          <a:xfrm>
            <a:off x="704416" y="1468577"/>
            <a:ext cx="10728371" cy="445570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6132374" y="1038201"/>
            <a:ext cx="2107895"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15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32670A-F440-4C27-B301-CCA3C088882C}"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1264889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solidFill>
        <a:effectLst/>
      </p:bgPr>
    </p:bg>
    <p:spTree>
      <p:nvGrpSpPr>
        <p:cNvPr id="1" name=""/>
        <p:cNvGrpSpPr/>
        <p:nvPr/>
      </p:nvGrpSpPr>
      <p:grpSpPr>
        <a:xfrm>
          <a:off x="0" y="0"/>
          <a:ext cx="0" cy="0"/>
          <a:chOff x="0" y="0"/>
          <a:chExt cx="0" cy="0"/>
        </a:xfrm>
      </p:grpSpPr>
      <p:pic>
        <p:nvPicPr>
          <p:cNvPr id="8" name="Picture 7" descr="FInal-Tom-Logo-PPT.png"/>
          <p:cNvPicPr>
            <a:picLocks noChangeAspect="1"/>
          </p:cNvPicPr>
          <p:nvPr userDrawn="1"/>
        </p:nvPicPr>
        <p:blipFill>
          <a:blip r:embed="rId2" cstate="print"/>
          <a:srcRect l="3788" r="4415"/>
          <a:stretch>
            <a:fillRect/>
          </a:stretch>
        </p:blipFill>
        <p:spPr>
          <a:xfrm>
            <a:off x="10816683" y="6232685"/>
            <a:ext cx="1189572" cy="539551"/>
          </a:xfrm>
          <a:prstGeom prst="rect">
            <a:avLst/>
          </a:prstGeom>
        </p:spPr>
      </p:pic>
      <p:sp>
        <p:nvSpPr>
          <p:cNvPr id="9" name="Title 8"/>
          <p:cNvSpPr>
            <a:spLocks noGrp="1"/>
          </p:cNvSpPr>
          <p:nvPr>
            <p:ph type="title"/>
          </p:nvPr>
        </p:nvSpPr>
        <p:spPr/>
        <p:txBody>
          <a:bodyPr>
            <a:noAutofit/>
          </a:bodyPr>
          <a:lstStyle>
            <a:lvl1pPr algn="l">
              <a:defRPr sz="3733">
                <a:solidFill>
                  <a:schemeClr val="bg1"/>
                </a:solidFill>
                <a:latin typeface="+mn-lt"/>
              </a:defRPr>
            </a:lvl1pPr>
          </a:lstStyle>
          <a:p>
            <a:r>
              <a:rPr lang="en-US" dirty="0"/>
              <a:t>Click to edit Master title style</a:t>
            </a:r>
          </a:p>
        </p:txBody>
      </p:sp>
      <p:sp>
        <p:nvSpPr>
          <p:cNvPr id="6" name="Content Placeholder 8"/>
          <p:cNvSpPr>
            <a:spLocks noGrp="1"/>
          </p:cNvSpPr>
          <p:nvPr>
            <p:ph sz="quarter" idx="12"/>
          </p:nvPr>
        </p:nvSpPr>
        <p:spPr>
          <a:xfrm>
            <a:off x="704416" y="1468577"/>
            <a:ext cx="10728371" cy="44557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970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Only">
    <p:spTree>
      <p:nvGrpSpPr>
        <p:cNvPr id="1" name=""/>
        <p:cNvGrpSpPr/>
        <p:nvPr/>
      </p:nvGrpSpPr>
      <p:grpSpPr>
        <a:xfrm>
          <a:off x="0" y="0"/>
          <a:ext cx="0" cy="0"/>
          <a:chOff x="0" y="0"/>
          <a:chExt cx="0" cy="0"/>
        </a:xfrm>
      </p:grpSpPr>
      <p:pic>
        <p:nvPicPr>
          <p:cNvPr id="8" name="Picture 7" descr="FInal-Tom-Logo-PPT.png"/>
          <p:cNvPicPr>
            <a:picLocks noChangeAspect="1"/>
          </p:cNvPicPr>
          <p:nvPr userDrawn="1"/>
        </p:nvPicPr>
        <p:blipFill>
          <a:blip r:embed="rId2" cstate="print"/>
          <a:srcRect l="3788" r="4415"/>
          <a:stretch>
            <a:fillRect/>
          </a:stretch>
        </p:blipFill>
        <p:spPr>
          <a:xfrm>
            <a:off x="10816683" y="6232685"/>
            <a:ext cx="1189572" cy="539551"/>
          </a:xfrm>
          <a:prstGeom prst="rect">
            <a:avLst/>
          </a:prstGeom>
        </p:spPr>
      </p:pic>
    </p:spTree>
    <p:extLst>
      <p:ext uri="{BB962C8B-B14F-4D97-AF65-F5344CB8AC3E}">
        <p14:creationId xmlns:p14="http://schemas.microsoft.com/office/powerpoint/2010/main" val="4182854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Half">
    <p:spTree>
      <p:nvGrpSpPr>
        <p:cNvPr id="1" name=""/>
        <p:cNvGrpSpPr/>
        <p:nvPr/>
      </p:nvGrpSpPr>
      <p:grpSpPr>
        <a:xfrm>
          <a:off x="0" y="0"/>
          <a:ext cx="0" cy="0"/>
          <a:chOff x="0" y="0"/>
          <a:chExt cx="0" cy="0"/>
        </a:xfrm>
      </p:grpSpPr>
      <p:pic>
        <p:nvPicPr>
          <p:cNvPr id="8" name="Picture 7"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sp>
        <p:nvSpPr>
          <p:cNvPr id="5" name="Rectangle 4"/>
          <p:cNvSpPr/>
          <p:nvPr userDrawn="1"/>
        </p:nvSpPr>
        <p:spPr>
          <a:xfrm>
            <a:off x="1586" y="1"/>
            <a:ext cx="12188828" cy="3241359"/>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900" dirty="0">
              <a:latin typeface="+mj-lt"/>
            </a:endParaRPr>
          </a:p>
        </p:txBody>
      </p:sp>
      <p:sp>
        <p:nvSpPr>
          <p:cNvPr id="2" name="Title 1"/>
          <p:cNvSpPr>
            <a:spLocks noGrp="1"/>
          </p:cNvSpPr>
          <p:nvPr>
            <p:ph type="title"/>
          </p:nvPr>
        </p:nvSpPr>
        <p:spPr>
          <a:xfrm>
            <a:off x="1331124" y="460720"/>
            <a:ext cx="9529749" cy="609600"/>
          </a:xfrm>
          <a:noFill/>
        </p:spPr>
        <p:txBody>
          <a:bodyPr>
            <a:noAutofit/>
          </a:bodyPr>
          <a:lstStyle>
            <a:lvl1pPr algn="ctr">
              <a:defRPr sz="3733">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2572532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586" y="0"/>
            <a:ext cx="12188828" cy="45910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900" dirty="0">
              <a:latin typeface="+mj-lt"/>
            </a:endParaRPr>
          </a:p>
        </p:txBody>
      </p:sp>
      <p:sp>
        <p:nvSpPr>
          <p:cNvPr id="4" name="Title 3"/>
          <p:cNvSpPr>
            <a:spLocks noGrp="1"/>
          </p:cNvSpPr>
          <p:nvPr>
            <p:ph type="title"/>
          </p:nvPr>
        </p:nvSpPr>
        <p:spPr>
          <a:xfrm>
            <a:off x="6449569" y="162049"/>
            <a:ext cx="4630580" cy="1225355"/>
          </a:xfrm>
          <a:noFill/>
        </p:spPr>
        <p:txBody>
          <a:bodyPr>
            <a:noAutofit/>
          </a:bodyPr>
          <a:lstStyle>
            <a:lvl1pPr>
              <a:defRPr sz="3733">
                <a:solidFill>
                  <a:schemeClr val="bg1"/>
                </a:solidFill>
                <a:latin typeface="+mn-lt"/>
              </a:defRPr>
            </a:lvl1pPr>
          </a:lstStyle>
          <a:p>
            <a:r>
              <a:rPr lang="en-US" dirty="0"/>
              <a:t>Click to edit Master title style</a:t>
            </a:r>
          </a:p>
        </p:txBody>
      </p:sp>
      <p:pic>
        <p:nvPicPr>
          <p:cNvPr id="6" name="Picture 5"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spTree>
    <p:extLst>
      <p:ext uri="{BB962C8B-B14F-4D97-AF65-F5344CB8AC3E}">
        <p14:creationId xmlns:p14="http://schemas.microsoft.com/office/powerpoint/2010/main" val="3170646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66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7"/>
          <p:cNvSpPr/>
          <p:nvPr userDrawn="1"/>
        </p:nvSpPr>
        <p:spPr>
          <a:xfrm>
            <a:off x="5762297" y="17105"/>
            <a:ext cx="6489427" cy="688597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Lst>
            <a:ahLst/>
            <a:cxnLst>
              <a:cxn ang="0">
                <a:pos x="connsiteX0" y="connsiteY0"/>
              </a:cxn>
              <a:cxn ang="0">
                <a:pos x="connsiteX1" y="connsiteY1"/>
              </a:cxn>
              <a:cxn ang="0">
                <a:pos x="connsiteX2" y="connsiteY2"/>
              </a:cxn>
              <a:cxn ang="0">
                <a:pos x="connsiteX3" y="connsiteY3"/>
              </a:cxn>
            </a:cxnLst>
            <a:rect l="l" t="t" r="r" b="b"/>
            <a:pathLst>
              <a:path w="4867070" h="5164478">
                <a:moveTo>
                  <a:pt x="0" y="5152904"/>
                </a:moveTo>
                <a:lnTo>
                  <a:pt x="4843921" y="0"/>
                </a:lnTo>
                <a:lnTo>
                  <a:pt x="4867070" y="5164478"/>
                </a:lnTo>
                <a:lnTo>
                  <a:pt x="0" y="5152904"/>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3" name="Rectangle 7"/>
          <p:cNvSpPr/>
          <p:nvPr userDrawn="1"/>
        </p:nvSpPr>
        <p:spPr>
          <a:xfrm flipV="1">
            <a:off x="7951534" y="-22546"/>
            <a:ext cx="4277567" cy="437193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928571"/>
              <a:gd name="connsiteY0" fmla="*/ 5152904 h 5164478"/>
              <a:gd name="connsiteX1" fmla="*/ 4905422 w 4928571"/>
              <a:gd name="connsiteY1" fmla="*/ 0 h 5164478"/>
              <a:gd name="connsiteX2" fmla="*/ 4928571 w 4928571"/>
              <a:gd name="connsiteY2" fmla="*/ 5164478 h 5164478"/>
              <a:gd name="connsiteX3" fmla="*/ 0 w 4928571"/>
              <a:gd name="connsiteY3" fmla="*/ 5152904 h 5164478"/>
              <a:gd name="connsiteX0" fmla="*/ 0 w 4928571"/>
              <a:gd name="connsiteY0" fmla="*/ 5152904 h 5152904"/>
              <a:gd name="connsiteX1" fmla="*/ 4905422 w 4928571"/>
              <a:gd name="connsiteY1" fmla="*/ 0 h 5152904"/>
              <a:gd name="connsiteX2" fmla="*/ 4928571 w 4928571"/>
              <a:gd name="connsiteY2" fmla="*/ 5128934 h 5152904"/>
              <a:gd name="connsiteX3" fmla="*/ 0 w 4928571"/>
              <a:gd name="connsiteY3" fmla="*/ 5152904 h 5152904"/>
              <a:gd name="connsiteX0" fmla="*/ 0 w 4937356"/>
              <a:gd name="connsiteY0" fmla="*/ 5108473 h 5128934"/>
              <a:gd name="connsiteX1" fmla="*/ 4914207 w 4937356"/>
              <a:gd name="connsiteY1" fmla="*/ 0 h 5128934"/>
              <a:gd name="connsiteX2" fmla="*/ 4937356 w 4937356"/>
              <a:gd name="connsiteY2" fmla="*/ 5128934 h 5128934"/>
              <a:gd name="connsiteX3" fmla="*/ 0 w 4937356"/>
              <a:gd name="connsiteY3" fmla="*/ 5108473 h 5128934"/>
              <a:gd name="connsiteX0" fmla="*/ 0 w 5034001"/>
              <a:gd name="connsiteY0" fmla="*/ 5152904 h 5152904"/>
              <a:gd name="connsiteX1" fmla="*/ 5010852 w 5034001"/>
              <a:gd name="connsiteY1" fmla="*/ 0 h 5152904"/>
              <a:gd name="connsiteX2" fmla="*/ 5034001 w 5034001"/>
              <a:gd name="connsiteY2" fmla="*/ 5128934 h 5152904"/>
              <a:gd name="connsiteX3" fmla="*/ 0 w 5034001"/>
              <a:gd name="connsiteY3" fmla="*/ 5152904 h 5152904"/>
              <a:gd name="connsiteX0" fmla="*/ 0 w 5010852"/>
              <a:gd name="connsiteY0" fmla="*/ 5152904 h 5164479"/>
              <a:gd name="connsiteX1" fmla="*/ 5010852 w 5010852"/>
              <a:gd name="connsiteY1" fmla="*/ 0 h 5164479"/>
              <a:gd name="connsiteX2" fmla="*/ 4998857 w 5010852"/>
              <a:gd name="connsiteY2" fmla="*/ 5164479 h 5164479"/>
              <a:gd name="connsiteX3" fmla="*/ 0 w 5010852"/>
              <a:gd name="connsiteY3" fmla="*/ 5152904 h 5164479"/>
              <a:gd name="connsiteX0" fmla="*/ 0 w 5072353"/>
              <a:gd name="connsiteY0" fmla="*/ 5179562 h 5179562"/>
              <a:gd name="connsiteX1" fmla="*/ 5072353 w 5072353"/>
              <a:gd name="connsiteY1" fmla="*/ 0 h 5179562"/>
              <a:gd name="connsiteX2" fmla="*/ 5060358 w 5072353"/>
              <a:gd name="connsiteY2" fmla="*/ 5164479 h 5179562"/>
              <a:gd name="connsiteX3" fmla="*/ 0 w 5072353"/>
              <a:gd name="connsiteY3" fmla="*/ 5179562 h 5179562"/>
              <a:gd name="connsiteX0" fmla="*/ 0 w 5098710"/>
              <a:gd name="connsiteY0" fmla="*/ 5135129 h 5164479"/>
              <a:gd name="connsiteX1" fmla="*/ 5098710 w 5098710"/>
              <a:gd name="connsiteY1" fmla="*/ 0 h 5164479"/>
              <a:gd name="connsiteX2" fmla="*/ 5086715 w 5098710"/>
              <a:gd name="connsiteY2" fmla="*/ 5164479 h 5164479"/>
              <a:gd name="connsiteX3" fmla="*/ 0 w 5098710"/>
              <a:gd name="connsiteY3" fmla="*/ 5135129 h 5164479"/>
              <a:gd name="connsiteX0" fmla="*/ 0 w 5098710"/>
              <a:gd name="connsiteY0" fmla="*/ 5170675 h 5170675"/>
              <a:gd name="connsiteX1" fmla="*/ 5098710 w 5098710"/>
              <a:gd name="connsiteY1" fmla="*/ 0 h 5170675"/>
              <a:gd name="connsiteX2" fmla="*/ 5086715 w 5098710"/>
              <a:gd name="connsiteY2" fmla="*/ 5164479 h 5170675"/>
              <a:gd name="connsiteX3" fmla="*/ 0 w 5098710"/>
              <a:gd name="connsiteY3" fmla="*/ 5170675 h 5170675"/>
              <a:gd name="connsiteX0" fmla="*/ 0 w 5098710"/>
              <a:gd name="connsiteY0" fmla="*/ 5144017 h 5164479"/>
              <a:gd name="connsiteX1" fmla="*/ 5098710 w 5098710"/>
              <a:gd name="connsiteY1" fmla="*/ 0 h 5164479"/>
              <a:gd name="connsiteX2" fmla="*/ 5086715 w 5098710"/>
              <a:gd name="connsiteY2" fmla="*/ 5164479 h 5164479"/>
              <a:gd name="connsiteX3" fmla="*/ 0 w 5098710"/>
              <a:gd name="connsiteY3" fmla="*/ 5144017 h 5164479"/>
              <a:gd name="connsiteX0" fmla="*/ 0 w 5098710"/>
              <a:gd name="connsiteY0" fmla="*/ 5172533 h 5172533"/>
              <a:gd name="connsiteX1" fmla="*/ 5098710 w 5098710"/>
              <a:gd name="connsiteY1" fmla="*/ 0 h 5172533"/>
              <a:gd name="connsiteX2" fmla="*/ 5086715 w 5098710"/>
              <a:gd name="connsiteY2" fmla="*/ 5164479 h 5172533"/>
              <a:gd name="connsiteX3" fmla="*/ 0 w 5098710"/>
              <a:gd name="connsiteY3" fmla="*/ 5172533 h 5172533"/>
              <a:gd name="connsiteX0" fmla="*/ 0 w 5098710"/>
              <a:gd name="connsiteY0" fmla="*/ 5172533 h 5192997"/>
              <a:gd name="connsiteX1" fmla="*/ 5098710 w 5098710"/>
              <a:gd name="connsiteY1" fmla="*/ 0 h 5192997"/>
              <a:gd name="connsiteX2" fmla="*/ 5079667 w 5098710"/>
              <a:gd name="connsiteY2" fmla="*/ 5192997 h 5192997"/>
              <a:gd name="connsiteX3" fmla="*/ 0 w 5098710"/>
              <a:gd name="connsiteY3" fmla="*/ 5172533 h 5192997"/>
              <a:gd name="connsiteX0" fmla="*/ 0 w 5126905"/>
              <a:gd name="connsiteY0" fmla="*/ 5193920 h 5193920"/>
              <a:gd name="connsiteX1" fmla="*/ 5126905 w 5126905"/>
              <a:gd name="connsiteY1" fmla="*/ 0 h 5193920"/>
              <a:gd name="connsiteX2" fmla="*/ 5107862 w 5126905"/>
              <a:gd name="connsiteY2" fmla="*/ 5192997 h 5193920"/>
              <a:gd name="connsiteX3" fmla="*/ 0 w 5126905"/>
              <a:gd name="connsiteY3" fmla="*/ 5193920 h 5193920"/>
              <a:gd name="connsiteX0" fmla="*/ 0 w 5126905"/>
              <a:gd name="connsiteY0" fmla="*/ 5193920 h 5207255"/>
              <a:gd name="connsiteX1" fmla="*/ 5126905 w 5126905"/>
              <a:gd name="connsiteY1" fmla="*/ 0 h 5207255"/>
              <a:gd name="connsiteX2" fmla="*/ 5093765 w 5126905"/>
              <a:gd name="connsiteY2" fmla="*/ 5207255 h 5207255"/>
              <a:gd name="connsiteX3" fmla="*/ 0 w 5126905"/>
              <a:gd name="connsiteY3" fmla="*/ 5193920 h 5207255"/>
              <a:gd name="connsiteX0" fmla="*/ 0 w 5141002"/>
              <a:gd name="connsiteY0" fmla="*/ 5293727 h 5293727"/>
              <a:gd name="connsiteX1" fmla="*/ 5141002 w 5141002"/>
              <a:gd name="connsiteY1" fmla="*/ 0 h 5293727"/>
              <a:gd name="connsiteX2" fmla="*/ 5107862 w 5141002"/>
              <a:gd name="connsiteY2" fmla="*/ 5207255 h 5293727"/>
              <a:gd name="connsiteX3" fmla="*/ 0 w 5141002"/>
              <a:gd name="connsiteY3" fmla="*/ 5293727 h 5293727"/>
              <a:gd name="connsiteX0" fmla="*/ 0 w 5150761"/>
              <a:gd name="connsiteY0" fmla="*/ 5293727 h 5299933"/>
              <a:gd name="connsiteX1" fmla="*/ 5141002 w 5150761"/>
              <a:gd name="connsiteY1" fmla="*/ 0 h 5299933"/>
              <a:gd name="connsiteX2" fmla="*/ 5150154 w 5150761"/>
              <a:gd name="connsiteY2" fmla="*/ 5299933 h 5299933"/>
              <a:gd name="connsiteX3" fmla="*/ 0 w 5150761"/>
              <a:gd name="connsiteY3" fmla="*/ 5293727 h 5299933"/>
              <a:gd name="connsiteX0" fmla="*/ 0 w 5178956"/>
              <a:gd name="connsiteY0" fmla="*/ 5307985 h 5307985"/>
              <a:gd name="connsiteX1" fmla="*/ 5169196 w 5178956"/>
              <a:gd name="connsiteY1" fmla="*/ 0 h 5307985"/>
              <a:gd name="connsiteX2" fmla="*/ 5178348 w 5178956"/>
              <a:gd name="connsiteY2" fmla="*/ 5299933 h 5307985"/>
              <a:gd name="connsiteX3" fmla="*/ 0 w 5178956"/>
              <a:gd name="connsiteY3" fmla="*/ 5307985 h 5307985"/>
              <a:gd name="connsiteX0" fmla="*/ 0 w 5178955"/>
              <a:gd name="connsiteY0" fmla="*/ 5307985 h 5321320"/>
              <a:gd name="connsiteX1" fmla="*/ 5169196 w 5178955"/>
              <a:gd name="connsiteY1" fmla="*/ 0 h 5321320"/>
              <a:gd name="connsiteX2" fmla="*/ 5178347 w 5178955"/>
              <a:gd name="connsiteY2" fmla="*/ 5321320 h 5321320"/>
              <a:gd name="connsiteX3" fmla="*/ 0 w 5178955"/>
              <a:gd name="connsiteY3" fmla="*/ 5307985 h 5321320"/>
              <a:gd name="connsiteX0" fmla="*/ 0 w 5178955"/>
              <a:gd name="connsiteY0" fmla="*/ 5343630 h 5343630"/>
              <a:gd name="connsiteX1" fmla="*/ 5169196 w 5178955"/>
              <a:gd name="connsiteY1" fmla="*/ 0 h 5343630"/>
              <a:gd name="connsiteX2" fmla="*/ 5178347 w 5178955"/>
              <a:gd name="connsiteY2" fmla="*/ 5321320 h 5343630"/>
              <a:gd name="connsiteX3" fmla="*/ 0 w 5178955"/>
              <a:gd name="connsiteY3" fmla="*/ 5343630 h 5343630"/>
              <a:gd name="connsiteX0" fmla="*/ 0 w 5169196"/>
              <a:gd name="connsiteY0" fmla="*/ 5343630 h 5343630"/>
              <a:gd name="connsiteX1" fmla="*/ 5169196 w 5169196"/>
              <a:gd name="connsiteY1" fmla="*/ 0 h 5343630"/>
              <a:gd name="connsiteX2" fmla="*/ 5164250 w 5169196"/>
              <a:gd name="connsiteY2" fmla="*/ 5342707 h 5343630"/>
              <a:gd name="connsiteX3" fmla="*/ 0 w 5169196"/>
              <a:gd name="connsiteY3" fmla="*/ 5343630 h 5343630"/>
            </a:gdLst>
            <a:ahLst/>
            <a:cxnLst>
              <a:cxn ang="0">
                <a:pos x="connsiteX0" y="connsiteY0"/>
              </a:cxn>
              <a:cxn ang="0">
                <a:pos x="connsiteX1" y="connsiteY1"/>
              </a:cxn>
              <a:cxn ang="0">
                <a:pos x="connsiteX2" y="connsiteY2"/>
              </a:cxn>
              <a:cxn ang="0">
                <a:pos x="connsiteX3" y="connsiteY3"/>
              </a:cxn>
            </a:cxnLst>
            <a:rect l="l" t="t" r="r" b="b"/>
            <a:pathLst>
              <a:path w="5169196" h="5343630">
                <a:moveTo>
                  <a:pt x="0" y="5343630"/>
                </a:moveTo>
                <a:lnTo>
                  <a:pt x="5169196" y="0"/>
                </a:lnTo>
                <a:cubicBezTo>
                  <a:pt x="5165198" y="1721493"/>
                  <a:pt x="5168248" y="3621214"/>
                  <a:pt x="5164250" y="5342707"/>
                </a:cubicBezTo>
                <a:lnTo>
                  <a:pt x="0" y="5343630"/>
                </a:lnTo>
                <a:close/>
              </a:path>
            </a:pathLst>
          </a:custGeom>
          <a:solidFill>
            <a:schemeClr val="accent1">
              <a:lumMod val="75000"/>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7" name="Title 6"/>
          <p:cNvSpPr>
            <a:spLocks noGrp="1"/>
          </p:cNvSpPr>
          <p:nvPr>
            <p:ph type="title"/>
          </p:nvPr>
        </p:nvSpPr>
        <p:spPr>
          <a:xfrm>
            <a:off x="7645943" y="5344811"/>
            <a:ext cx="4361708" cy="1353035"/>
          </a:xfrm>
          <a:noFill/>
        </p:spPr>
        <p:txBody>
          <a:bodyPr>
            <a:normAutofit/>
          </a:bodyPr>
          <a:lstStyle>
            <a:lvl1pPr algn="ctr">
              <a:defRPr sz="2667" b="1">
                <a:solidFill>
                  <a:schemeClr val="bg1"/>
                </a:solidFill>
                <a:latin typeface="Calibri" panose="020F0502020204030204" pitchFamily="34" charset="0"/>
                <a:ea typeface="Lato Hairline" panose="020F0502020204030203" pitchFamily="34" charset="0"/>
                <a:cs typeface="Calibri" panose="020F0502020204030204" pitchFamily="34" charset="0"/>
              </a:defRPr>
            </a:lvl1pPr>
          </a:lstStyle>
          <a:p>
            <a:r>
              <a:rPr lang="en-US" dirty="0"/>
              <a:t>Click to edit Master title style</a:t>
            </a:r>
          </a:p>
        </p:txBody>
      </p:sp>
      <p:sp>
        <p:nvSpPr>
          <p:cNvPr id="9" name="Text Placeholder 8"/>
          <p:cNvSpPr>
            <a:spLocks noGrp="1"/>
          </p:cNvSpPr>
          <p:nvPr>
            <p:ph type="body" sz="quarter" idx="10"/>
          </p:nvPr>
        </p:nvSpPr>
        <p:spPr>
          <a:xfrm>
            <a:off x="7645943" y="4889330"/>
            <a:ext cx="4361708" cy="455481"/>
          </a:xfrm>
        </p:spPr>
        <p:txBody>
          <a:bodyPr>
            <a:normAutofit/>
          </a:bodyPr>
          <a:lstStyle>
            <a:lvl1pPr marL="0" indent="0" algn="ctr">
              <a:buNone/>
              <a:defRPr sz="2133" b="1">
                <a:solidFill>
                  <a:schemeClr val="bg1"/>
                </a:solidFill>
                <a:latin typeface="Calibri" panose="020F0502020204030204" pitchFamily="34" charset="0"/>
                <a:cs typeface="Calibri" panose="020F0502020204030204" pitchFamily="34" charset="0"/>
              </a:defRPr>
            </a:lvl1pPr>
          </a:lstStyle>
          <a:p>
            <a:pPr lvl="0"/>
            <a:r>
              <a:rPr lang="en-US" dirty="0"/>
              <a:t>Edit Master text styles</a:t>
            </a:r>
          </a:p>
        </p:txBody>
      </p:sp>
    </p:spTree>
    <p:extLst>
      <p:ext uri="{BB962C8B-B14F-4D97-AF65-F5344CB8AC3E}">
        <p14:creationId xmlns:p14="http://schemas.microsoft.com/office/powerpoint/2010/main" val="114296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562716"/>
            <a:ext cx="4766733" cy="487680"/>
          </a:xfrm>
        </p:spPr>
        <p:txBody>
          <a:bodyPr anchor="b">
            <a:noAutofit/>
          </a:bodyPr>
          <a:lstStyle>
            <a:lvl1pPr algn="ctr">
              <a:defRPr sz="3200" b="1">
                <a:solidFill>
                  <a:schemeClr val="accent1"/>
                </a:solidFill>
                <a:latin typeface="+mn-lt"/>
              </a:defRPr>
            </a:lvl1pPr>
          </a:lstStyle>
          <a:p>
            <a:r>
              <a:rPr lang="en-US" dirty="0"/>
              <a:t>edit Master title</a:t>
            </a:r>
          </a:p>
        </p:txBody>
      </p:sp>
      <p:sp>
        <p:nvSpPr>
          <p:cNvPr id="3" name="Content Placeholder 2"/>
          <p:cNvSpPr>
            <a:spLocks noGrp="1"/>
          </p:cNvSpPr>
          <p:nvPr>
            <p:ph idx="1"/>
          </p:nvPr>
        </p:nvSpPr>
        <p:spPr>
          <a:xfrm>
            <a:off x="4766733" y="231821"/>
            <a:ext cx="6815667" cy="5894345"/>
          </a:xfrm>
        </p:spPr>
        <p:txBody>
          <a:bodyPr>
            <a:normAutofit/>
          </a:bodyPr>
          <a:lstStyle>
            <a:lvl1pPr>
              <a:defRPr sz="2000"/>
            </a:lvl1pPr>
            <a:lvl2pPr>
              <a:defRPr sz="2000"/>
            </a:lvl2pPr>
            <a:lvl3pPr>
              <a:defRPr sz="1800"/>
            </a:lvl3pPr>
            <a:lvl4pPr>
              <a:defRPr sz="1400"/>
            </a:lvl4pPr>
            <a:lvl5pPr>
              <a:defRPr sz="1400"/>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1596980"/>
            <a:ext cx="4011084" cy="4194648"/>
          </a:xfrm>
        </p:spPr>
        <p:txBody>
          <a:bodyPr/>
          <a:lstStyle>
            <a:lvl1pPr marL="0" indent="0">
              <a:buNone/>
              <a:defRPr sz="18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pic>
        <p:nvPicPr>
          <p:cNvPr id="7" name="Picture 6"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spTree>
    <p:extLst>
      <p:ext uri="{BB962C8B-B14F-4D97-AF65-F5344CB8AC3E}">
        <p14:creationId xmlns:p14="http://schemas.microsoft.com/office/powerpoint/2010/main" val="3670999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38533" y="420080"/>
            <a:ext cx="4453467" cy="487680"/>
          </a:xfrm>
        </p:spPr>
        <p:txBody>
          <a:bodyPr anchor="b">
            <a:noAutofit/>
          </a:bodyPr>
          <a:lstStyle>
            <a:lvl1pPr marL="152396" indent="0" algn="l">
              <a:defRPr sz="3200" b="1">
                <a:solidFill>
                  <a:schemeClr val="accent1"/>
                </a:solidFill>
                <a:latin typeface="+mn-lt"/>
              </a:defRPr>
            </a:lvl1pPr>
          </a:lstStyle>
          <a:p>
            <a:r>
              <a:rPr lang="en-US" dirty="0"/>
              <a:t>edit Master title</a:t>
            </a:r>
          </a:p>
        </p:txBody>
      </p:sp>
      <p:pic>
        <p:nvPicPr>
          <p:cNvPr id="8" name="Picture 7" descr="FInal-Tom-Logo-PPT.png"/>
          <p:cNvPicPr>
            <a:picLocks noChangeAspect="1"/>
          </p:cNvPicPr>
          <p:nvPr userDrawn="1"/>
        </p:nvPicPr>
        <p:blipFill>
          <a:blip r:embed="rId2" cstate="print"/>
          <a:srcRect l="3788" r="4415"/>
          <a:stretch>
            <a:fillRect/>
          </a:stretch>
        </p:blipFill>
        <p:spPr>
          <a:xfrm>
            <a:off x="10816683" y="6232685"/>
            <a:ext cx="1189572" cy="539551"/>
          </a:xfrm>
          <a:prstGeom prst="rect">
            <a:avLst/>
          </a:prstGeom>
        </p:spPr>
      </p:pic>
    </p:spTree>
    <p:extLst>
      <p:ext uri="{BB962C8B-B14F-4D97-AF65-F5344CB8AC3E}">
        <p14:creationId xmlns:p14="http://schemas.microsoft.com/office/powerpoint/2010/main" val="3898046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Footer Placeholder 2"/>
          <p:cNvSpPr txBox="1">
            <a:spLocks/>
          </p:cNvSpPr>
          <p:nvPr userDrawn="1"/>
        </p:nvSpPr>
        <p:spPr>
          <a:xfrm>
            <a:off x="304800" y="6327556"/>
            <a:ext cx="3860800" cy="365125"/>
          </a:xfrm>
          <a:prstGeom prst="rect">
            <a:avLst/>
          </a:prstGeom>
        </p:spPr>
        <p:txBody>
          <a:bodyPr vert="horz" lIns="121920" tIns="60960" rIns="121920" bIns="60960" rtlCol="0" anchor="ctr"/>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67"/>
              <a:t>©2016 Adult Financial Education Services</a:t>
            </a:r>
            <a:endParaRPr lang="en-US" sz="1067" dirty="0"/>
          </a:p>
        </p:txBody>
      </p:sp>
      <p:sp>
        <p:nvSpPr>
          <p:cNvPr id="8" name="Rectangle 7"/>
          <p:cNvSpPr/>
          <p:nvPr userDrawn="1"/>
        </p:nvSpPr>
        <p:spPr>
          <a:xfrm rot="10800000" flipV="1">
            <a:off x="-14917" y="5755096"/>
            <a:ext cx="8185788" cy="112814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Rectangle 7"/>
          <p:cNvSpPr/>
          <p:nvPr userDrawn="1"/>
        </p:nvSpPr>
        <p:spPr>
          <a:xfrm rot="5400000" flipV="1">
            <a:off x="6256010" y="949006"/>
            <a:ext cx="868017" cy="11003989"/>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12" name="Picture 11" descr="FInal-Tom-Logo-PPT.png"/>
          <p:cNvPicPr>
            <a:picLocks noChangeAspect="1"/>
          </p:cNvPicPr>
          <p:nvPr userDrawn="1"/>
        </p:nvPicPr>
        <p:blipFill>
          <a:blip r:embed="rId2" cstate="print"/>
          <a:srcRect l="3788" r="4415"/>
          <a:stretch>
            <a:fillRect/>
          </a:stretch>
        </p:blipFill>
        <p:spPr>
          <a:xfrm>
            <a:off x="399839" y="6153133"/>
            <a:ext cx="1189572" cy="539551"/>
          </a:xfrm>
          <a:prstGeom prst="rect">
            <a:avLst/>
          </a:prstGeom>
        </p:spPr>
      </p:pic>
      <p:sp>
        <p:nvSpPr>
          <p:cNvPr id="15" name="Title 14"/>
          <p:cNvSpPr>
            <a:spLocks noGrp="1"/>
          </p:cNvSpPr>
          <p:nvPr>
            <p:ph type="title"/>
          </p:nvPr>
        </p:nvSpPr>
        <p:spPr/>
        <p:txBody>
          <a:bodyPr>
            <a:noAutofit/>
          </a:bodyPr>
          <a:lstStyle>
            <a:lvl1pPr>
              <a:defRPr sz="3733">
                <a:solidFill>
                  <a:schemeClr val="accent1"/>
                </a:solidFill>
                <a:latin typeface="+mn-lt"/>
              </a:defRPr>
            </a:lvl1pPr>
          </a:lstStyle>
          <a:p>
            <a:r>
              <a:rPr lang="en-US" dirty="0"/>
              <a:t>Click to edit Master title style</a:t>
            </a:r>
          </a:p>
        </p:txBody>
      </p:sp>
      <p:sp>
        <p:nvSpPr>
          <p:cNvPr id="11" name="Content Placeholder 8"/>
          <p:cNvSpPr>
            <a:spLocks noGrp="1"/>
          </p:cNvSpPr>
          <p:nvPr>
            <p:ph sz="quarter" idx="11"/>
          </p:nvPr>
        </p:nvSpPr>
        <p:spPr>
          <a:xfrm>
            <a:off x="704416" y="1623970"/>
            <a:ext cx="10728371" cy="39015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9988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8" name="Straight Connector 7"/>
          <p:cNvCxnSpPr/>
          <p:nvPr userDrawn="1"/>
        </p:nvCxnSpPr>
        <p:spPr>
          <a:xfrm>
            <a:off x="-13589" y="5764000"/>
            <a:ext cx="9511308" cy="602075"/>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Rectangle 7"/>
          <p:cNvSpPr/>
          <p:nvPr userDrawn="1"/>
        </p:nvSpPr>
        <p:spPr>
          <a:xfrm flipH="1">
            <a:off x="-13590" y="5891215"/>
            <a:ext cx="12191889" cy="984028"/>
          </a:xfrm>
          <a:custGeom>
            <a:avLst/>
            <a:gdLst/>
            <a:ahLst/>
            <a:cxnLst/>
            <a:rect l="l" t="t" r="r" b="b"/>
            <a:pathLst>
              <a:path w="5183827" h="7439870">
                <a:moveTo>
                  <a:pt x="0" y="7437306"/>
                </a:moveTo>
                <a:lnTo>
                  <a:pt x="0" y="5549932"/>
                </a:lnTo>
                <a:lnTo>
                  <a:pt x="5183827" y="0"/>
                </a:lnTo>
                <a:cubicBezTo>
                  <a:pt x="5177934" y="2463591"/>
                  <a:pt x="5184312" y="4976280"/>
                  <a:pt x="5178419" y="7439870"/>
                </a:cubicBezTo>
                <a:close/>
              </a:path>
            </a:pathLst>
          </a:custGeom>
          <a:solidFill>
            <a:schemeClr val="accent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aseline="-25000" dirty="0"/>
          </a:p>
        </p:txBody>
      </p:sp>
      <p:sp>
        <p:nvSpPr>
          <p:cNvPr id="6" name="Rectangle 7"/>
          <p:cNvSpPr/>
          <p:nvPr userDrawn="1"/>
        </p:nvSpPr>
        <p:spPr>
          <a:xfrm rot="16200000" flipH="1">
            <a:off x="9200170" y="3868361"/>
            <a:ext cx="1452828" cy="456093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pic>
        <p:nvPicPr>
          <p:cNvPr id="10" name="Picture 9" descr="FInal-Tom-Logo-PPT.png"/>
          <p:cNvPicPr>
            <a:picLocks noChangeAspect="1"/>
          </p:cNvPicPr>
          <p:nvPr userDrawn="1"/>
        </p:nvPicPr>
        <p:blipFill>
          <a:blip r:embed="rId2" cstate="print"/>
          <a:srcRect l="3788" r="4415"/>
          <a:stretch>
            <a:fillRect/>
          </a:stretch>
        </p:blipFill>
        <p:spPr>
          <a:xfrm>
            <a:off x="10816683" y="6232685"/>
            <a:ext cx="1189572" cy="539551"/>
          </a:xfrm>
          <a:prstGeom prst="rect">
            <a:avLst/>
          </a:prstGeom>
        </p:spPr>
      </p:pic>
      <p:sp>
        <p:nvSpPr>
          <p:cNvPr id="14" name="Title 13"/>
          <p:cNvSpPr>
            <a:spLocks noGrp="1"/>
          </p:cNvSpPr>
          <p:nvPr>
            <p:ph type="title"/>
          </p:nvPr>
        </p:nvSpPr>
        <p:spPr/>
        <p:txBody>
          <a:bodyPr>
            <a:noAutofit/>
          </a:bodyPr>
          <a:lstStyle>
            <a:lvl1pPr>
              <a:defRPr sz="3733">
                <a:solidFill>
                  <a:schemeClr val="accent1"/>
                </a:solidFill>
                <a:latin typeface="+mn-lt"/>
              </a:defRPr>
            </a:lvl1pPr>
          </a:lstStyle>
          <a:p>
            <a:r>
              <a:rPr lang="en-US" dirty="0"/>
              <a:t>Click to edit Master title style</a:t>
            </a:r>
          </a:p>
        </p:txBody>
      </p:sp>
      <p:sp>
        <p:nvSpPr>
          <p:cNvPr id="9" name="Content Placeholder 8"/>
          <p:cNvSpPr>
            <a:spLocks noGrp="1"/>
          </p:cNvSpPr>
          <p:nvPr>
            <p:ph sz="quarter" idx="11"/>
          </p:nvPr>
        </p:nvSpPr>
        <p:spPr>
          <a:xfrm>
            <a:off x="704416" y="1520309"/>
            <a:ext cx="10728371" cy="396656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22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32670A-F440-4C27-B301-CCA3C088882C}" type="datetimeFigureOut">
              <a:rPr lang="en-US" smtClean="0"/>
              <a:t>7/23/2019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2406375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6" name="Straight Connector 5"/>
          <p:cNvCxnSpPr/>
          <p:nvPr userDrawn="1"/>
        </p:nvCxnSpPr>
        <p:spPr>
          <a:xfrm flipV="1">
            <a:off x="2186161" y="5669889"/>
            <a:ext cx="10033236" cy="972619"/>
          </a:xfrm>
          <a:prstGeom prst="line">
            <a:avLst/>
          </a:prstGeom>
          <a:ln w="31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 name="Rectangle 7"/>
          <p:cNvSpPr/>
          <p:nvPr userDrawn="1"/>
        </p:nvSpPr>
        <p:spPr>
          <a:xfrm rot="5400000" flipV="1">
            <a:off x="6174373" y="834519"/>
            <a:ext cx="1084192" cy="11005852"/>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5" name="Rectangle 7"/>
          <p:cNvSpPr/>
          <p:nvPr userDrawn="1"/>
        </p:nvSpPr>
        <p:spPr>
          <a:xfrm rot="16200000" flipH="1" flipV="1">
            <a:off x="1033079" y="4797457"/>
            <a:ext cx="1018157" cy="3146015"/>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5">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Title 8"/>
          <p:cNvSpPr>
            <a:spLocks noGrp="1"/>
          </p:cNvSpPr>
          <p:nvPr>
            <p:ph type="title" hasCustomPrompt="1"/>
          </p:nvPr>
        </p:nvSpPr>
        <p:spPr>
          <a:xfrm>
            <a:off x="0" y="429716"/>
            <a:ext cx="7270605" cy="621792"/>
          </a:xfrm>
        </p:spPr>
        <p:txBody>
          <a:bodyPr>
            <a:noAutofit/>
          </a:bodyPr>
          <a:lstStyle>
            <a:lvl1pPr marL="609570" indent="0">
              <a:defRPr sz="3733">
                <a:solidFill>
                  <a:schemeClr val="accent1"/>
                </a:solidFill>
                <a:latin typeface="+mn-lt"/>
              </a:defRPr>
            </a:lvl1pPr>
          </a:lstStyle>
          <a:p>
            <a:r>
              <a:rPr lang="en-US" dirty="0"/>
              <a:t>Click to edit title style</a:t>
            </a:r>
          </a:p>
        </p:txBody>
      </p:sp>
      <p:sp>
        <p:nvSpPr>
          <p:cNvPr id="8" name="Content Placeholder 8"/>
          <p:cNvSpPr>
            <a:spLocks noGrp="1"/>
          </p:cNvSpPr>
          <p:nvPr>
            <p:ph sz="quarter" idx="11"/>
          </p:nvPr>
        </p:nvSpPr>
        <p:spPr>
          <a:xfrm>
            <a:off x="704416" y="1580734"/>
            <a:ext cx="10728371" cy="39061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405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7"/>
          <p:cNvSpPr/>
          <p:nvPr userDrawn="1"/>
        </p:nvSpPr>
        <p:spPr>
          <a:xfrm rot="10800000" flipV="1">
            <a:off x="-1" y="5780927"/>
            <a:ext cx="9329793" cy="109077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latin typeface="Century Gothic" pitchFamily="34" charset="0"/>
            </a:endParaRPr>
          </a:p>
        </p:txBody>
      </p:sp>
      <p:sp>
        <p:nvSpPr>
          <p:cNvPr id="11" name="Rectangle 7"/>
          <p:cNvSpPr/>
          <p:nvPr userDrawn="1"/>
        </p:nvSpPr>
        <p:spPr>
          <a:xfrm rot="5400000" flipV="1">
            <a:off x="9456295" y="4119925"/>
            <a:ext cx="912687" cy="4590873"/>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tx2">
              <a:lumMod val="50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itchFamily="34" charset="0"/>
            </a:endParaRPr>
          </a:p>
        </p:txBody>
      </p:sp>
      <p:sp>
        <p:nvSpPr>
          <p:cNvPr id="9" name="Title 8"/>
          <p:cNvSpPr>
            <a:spLocks noGrp="1"/>
          </p:cNvSpPr>
          <p:nvPr>
            <p:ph type="title" hasCustomPrompt="1"/>
          </p:nvPr>
        </p:nvSpPr>
        <p:spPr>
          <a:xfrm>
            <a:off x="0" y="429716"/>
            <a:ext cx="7270605" cy="621792"/>
          </a:xfrm>
        </p:spPr>
        <p:txBody>
          <a:bodyPr>
            <a:noAutofit/>
          </a:bodyPr>
          <a:lstStyle>
            <a:lvl1pPr marL="609570" indent="0">
              <a:defRPr sz="3733">
                <a:solidFill>
                  <a:schemeClr val="accent1"/>
                </a:solidFill>
                <a:latin typeface="+mn-lt"/>
              </a:defRPr>
            </a:lvl1pPr>
          </a:lstStyle>
          <a:p>
            <a:r>
              <a:rPr lang="en-US" dirty="0"/>
              <a:t>Click to edit title</a:t>
            </a:r>
          </a:p>
        </p:txBody>
      </p:sp>
      <p:cxnSp>
        <p:nvCxnSpPr>
          <p:cNvPr id="13" name="Straight Connector 12"/>
          <p:cNvCxnSpPr/>
          <p:nvPr userDrawn="1"/>
        </p:nvCxnSpPr>
        <p:spPr>
          <a:xfrm>
            <a:off x="-30205" y="5636189"/>
            <a:ext cx="8487969" cy="1045028"/>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 name="Content Placeholder 8"/>
          <p:cNvSpPr>
            <a:spLocks noGrp="1"/>
          </p:cNvSpPr>
          <p:nvPr>
            <p:ph sz="quarter" idx="11"/>
          </p:nvPr>
        </p:nvSpPr>
        <p:spPr>
          <a:xfrm>
            <a:off x="704416" y="1594869"/>
            <a:ext cx="10728371" cy="3892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9568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4" name="Straight Connector 3"/>
          <p:cNvCxnSpPr/>
          <p:nvPr userDrawn="1"/>
        </p:nvCxnSpPr>
        <p:spPr>
          <a:xfrm>
            <a:off x="1" y="4026845"/>
            <a:ext cx="4643919" cy="2374196"/>
          </a:xfrm>
          <a:prstGeom prst="line">
            <a:avLst/>
          </a:prstGeom>
          <a:ln w="31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Rectangle 7"/>
          <p:cNvSpPr/>
          <p:nvPr userDrawn="1"/>
        </p:nvSpPr>
        <p:spPr>
          <a:xfrm rot="16200000" flipH="1">
            <a:off x="5856775" y="543592"/>
            <a:ext cx="1511363" cy="1115909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6" name="Rectangle 7"/>
          <p:cNvSpPr/>
          <p:nvPr userDrawn="1"/>
        </p:nvSpPr>
        <p:spPr>
          <a:xfrm rot="16200000" flipH="1" flipV="1">
            <a:off x="1330197" y="2844535"/>
            <a:ext cx="2690503" cy="5378069"/>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2" name="Title 1"/>
          <p:cNvSpPr>
            <a:spLocks noGrp="1"/>
          </p:cNvSpPr>
          <p:nvPr>
            <p:ph type="title"/>
          </p:nvPr>
        </p:nvSpPr>
        <p:spPr>
          <a:xfrm>
            <a:off x="0" y="359120"/>
            <a:ext cx="12192011" cy="609600"/>
          </a:xfrm>
        </p:spPr>
        <p:txBody>
          <a:bodyPr>
            <a:noAutofit/>
          </a:bodyPr>
          <a:lstStyle>
            <a:lvl1pPr algn="ctr">
              <a:defRPr sz="3733">
                <a:solidFill>
                  <a:schemeClr val="accent1"/>
                </a:solidFill>
                <a:latin typeface="+mn-lt"/>
              </a:defRPr>
            </a:lvl1pPr>
          </a:lstStyle>
          <a:p>
            <a:r>
              <a:rPr lang="en-US" dirty="0"/>
              <a:t>Click to edit Master title style</a:t>
            </a:r>
          </a:p>
        </p:txBody>
      </p:sp>
      <p:sp>
        <p:nvSpPr>
          <p:cNvPr id="9" name="Content Placeholder 8"/>
          <p:cNvSpPr>
            <a:spLocks noGrp="1"/>
          </p:cNvSpPr>
          <p:nvPr>
            <p:ph sz="quarter" idx="11"/>
          </p:nvPr>
        </p:nvSpPr>
        <p:spPr>
          <a:xfrm>
            <a:off x="704416" y="1596981"/>
            <a:ext cx="10728371" cy="38898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FInal-Tom-Logo-PPT.png"/>
          <p:cNvPicPr>
            <a:picLocks noChangeAspect="1"/>
          </p:cNvPicPr>
          <p:nvPr userDrawn="1"/>
        </p:nvPicPr>
        <p:blipFill>
          <a:blip r:embed="rId2" cstate="print"/>
          <a:srcRect l="3788" r="4415"/>
          <a:stretch>
            <a:fillRect/>
          </a:stretch>
        </p:blipFill>
        <p:spPr>
          <a:xfrm>
            <a:off x="10838001" y="6204093"/>
            <a:ext cx="1189572" cy="539551"/>
          </a:xfrm>
          <a:prstGeom prst="rect">
            <a:avLst/>
          </a:prstGeom>
        </p:spPr>
      </p:pic>
    </p:spTree>
    <p:extLst>
      <p:ext uri="{BB962C8B-B14F-4D97-AF65-F5344CB8AC3E}">
        <p14:creationId xmlns:p14="http://schemas.microsoft.com/office/powerpoint/2010/main" val="3560663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Rectangle 7"/>
          <p:cNvSpPr/>
          <p:nvPr userDrawn="1"/>
        </p:nvSpPr>
        <p:spPr>
          <a:xfrm rot="10800000" flipV="1">
            <a:off x="1" y="5755095"/>
            <a:ext cx="8185788" cy="112814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Rectangle 7"/>
          <p:cNvSpPr/>
          <p:nvPr userDrawn="1"/>
        </p:nvSpPr>
        <p:spPr>
          <a:xfrm rot="5400000" flipV="1">
            <a:off x="6270928" y="949003"/>
            <a:ext cx="868017" cy="1100399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12" name="Picture 11" descr="FInal-Tom-Logo-PPT.png"/>
          <p:cNvPicPr>
            <a:picLocks noChangeAspect="1"/>
          </p:cNvPicPr>
          <p:nvPr userDrawn="1"/>
        </p:nvPicPr>
        <p:blipFill>
          <a:blip r:embed="rId2" cstate="print"/>
          <a:srcRect l="3788" r="4415"/>
          <a:stretch>
            <a:fillRect/>
          </a:stretch>
        </p:blipFill>
        <p:spPr>
          <a:xfrm>
            <a:off x="414757" y="6153131"/>
            <a:ext cx="1189572" cy="539551"/>
          </a:xfrm>
          <a:prstGeom prst="rect">
            <a:avLst/>
          </a:prstGeom>
        </p:spPr>
      </p:pic>
      <p:sp>
        <p:nvSpPr>
          <p:cNvPr id="15" name="Title 14"/>
          <p:cNvSpPr>
            <a:spLocks noGrp="1"/>
          </p:cNvSpPr>
          <p:nvPr>
            <p:ph type="title"/>
          </p:nvPr>
        </p:nvSpPr>
        <p:spPr>
          <a:xfrm>
            <a:off x="745067" y="421170"/>
            <a:ext cx="11446933" cy="536029"/>
          </a:xfrm>
        </p:spPr>
        <p:txBody>
          <a:bodyPr>
            <a:noAutofit/>
          </a:bodyPr>
          <a:lstStyle>
            <a:lvl1pPr algn="l">
              <a:defRPr sz="3200" b="1">
                <a:solidFill>
                  <a:schemeClr val="accent1"/>
                </a:solidFill>
                <a:latin typeface="+mn-lt"/>
              </a:defRPr>
            </a:lvl1pPr>
          </a:lstStyle>
          <a:p>
            <a:r>
              <a:rPr lang="en-US" dirty="0"/>
              <a:t>Click to edit Master title style</a:t>
            </a:r>
          </a:p>
        </p:txBody>
      </p:sp>
      <p:sp>
        <p:nvSpPr>
          <p:cNvPr id="4" name="Text Placeholder 3"/>
          <p:cNvSpPr>
            <a:spLocks noGrp="1"/>
          </p:cNvSpPr>
          <p:nvPr>
            <p:ph type="body" sz="quarter" idx="10" hasCustomPrompt="1"/>
          </p:nvPr>
        </p:nvSpPr>
        <p:spPr>
          <a:xfrm>
            <a:off x="745066" y="1090707"/>
            <a:ext cx="10623551" cy="425451"/>
          </a:xfrm>
        </p:spPr>
        <p:txBody>
          <a:bodyPr>
            <a:normAutofit/>
          </a:bodyPr>
          <a:lstStyle>
            <a:lvl1pPr marL="0" indent="0" algn="l">
              <a:buNone/>
              <a:defRPr sz="1867">
                <a:solidFill>
                  <a:schemeClr val="accent3"/>
                </a:solidFill>
                <a:latin typeface="+mn-lt"/>
              </a:defRPr>
            </a:lvl1pPr>
          </a:lstStyle>
          <a:p>
            <a:pPr lvl="0"/>
            <a:r>
              <a:rPr lang="en-US" dirty="0"/>
              <a:t>Edit master text styles</a:t>
            </a:r>
          </a:p>
        </p:txBody>
      </p:sp>
      <p:sp>
        <p:nvSpPr>
          <p:cNvPr id="7" name="Content Placeholder 6"/>
          <p:cNvSpPr>
            <a:spLocks noGrp="1"/>
          </p:cNvSpPr>
          <p:nvPr>
            <p:ph sz="quarter" idx="11"/>
          </p:nvPr>
        </p:nvSpPr>
        <p:spPr>
          <a:xfrm>
            <a:off x="745067" y="1574801"/>
            <a:ext cx="10623551" cy="4180417"/>
          </a:xfrm>
        </p:spPr>
        <p:txBody>
          <a:bodyPr/>
          <a:lstStyle>
            <a:lvl1pPr>
              <a:buClr>
                <a:schemeClr val="accent1"/>
              </a:buClr>
              <a:defRPr/>
            </a:lvl1pPr>
            <a:lvl2pPr marL="840275" indent="-230706">
              <a:buSzPct val="80000"/>
              <a:buFont typeface="Calibri" panose="020F050202020403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9140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ectangle 7"/>
          <p:cNvSpPr/>
          <p:nvPr userDrawn="1"/>
        </p:nvSpPr>
        <p:spPr>
          <a:xfrm rot="10800000" flipV="1">
            <a:off x="-14917" y="5755095"/>
            <a:ext cx="8185788" cy="112814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9" name="Rectangle 7"/>
          <p:cNvSpPr/>
          <p:nvPr userDrawn="1"/>
        </p:nvSpPr>
        <p:spPr>
          <a:xfrm rot="5400000" flipV="1">
            <a:off x="6256010" y="949003"/>
            <a:ext cx="868017" cy="1100399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12" name="Picture 11" descr="FInal-Tom-Logo-PPT.png"/>
          <p:cNvPicPr>
            <a:picLocks noChangeAspect="1"/>
          </p:cNvPicPr>
          <p:nvPr userDrawn="1"/>
        </p:nvPicPr>
        <p:blipFill>
          <a:blip r:embed="rId2" cstate="print"/>
          <a:srcRect l="3788" r="4415"/>
          <a:stretch>
            <a:fillRect/>
          </a:stretch>
        </p:blipFill>
        <p:spPr>
          <a:xfrm>
            <a:off x="399839" y="6153131"/>
            <a:ext cx="1189572" cy="539551"/>
          </a:xfrm>
          <a:prstGeom prst="rect">
            <a:avLst/>
          </a:prstGeom>
        </p:spPr>
      </p:pic>
      <p:sp>
        <p:nvSpPr>
          <p:cNvPr id="15" name="Title 14"/>
          <p:cNvSpPr>
            <a:spLocks noGrp="1"/>
          </p:cNvSpPr>
          <p:nvPr>
            <p:ph type="title"/>
          </p:nvPr>
        </p:nvSpPr>
        <p:spPr>
          <a:xfrm>
            <a:off x="0" y="249838"/>
            <a:ext cx="12192000" cy="536029"/>
          </a:xfrm>
        </p:spPr>
        <p:txBody>
          <a:bodyPr>
            <a:noAutofit/>
          </a:bodyPr>
          <a:lstStyle>
            <a:lvl1pPr algn="ctr">
              <a:defRPr sz="3200" b="1">
                <a:solidFill>
                  <a:schemeClr val="accent1"/>
                </a:solidFill>
                <a:latin typeface="+mn-lt"/>
              </a:defRPr>
            </a:lvl1pPr>
          </a:lstStyle>
          <a:p>
            <a:r>
              <a:rPr lang="en-US" dirty="0"/>
              <a:t>Click to edit Master title style</a:t>
            </a:r>
          </a:p>
        </p:txBody>
      </p:sp>
      <p:sp>
        <p:nvSpPr>
          <p:cNvPr id="4" name="Text Placeholder 3"/>
          <p:cNvSpPr>
            <a:spLocks noGrp="1"/>
          </p:cNvSpPr>
          <p:nvPr>
            <p:ph type="body" sz="quarter" idx="10" hasCustomPrompt="1"/>
          </p:nvPr>
        </p:nvSpPr>
        <p:spPr>
          <a:xfrm>
            <a:off x="745913" y="947829"/>
            <a:ext cx="10623551" cy="425451"/>
          </a:xfrm>
        </p:spPr>
        <p:txBody>
          <a:bodyPr>
            <a:normAutofit/>
          </a:bodyPr>
          <a:lstStyle>
            <a:lvl1pPr marL="0" indent="0" algn="ctr">
              <a:buNone/>
              <a:defRPr sz="1867">
                <a:solidFill>
                  <a:schemeClr val="accent3"/>
                </a:solidFill>
                <a:latin typeface="+mn-lt"/>
              </a:defRPr>
            </a:lvl1pPr>
          </a:lstStyle>
          <a:p>
            <a:pPr lvl="0"/>
            <a:r>
              <a:rPr lang="en-US" dirty="0"/>
              <a:t>Edit master text styles</a:t>
            </a:r>
          </a:p>
        </p:txBody>
      </p:sp>
      <p:sp>
        <p:nvSpPr>
          <p:cNvPr id="7" name="Content Placeholder 6"/>
          <p:cNvSpPr>
            <a:spLocks noGrp="1"/>
          </p:cNvSpPr>
          <p:nvPr>
            <p:ph sz="quarter" idx="11"/>
          </p:nvPr>
        </p:nvSpPr>
        <p:spPr>
          <a:xfrm>
            <a:off x="745067" y="1574801"/>
            <a:ext cx="10623551" cy="4180417"/>
          </a:xfrm>
        </p:spPr>
        <p:txBody>
          <a:bodyPr/>
          <a:lstStyle>
            <a:lvl1pPr>
              <a:buClr>
                <a:schemeClr val="accent1"/>
              </a:buClr>
              <a:defRPr/>
            </a:lvl1pPr>
            <a:lvl2pPr marL="840275" indent="-230706">
              <a:buSzPct val="80000"/>
              <a:buFont typeface="Calibri" panose="020F050202020403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291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5" name="Title 14"/>
          <p:cNvSpPr>
            <a:spLocks noGrp="1"/>
          </p:cNvSpPr>
          <p:nvPr>
            <p:ph type="title"/>
          </p:nvPr>
        </p:nvSpPr>
        <p:spPr>
          <a:xfrm>
            <a:off x="2174955" y="319603"/>
            <a:ext cx="10017056" cy="609600"/>
          </a:xfrm>
          <a:noFill/>
        </p:spPr>
        <p:txBody>
          <a:bodyPr>
            <a:noAutofit/>
          </a:bodyPr>
          <a:lstStyle>
            <a:lvl1pPr>
              <a:defRPr sz="3733">
                <a:solidFill>
                  <a:schemeClr val="accent1"/>
                </a:solidFill>
                <a:latin typeface="+mn-lt"/>
              </a:defRPr>
            </a:lvl1pPr>
          </a:lstStyle>
          <a:p>
            <a:r>
              <a:rPr lang="en-US" dirty="0"/>
              <a:t>Click to edit Master title style</a:t>
            </a:r>
          </a:p>
        </p:txBody>
      </p:sp>
      <p:sp>
        <p:nvSpPr>
          <p:cNvPr id="10" name="Rectangle 7"/>
          <p:cNvSpPr/>
          <p:nvPr userDrawn="1"/>
        </p:nvSpPr>
        <p:spPr>
          <a:xfrm rot="10800000" flipV="1">
            <a:off x="-3380" y="5767224"/>
            <a:ext cx="9359997" cy="1090776"/>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sz="2400">
              <a:latin typeface="Century Gothic" pitchFamily="34" charset="0"/>
            </a:endParaRPr>
          </a:p>
        </p:txBody>
      </p:sp>
      <p:sp>
        <p:nvSpPr>
          <p:cNvPr id="11" name="Rectangle 7"/>
          <p:cNvSpPr/>
          <p:nvPr userDrawn="1"/>
        </p:nvSpPr>
        <p:spPr>
          <a:xfrm rot="5400000" flipV="1">
            <a:off x="9440231" y="4106220"/>
            <a:ext cx="912687" cy="4590873"/>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rgbClr val="4D4D4D">
              <a:alpha val="89804"/>
            </a:srgbClr>
          </a:solidFill>
          <a:ln>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sz="2400" dirty="0">
              <a:latin typeface="Century Gothic" pitchFamily="34" charset="0"/>
            </a:endParaRPr>
          </a:p>
        </p:txBody>
      </p:sp>
      <p:pic>
        <p:nvPicPr>
          <p:cNvPr id="12" name="Picture 11" descr="FInal-Tom-Logo-PPT.png"/>
          <p:cNvPicPr>
            <a:picLocks noChangeAspect="1"/>
          </p:cNvPicPr>
          <p:nvPr userDrawn="1"/>
        </p:nvPicPr>
        <p:blipFill>
          <a:blip r:embed="rId2" cstate="print"/>
          <a:srcRect l="3788" r="4415"/>
          <a:stretch>
            <a:fillRect/>
          </a:stretch>
        </p:blipFill>
        <p:spPr>
          <a:xfrm>
            <a:off x="304843" y="254486"/>
            <a:ext cx="1631144" cy="739833"/>
          </a:xfrm>
          <a:prstGeom prst="rect">
            <a:avLst/>
          </a:prstGeom>
        </p:spPr>
      </p:pic>
      <p:cxnSp>
        <p:nvCxnSpPr>
          <p:cNvPr id="3" name="Straight Connector 2"/>
          <p:cNvCxnSpPr/>
          <p:nvPr userDrawn="1"/>
        </p:nvCxnSpPr>
        <p:spPr>
          <a:xfrm>
            <a:off x="2309741" y="894488"/>
            <a:ext cx="9882269" cy="0"/>
          </a:xfrm>
          <a:prstGeom prst="line">
            <a:avLst/>
          </a:prstGeom>
          <a:ln w="6350">
            <a:solidFill>
              <a:schemeClr val="accent1"/>
            </a:solidFill>
          </a:ln>
          <a:effectLst>
            <a:outerShdw blurRad="50800" dist="12700" dir="5400000" rotWithShape="0">
              <a:schemeClr val="tx1">
                <a:lumMod val="50000"/>
                <a:lumOff val="50000"/>
                <a:alpha val="38000"/>
              </a:schemeClr>
            </a:outerShdw>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07505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lvl1pPr>
              <a:defRPr sz="3733">
                <a:solidFill>
                  <a:schemeClr val="accent1"/>
                </a:solidFill>
                <a:latin typeface="+mn-lt"/>
              </a:defRPr>
            </a:lvl1pPr>
          </a:lstStyle>
          <a:p>
            <a:r>
              <a:rPr lang="en-US" dirty="0"/>
              <a:t>Click to edit Master title style</a:t>
            </a:r>
          </a:p>
        </p:txBody>
      </p:sp>
      <p:pic>
        <p:nvPicPr>
          <p:cNvPr id="21" name="Picture 20" descr="FInal-Tom-Logo-PPT.png"/>
          <p:cNvPicPr>
            <a:picLocks noChangeAspect="1"/>
          </p:cNvPicPr>
          <p:nvPr userDrawn="1"/>
        </p:nvPicPr>
        <p:blipFill>
          <a:blip r:embed="rId2" cstate="print"/>
          <a:srcRect l="3788" r="4415"/>
          <a:stretch>
            <a:fillRect/>
          </a:stretch>
        </p:blipFill>
        <p:spPr>
          <a:xfrm>
            <a:off x="10763039" y="6181927"/>
            <a:ext cx="1189572" cy="539551"/>
          </a:xfrm>
          <a:prstGeom prst="rect">
            <a:avLst/>
          </a:prstGeom>
        </p:spPr>
      </p:pic>
    </p:spTree>
    <p:extLst>
      <p:ext uri="{BB962C8B-B14F-4D97-AF65-F5344CB8AC3E}">
        <p14:creationId xmlns:p14="http://schemas.microsoft.com/office/powerpoint/2010/main" val="3923781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ull">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5099051" cy="6858000"/>
          </a:xfrm>
        </p:spPr>
        <p:txBody>
          <a:bodyPr/>
          <a:lstStyle/>
          <a:p>
            <a:endParaRPr lang="en-US"/>
          </a:p>
        </p:txBody>
      </p:sp>
      <p:sp>
        <p:nvSpPr>
          <p:cNvPr id="3" name="Title 2"/>
          <p:cNvSpPr>
            <a:spLocks noGrp="1"/>
          </p:cNvSpPr>
          <p:nvPr>
            <p:ph type="title" hasCustomPrompt="1"/>
          </p:nvPr>
        </p:nvSpPr>
        <p:spPr>
          <a:xfrm>
            <a:off x="5489883" y="359120"/>
            <a:ext cx="6702127" cy="602307"/>
          </a:xfrm>
        </p:spPr>
        <p:txBody>
          <a:bodyPr>
            <a:noAutofit/>
          </a:bodyPr>
          <a:lstStyle>
            <a:lvl1pPr>
              <a:defRPr sz="3733">
                <a:solidFill>
                  <a:schemeClr val="accent1"/>
                </a:solidFill>
                <a:latin typeface="+mn-lt"/>
              </a:defRPr>
            </a:lvl1pPr>
          </a:lstStyle>
          <a:p>
            <a:r>
              <a:rPr lang="en-US" dirty="0"/>
              <a:t>Click to edit title style</a:t>
            </a:r>
          </a:p>
        </p:txBody>
      </p:sp>
      <p:pic>
        <p:nvPicPr>
          <p:cNvPr id="21" name="Picture 20" descr="FInal-Tom-Logo-PPT.png"/>
          <p:cNvPicPr>
            <a:picLocks noChangeAspect="1"/>
          </p:cNvPicPr>
          <p:nvPr userDrawn="1"/>
        </p:nvPicPr>
        <p:blipFill>
          <a:blip r:embed="rId2" cstate="print"/>
          <a:srcRect l="3788" r="4415"/>
          <a:stretch>
            <a:fillRect/>
          </a:stretch>
        </p:blipFill>
        <p:spPr>
          <a:xfrm>
            <a:off x="10763039" y="6181927"/>
            <a:ext cx="1189572" cy="539551"/>
          </a:xfrm>
          <a:prstGeom prst="rect">
            <a:avLst/>
          </a:prstGeom>
        </p:spPr>
      </p:pic>
    </p:spTree>
    <p:extLst>
      <p:ext uri="{BB962C8B-B14F-4D97-AF65-F5344CB8AC3E}">
        <p14:creationId xmlns:p14="http://schemas.microsoft.com/office/powerpoint/2010/main" val="3010279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Full">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092959" y="0"/>
            <a:ext cx="5099051" cy="6858000"/>
          </a:xfrm>
        </p:spPr>
        <p:txBody>
          <a:bodyPr/>
          <a:lstStyle/>
          <a:p>
            <a:endParaRPr lang="en-US"/>
          </a:p>
        </p:txBody>
      </p:sp>
      <p:sp>
        <p:nvSpPr>
          <p:cNvPr id="3" name="Title 2"/>
          <p:cNvSpPr>
            <a:spLocks noGrp="1"/>
          </p:cNvSpPr>
          <p:nvPr>
            <p:ph type="title" hasCustomPrompt="1"/>
          </p:nvPr>
        </p:nvSpPr>
        <p:spPr>
          <a:xfrm>
            <a:off x="210899" y="359120"/>
            <a:ext cx="6702127" cy="602307"/>
          </a:xfrm>
        </p:spPr>
        <p:txBody>
          <a:bodyPr>
            <a:noAutofit/>
          </a:bodyPr>
          <a:lstStyle>
            <a:lvl1pPr>
              <a:defRPr sz="3733">
                <a:solidFill>
                  <a:schemeClr val="accent1"/>
                </a:solidFill>
                <a:latin typeface="+mn-lt"/>
              </a:defRPr>
            </a:lvl1pPr>
          </a:lstStyle>
          <a:p>
            <a:r>
              <a:rPr lang="en-US" dirty="0"/>
              <a:t>Click to edit title style</a:t>
            </a:r>
          </a:p>
        </p:txBody>
      </p:sp>
      <p:pic>
        <p:nvPicPr>
          <p:cNvPr id="21" name="Picture 20" descr="FInal-Tom-Logo-PPT.png"/>
          <p:cNvPicPr>
            <a:picLocks noChangeAspect="1"/>
          </p:cNvPicPr>
          <p:nvPr userDrawn="1"/>
        </p:nvPicPr>
        <p:blipFill>
          <a:blip r:embed="rId2" cstate="print"/>
          <a:srcRect l="3788" r="4415"/>
          <a:stretch>
            <a:fillRect/>
          </a:stretch>
        </p:blipFill>
        <p:spPr>
          <a:xfrm>
            <a:off x="210899" y="6181927"/>
            <a:ext cx="1189572" cy="539551"/>
          </a:xfrm>
          <a:prstGeom prst="rect">
            <a:avLst/>
          </a:prstGeom>
        </p:spPr>
      </p:pic>
    </p:spTree>
    <p:extLst>
      <p:ext uri="{BB962C8B-B14F-4D97-AF65-F5344CB8AC3E}">
        <p14:creationId xmlns:p14="http://schemas.microsoft.com/office/powerpoint/2010/main" val="1354817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alf Picture at Left Side 1">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4234"/>
            <a:ext cx="6226221" cy="6862233"/>
          </a:xfrm>
          <a:custGeom>
            <a:avLst/>
            <a:gdLst>
              <a:gd name="connsiteX0" fmla="*/ 0 w 4669666"/>
              <a:gd name="connsiteY0" fmla="*/ 0 h 5143500"/>
              <a:gd name="connsiteX1" fmla="*/ 4669666 w 4669666"/>
              <a:gd name="connsiteY1" fmla="*/ 0 h 5143500"/>
              <a:gd name="connsiteX2" fmla="*/ 4669666 w 4669666"/>
              <a:gd name="connsiteY2" fmla="*/ 5143500 h 5143500"/>
              <a:gd name="connsiteX3" fmla="*/ 0 w 4669666"/>
              <a:gd name="connsiteY3" fmla="*/ 5143500 h 5143500"/>
              <a:gd name="connsiteX4" fmla="*/ 0 w 4669666"/>
              <a:gd name="connsiteY4" fmla="*/ 0 h 5143500"/>
              <a:gd name="connsiteX0" fmla="*/ 0 w 4669666"/>
              <a:gd name="connsiteY0" fmla="*/ 3175 h 5146675"/>
              <a:gd name="connsiteX1" fmla="*/ 2813878 w 4669666"/>
              <a:gd name="connsiteY1" fmla="*/ 0 h 5146675"/>
              <a:gd name="connsiteX2" fmla="*/ 4669666 w 4669666"/>
              <a:gd name="connsiteY2" fmla="*/ 5146675 h 5146675"/>
              <a:gd name="connsiteX3" fmla="*/ 0 w 4669666"/>
              <a:gd name="connsiteY3" fmla="*/ 5146675 h 5146675"/>
              <a:gd name="connsiteX4" fmla="*/ 0 w 4669666"/>
              <a:gd name="connsiteY4" fmla="*/ 3175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666" h="5146675">
                <a:moveTo>
                  <a:pt x="0" y="3175"/>
                </a:moveTo>
                <a:lnTo>
                  <a:pt x="2813878" y="0"/>
                </a:lnTo>
                <a:lnTo>
                  <a:pt x="4669666" y="5146675"/>
                </a:lnTo>
                <a:lnTo>
                  <a:pt x="0" y="5146675"/>
                </a:lnTo>
                <a:lnTo>
                  <a:pt x="0" y="3175"/>
                </a:lnTo>
                <a:close/>
              </a:path>
            </a:pathLst>
          </a:custGeom>
        </p:spPr>
        <p:txBody>
          <a:bodyPr>
            <a:normAutofit/>
          </a:bodyPr>
          <a:lstStyle>
            <a:lvl1pPr>
              <a:defRPr sz="1600">
                <a:solidFill>
                  <a:schemeClr val="accent4"/>
                </a:solidFill>
                <a:latin typeface="+mn-lt"/>
              </a:defRPr>
            </a:lvl1pPr>
          </a:lstStyle>
          <a:p>
            <a:endParaRPr lang="en-US" dirty="0"/>
          </a:p>
        </p:txBody>
      </p:sp>
      <p:sp>
        <p:nvSpPr>
          <p:cNvPr id="7" name="Title 1"/>
          <p:cNvSpPr>
            <a:spLocks noGrp="1"/>
          </p:cNvSpPr>
          <p:nvPr>
            <p:ph type="title" hasCustomPrompt="1"/>
          </p:nvPr>
        </p:nvSpPr>
        <p:spPr>
          <a:xfrm>
            <a:off x="4918601" y="153271"/>
            <a:ext cx="7273400" cy="905692"/>
          </a:xfrm>
        </p:spPr>
        <p:txBody>
          <a:bodyPr anchor="b">
            <a:normAutofit/>
          </a:bodyPr>
          <a:lstStyle>
            <a:lvl1pPr algn="l">
              <a:defRPr sz="3200" b="1">
                <a:solidFill>
                  <a:schemeClr val="accent1"/>
                </a:solidFill>
                <a:latin typeface="+mn-lt"/>
              </a:defRPr>
            </a:lvl1pPr>
          </a:lstStyle>
          <a:p>
            <a:r>
              <a:rPr lang="en-US" dirty="0"/>
              <a:t>edit Master title</a:t>
            </a:r>
          </a:p>
        </p:txBody>
      </p:sp>
      <p:pic>
        <p:nvPicPr>
          <p:cNvPr id="8" name="Picture 7" descr="FInal-Tom-Logo-PPT.png"/>
          <p:cNvPicPr>
            <a:picLocks noChangeAspect="1"/>
          </p:cNvPicPr>
          <p:nvPr userDrawn="1"/>
        </p:nvPicPr>
        <p:blipFill>
          <a:blip r:embed="rId2" cstate="print"/>
          <a:srcRect l="3788" r="4415"/>
          <a:stretch>
            <a:fillRect/>
          </a:stretch>
        </p:blipFill>
        <p:spPr>
          <a:xfrm>
            <a:off x="10763039" y="6181927"/>
            <a:ext cx="1189572" cy="539551"/>
          </a:xfrm>
          <a:prstGeom prst="rect">
            <a:avLst/>
          </a:prstGeom>
        </p:spPr>
      </p:pic>
    </p:spTree>
    <p:extLst>
      <p:ext uri="{BB962C8B-B14F-4D97-AF65-F5344CB8AC3E}">
        <p14:creationId xmlns:p14="http://schemas.microsoft.com/office/powerpoint/2010/main" val="221601238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32670A-F440-4C27-B301-CCA3C088882C}" type="datetimeFigureOut">
              <a:rPr lang="en-US" smtClean="0"/>
              <a:t>7/23/2019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2471057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3"/>
          <p:cNvSpPr>
            <a:spLocks noGrp="1"/>
          </p:cNvSpPr>
          <p:nvPr>
            <p:ph type="pic" sz="quarter" idx="18"/>
          </p:nvPr>
        </p:nvSpPr>
        <p:spPr>
          <a:xfrm>
            <a:off x="727711" y="1797085"/>
            <a:ext cx="10736580" cy="2833251"/>
          </a:xfrm>
        </p:spPr>
        <p:txBody>
          <a:bodyPr>
            <a:normAutofit/>
          </a:bodyPr>
          <a:lstStyle>
            <a:lvl1pPr>
              <a:defRPr sz="1600">
                <a:solidFill>
                  <a:schemeClr val="accent2"/>
                </a:solidFill>
              </a:defRPr>
            </a:lvl1pPr>
          </a:lstStyle>
          <a:p>
            <a:endParaRPr lang="id-ID"/>
          </a:p>
        </p:txBody>
      </p:sp>
      <p:pic>
        <p:nvPicPr>
          <p:cNvPr id="25" name="Picture 24"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spTree>
    <p:extLst>
      <p:ext uri="{BB962C8B-B14F-4D97-AF65-F5344CB8AC3E}">
        <p14:creationId xmlns:p14="http://schemas.microsoft.com/office/powerpoint/2010/main" val="2615078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entered Ttle-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15022"/>
            <a:ext cx="10515600" cy="898981"/>
          </a:xfrm>
          <a:noFill/>
        </p:spPr>
        <p:txBody>
          <a:bodyPr>
            <a:normAutofit/>
          </a:bodyPr>
          <a:lstStyle>
            <a:lvl1pPr algn="ctr">
              <a:defRPr sz="3733">
                <a:solidFill>
                  <a:schemeClr val="accent1"/>
                </a:solidFill>
                <a:latin typeface="+mn-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solidFill>
                  <a:schemeClr val="accent1"/>
                </a:solidFill>
              </a:defRPr>
            </a:lvl1pPr>
          </a:lstStyle>
          <a:p>
            <a:r>
              <a:rPr lang="en-US" dirty="0"/>
              <a:t>    </a:t>
            </a:r>
          </a:p>
        </p:txBody>
      </p:sp>
      <p:cxnSp>
        <p:nvCxnSpPr>
          <p:cNvPr id="8" name="Straight Connector 7"/>
          <p:cNvCxnSpPr/>
          <p:nvPr userDrawn="1"/>
        </p:nvCxnSpPr>
        <p:spPr>
          <a:xfrm>
            <a:off x="0" y="1314211"/>
            <a:ext cx="1219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FInal-Tom-Logo-PPT.png"/>
          <p:cNvPicPr>
            <a:picLocks noChangeAspect="1"/>
          </p:cNvPicPr>
          <p:nvPr userDrawn="1"/>
        </p:nvPicPr>
        <p:blipFill>
          <a:blip r:embed="rId2" cstate="print"/>
          <a:srcRect l="3788" r="4415"/>
          <a:stretch>
            <a:fillRect/>
          </a:stretch>
        </p:blipFill>
        <p:spPr>
          <a:xfrm>
            <a:off x="141553" y="6232685"/>
            <a:ext cx="1189572" cy="539551"/>
          </a:xfrm>
          <a:prstGeom prst="rect">
            <a:avLst/>
          </a:prstGeom>
        </p:spPr>
      </p:pic>
    </p:spTree>
    <p:extLst>
      <p:ext uri="{BB962C8B-B14F-4D97-AF65-F5344CB8AC3E}">
        <p14:creationId xmlns:p14="http://schemas.microsoft.com/office/powerpoint/2010/main" val="2500453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noChangeAspect="1"/>
          </p:cNvSpPr>
          <p:nvPr>
            <p:ph type="pic" sz="quarter" idx="13"/>
          </p:nvPr>
        </p:nvSpPr>
        <p:spPr>
          <a:xfrm>
            <a:off x="-11142" y="0"/>
            <a:ext cx="12203143" cy="6858000"/>
          </a:xfrm>
        </p:spPr>
        <p:txBody>
          <a:bodyPr>
            <a:normAutofit/>
          </a:bodyPr>
          <a:lstStyle>
            <a:lvl1pPr marL="0" indent="0">
              <a:buNone/>
              <a:defRPr sz="1600">
                <a:latin typeface="Raleway Light"/>
                <a:cs typeface="Raleway Light"/>
              </a:defRPr>
            </a:lvl1pPr>
          </a:lstStyle>
          <a:p>
            <a:endParaRPr lang="id-ID" dirty="0"/>
          </a:p>
        </p:txBody>
      </p:sp>
    </p:spTree>
    <p:extLst>
      <p:ext uri="{BB962C8B-B14F-4D97-AF65-F5344CB8AC3E}">
        <p14:creationId xmlns:p14="http://schemas.microsoft.com/office/powerpoint/2010/main" val="2719293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ini Picture at Right Side 2">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6081517" y="2030070"/>
            <a:ext cx="4789167" cy="334795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21 h 10021"/>
              <a:gd name="connsiteX1" fmla="*/ 2522 w 10000"/>
              <a:gd name="connsiteY1" fmla="*/ 0 h 10021"/>
              <a:gd name="connsiteX2" fmla="*/ 10000 w 10000"/>
              <a:gd name="connsiteY2" fmla="*/ 21 h 10021"/>
              <a:gd name="connsiteX3" fmla="*/ 8000 w 10000"/>
              <a:gd name="connsiteY3" fmla="*/ 10021 h 10021"/>
              <a:gd name="connsiteX4" fmla="*/ 0 w 10000"/>
              <a:gd name="connsiteY4" fmla="*/ 10021 h 10021"/>
              <a:gd name="connsiteX0" fmla="*/ 0 w 10000"/>
              <a:gd name="connsiteY0" fmla="*/ 10021 h 10021"/>
              <a:gd name="connsiteX1" fmla="*/ 2522 w 10000"/>
              <a:gd name="connsiteY1" fmla="*/ 0 h 10021"/>
              <a:gd name="connsiteX2" fmla="*/ 10000 w 10000"/>
              <a:gd name="connsiteY2" fmla="*/ 21 h 10021"/>
              <a:gd name="connsiteX3" fmla="*/ 7492 w 10000"/>
              <a:gd name="connsiteY3" fmla="*/ 9989 h 10021"/>
              <a:gd name="connsiteX4" fmla="*/ 0 w 10000"/>
              <a:gd name="connsiteY4" fmla="*/ 10021 h 10021"/>
              <a:gd name="connsiteX0" fmla="*/ 0 w 10000"/>
              <a:gd name="connsiteY0" fmla="*/ 10000 h 10000"/>
              <a:gd name="connsiteX1" fmla="*/ 2522 w 10000"/>
              <a:gd name="connsiteY1" fmla="*/ 0 h 10000"/>
              <a:gd name="connsiteX2" fmla="*/ 10000 w 10000"/>
              <a:gd name="connsiteY2" fmla="*/ 0 h 10000"/>
              <a:gd name="connsiteX3" fmla="*/ 7492 w 10000"/>
              <a:gd name="connsiteY3" fmla="*/ 9968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2522" y="0"/>
                </a:lnTo>
                <a:lnTo>
                  <a:pt x="10000" y="0"/>
                </a:lnTo>
                <a:lnTo>
                  <a:pt x="7492" y="9968"/>
                </a:lnTo>
                <a:lnTo>
                  <a:pt x="0" y="10000"/>
                </a:lnTo>
                <a:close/>
              </a:path>
            </a:pathLst>
          </a:custGeom>
        </p:spPr>
        <p:txBody>
          <a:bodyPr>
            <a:normAutofit/>
          </a:bodyPr>
          <a:lstStyle>
            <a:lvl1pPr>
              <a:defRPr sz="1600">
                <a:solidFill>
                  <a:schemeClr val="accent4"/>
                </a:solidFill>
                <a:latin typeface="+mn-lt"/>
              </a:defRPr>
            </a:lvl1pPr>
          </a:lstStyle>
          <a:p>
            <a:endParaRPr lang="en-US" dirty="0"/>
          </a:p>
        </p:txBody>
      </p:sp>
      <p:sp>
        <p:nvSpPr>
          <p:cNvPr id="2" name="Text Placeholder 6"/>
          <p:cNvSpPr>
            <a:spLocks noGrp="1"/>
          </p:cNvSpPr>
          <p:nvPr>
            <p:ph type="body" sz="quarter" idx="11" hasCustomPrompt="1"/>
          </p:nvPr>
        </p:nvSpPr>
        <p:spPr>
          <a:xfrm>
            <a:off x="853064" y="542808"/>
            <a:ext cx="10483851" cy="508939"/>
          </a:xfrm>
          <a:prstGeom prst="rect">
            <a:avLst/>
          </a:prstGeom>
        </p:spPr>
        <p:txBody>
          <a:bodyPr lIns="0" tIns="0" rIns="0" bIns="0">
            <a:noAutofit/>
          </a:bodyPr>
          <a:lstStyle>
            <a:lvl1pPr marL="0" indent="0">
              <a:spcBef>
                <a:spcPts val="0"/>
              </a:spcBef>
              <a:buFontTx/>
              <a:buNone/>
              <a:defRPr sz="4267" b="1" cap="all" spc="67" baseline="0">
                <a:solidFill>
                  <a:schemeClr val="accent1"/>
                </a:solidFill>
                <a:latin typeface="+mn-lt"/>
              </a:defRPr>
            </a:lvl1pPr>
          </a:lstStyle>
          <a:p>
            <a:pPr lvl="0"/>
            <a:r>
              <a:rPr lang="en-US" dirty="0"/>
              <a:t>Click to edit title</a:t>
            </a:r>
          </a:p>
        </p:txBody>
      </p:sp>
      <p:cxnSp>
        <p:nvCxnSpPr>
          <p:cNvPr id="3" name="Straight Connector 2"/>
          <p:cNvCxnSpPr/>
          <p:nvPr userDrawn="1"/>
        </p:nvCxnSpPr>
        <p:spPr>
          <a:xfrm>
            <a:off x="853064" y="1221057"/>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7"/>
          <p:cNvSpPr/>
          <p:nvPr userDrawn="1"/>
        </p:nvSpPr>
        <p:spPr>
          <a:xfrm rot="10800000" flipV="1">
            <a:off x="1" y="5755095"/>
            <a:ext cx="8185788" cy="112814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bg1">
              <a:lumMod val="95000"/>
              <a:alpha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5" name="Rectangle 7"/>
          <p:cNvSpPr/>
          <p:nvPr userDrawn="1"/>
        </p:nvSpPr>
        <p:spPr>
          <a:xfrm rot="5400000" flipV="1">
            <a:off x="6270928" y="949003"/>
            <a:ext cx="868017" cy="11003991"/>
          </a:xfrm>
          <a:custGeom>
            <a:avLst/>
            <a:gdLst>
              <a:gd name="connsiteX0" fmla="*/ 0 w 363073"/>
              <a:gd name="connsiteY0" fmla="*/ 0 h 2571749"/>
              <a:gd name="connsiteX1" fmla="*/ 363073 w 363073"/>
              <a:gd name="connsiteY1" fmla="*/ 0 h 2571749"/>
              <a:gd name="connsiteX2" fmla="*/ 363073 w 363073"/>
              <a:gd name="connsiteY2" fmla="*/ 2571749 h 2571749"/>
              <a:gd name="connsiteX3" fmla="*/ 0 w 363073"/>
              <a:gd name="connsiteY3" fmla="*/ 2571749 h 2571749"/>
              <a:gd name="connsiteX4" fmla="*/ 0 w 363073"/>
              <a:gd name="connsiteY4" fmla="*/ 0 h 2571749"/>
              <a:gd name="connsiteX0" fmla="*/ 0 w 363073"/>
              <a:gd name="connsiteY0" fmla="*/ 2571749 h 2571749"/>
              <a:gd name="connsiteX1" fmla="*/ 363073 w 363073"/>
              <a:gd name="connsiteY1" fmla="*/ 0 h 2571749"/>
              <a:gd name="connsiteX2" fmla="*/ 363073 w 363073"/>
              <a:gd name="connsiteY2" fmla="*/ 2571749 h 2571749"/>
              <a:gd name="connsiteX3" fmla="*/ 0 w 363073"/>
              <a:gd name="connsiteY3" fmla="*/ 2571749 h 2571749"/>
              <a:gd name="connsiteX0" fmla="*/ 0 w 2261321"/>
              <a:gd name="connsiteY0" fmla="*/ 5152904 h 5152904"/>
              <a:gd name="connsiteX1" fmla="*/ 2261321 w 2261321"/>
              <a:gd name="connsiteY1" fmla="*/ 0 h 5152904"/>
              <a:gd name="connsiteX2" fmla="*/ 2261321 w 2261321"/>
              <a:gd name="connsiteY2" fmla="*/ 2571749 h 5152904"/>
              <a:gd name="connsiteX3" fmla="*/ 0 w 2261321"/>
              <a:gd name="connsiteY3" fmla="*/ 5152904 h 5152904"/>
              <a:gd name="connsiteX0" fmla="*/ 0 w 2284470"/>
              <a:gd name="connsiteY0" fmla="*/ 5152904 h 5164478"/>
              <a:gd name="connsiteX1" fmla="*/ 2261321 w 2284470"/>
              <a:gd name="connsiteY1" fmla="*/ 0 h 5164478"/>
              <a:gd name="connsiteX2" fmla="*/ 2284470 w 2284470"/>
              <a:gd name="connsiteY2" fmla="*/ 5164478 h 5164478"/>
              <a:gd name="connsiteX3" fmla="*/ 0 w 2284470"/>
              <a:gd name="connsiteY3" fmla="*/ 5152904 h 5164478"/>
              <a:gd name="connsiteX0" fmla="*/ 0 w 3800753"/>
              <a:gd name="connsiteY0" fmla="*/ 5129755 h 5164478"/>
              <a:gd name="connsiteX1" fmla="*/ 3777604 w 3800753"/>
              <a:gd name="connsiteY1" fmla="*/ 0 h 5164478"/>
              <a:gd name="connsiteX2" fmla="*/ 3800753 w 3800753"/>
              <a:gd name="connsiteY2" fmla="*/ 5164478 h 5164478"/>
              <a:gd name="connsiteX3" fmla="*/ 0 w 3800753"/>
              <a:gd name="connsiteY3" fmla="*/ 5129755 h 5164478"/>
              <a:gd name="connsiteX0" fmla="*/ 0 w 4066970"/>
              <a:gd name="connsiteY0" fmla="*/ 5152904 h 5164478"/>
              <a:gd name="connsiteX1" fmla="*/ 4043821 w 4066970"/>
              <a:gd name="connsiteY1" fmla="*/ 0 h 5164478"/>
              <a:gd name="connsiteX2" fmla="*/ 4066970 w 4066970"/>
              <a:gd name="connsiteY2" fmla="*/ 5164478 h 5164478"/>
              <a:gd name="connsiteX3" fmla="*/ 0 w 4066970"/>
              <a:gd name="connsiteY3" fmla="*/ 5152904 h 5164478"/>
              <a:gd name="connsiteX0" fmla="*/ 0 w 4130470"/>
              <a:gd name="connsiteY0" fmla="*/ 5152904 h 5164478"/>
              <a:gd name="connsiteX1" fmla="*/ 4107321 w 4130470"/>
              <a:gd name="connsiteY1" fmla="*/ 0 h 5164478"/>
              <a:gd name="connsiteX2" fmla="*/ 4130470 w 4130470"/>
              <a:gd name="connsiteY2" fmla="*/ 5164478 h 5164478"/>
              <a:gd name="connsiteX3" fmla="*/ 0 w 41304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67070"/>
              <a:gd name="connsiteY0" fmla="*/ 5152904 h 5164478"/>
              <a:gd name="connsiteX1" fmla="*/ 4843921 w 4867070"/>
              <a:gd name="connsiteY1" fmla="*/ 0 h 5164478"/>
              <a:gd name="connsiteX2" fmla="*/ 4867070 w 4867070"/>
              <a:gd name="connsiteY2" fmla="*/ 5164478 h 5164478"/>
              <a:gd name="connsiteX3" fmla="*/ 0 w 4867070"/>
              <a:gd name="connsiteY3" fmla="*/ 5152904 h 5164478"/>
              <a:gd name="connsiteX0" fmla="*/ 0 w 4884843"/>
              <a:gd name="connsiteY0" fmla="*/ 5188447 h 5188447"/>
              <a:gd name="connsiteX1" fmla="*/ 4861694 w 4884843"/>
              <a:gd name="connsiteY1" fmla="*/ 0 h 5188447"/>
              <a:gd name="connsiteX2" fmla="*/ 4884843 w 4884843"/>
              <a:gd name="connsiteY2" fmla="*/ 5164478 h 5188447"/>
              <a:gd name="connsiteX3" fmla="*/ 0 w 4884843"/>
              <a:gd name="connsiteY3" fmla="*/ 5188447 h 5188447"/>
              <a:gd name="connsiteX0" fmla="*/ 0 w 4861694"/>
              <a:gd name="connsiteY0" fmla="*/ 5188447 h 5188447"/>
              <a:gd name="connsiteX1" fmla="*/ 4861694 w 4861694"/>
              <a:gd name="connsiteY1" fmla="*/ 0 h 5188447"/>
              <a:gd name="connsiteX2" fmla="*/ 4849299 w 4861694"/>
              <a:gd name="connsiteY2" fmla="*/ 5182251 h 5188447"/>
              <a:gd name="connsiteX3" fmla="*/ 0 w 4861694"/>
              <a:gd name="connsiteY3" fmla="*/ 5188447 h 5188447"/>
              <a:gd name="connsiteX0" fmla="*/ 0 w 4875644"/>
              <a:gd name="connsiteY0" fmla="*/ 5188447 h 5199465"/>
              <a:gd name="connsiteX1" fmla="*/ 4861694 w 4875644"/>
              <a:gd name="connsiteY1" fmla="*/ 0 h 5199465"/>
              <a:gd name="connsiteX2" fmla="*/ 4875118 w 4875644"/>
              <a:gd name="connsiteY2" fmla="*/ 5199465 h 5199465"/>
              <a:gd name="connsiteX3" fmla="*/ 0 w 4875644"/>
              <a:gd name="connsiteY3" fmla="*/ 5188447 h 5199465"/>
              <a:gd name="connsiteX0" fmla="*/ 0 w 4875936"/>
              <a:gd name="connsiteY0" fmla="*/ 5214268 h 5225286"/>
              <a:gd name="connsiteX1" fmla="*/ 4870305 w 4875936"/>
              <a:gd name="connsiteY1" fmla="*/ 0 h 5225286"/>
              <a:gd name="connsiteX2" fmla="*/ 4875118 w 4875936"/>
              <a:gd name="connsiteY2" fmla="*/ 5225286 h 5225286"/>
              <a:gd name="connsiteX3" fmla="*/ 0 w 4875936"/>
              <a:gd name="connsiteY3" fmla="*/ 5214268 h 5225286"/>
              <a:gd name="connsiteX0" fmla="*/ 0 w 4870304"/>
              <a:gd name="connsiteY0" fmla="*/ 5214268 h 5216678"/>
              <a:gd name="connsiteX1" fmla="*/ 4870305 w 4870304"/>
              <a:gd name="connsiteY1" fmla="*/ 0 h 5216678"/>
              <a:gd name="connsiteX2" fmla="*/ 4866513 w 4870304"/>
              <a:gd name="connsiteY2" fmla="*/ 5216678 h 5216678"/>
              <a:gd name="connsiteX3" fmla="*/ 0 w 4870304"/>
              <a:gd name="connsiteY3" fmla="*/ 5214268 h 5216678"/>
            </a:gdLst>
            <a:ahLst/>
            <a:cxnLst>
              <a:cxn ang="0">
                <a:pos x="connsiteX0" y="connsiteY0"/>
              </a:cxn>
              <a:cxn ang="0">
                <a:pos x="connsiteX1" y="connsiteY1"/>
              </a:cxn>
              <a:cxn ang="0">
                <a:pos x="connsiteX2" y="connsiteY2"/>
              </a:cxn>
              <a:cxn ang="0">
                <a:pos x="connsiteX3" y="connsiteY3"/>
              </a:cxn>
            </a:cxnLst>
            <a:rect l="l" t="t" r="r" b="b"/>
            <a:pathLst>
              <a:path w="4870304" h="5216678">
                <a:moveTo>
                  <a:pt x="0" y="5214268"/>
                </a:moveTo>
                <a:lnTo>
                  <a:pt x="4870305" y="0"/>
                </a:lnTo>
                <a:cubicBezTo>
                  <a:pt x="4866173" y="1727417"/>
                  <a:pt x="4870645" y="3489261"/>
                  <a:pt x="4866513" y="5216678"/>
                </a:cubicBezTo>
                <a:lnTo>
                  <a:pt x="0" y="5214268"/>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pic>
        <p:nvPicPr>
          <p:cNvPr id="16" name="Picture 15" descr="FInal-Tom-Logo-PPT.png"/>
          <p:cNvPicPr>
            <a:picLocks noChangeAspect="1"/>
          </p:cNvPicPr>
          <p:nvPr userDrawn="1"/>
        </p:nvPicPr>
        <p:blipFill>
          <a:blip r:embed="rId2" cstate="print"/>
          <a:srcRect l="3788" r="4415"/>
          <a:stretch>
            <a:fillRect/>
          </a:stretch>
        </p:blipFill>
        <p:spPr>
          <a:xfrm>
            <a:off x="414757" y="6153131"/>
            <a:ext cx="1189572" cy="539551"/>
          </a:xfrm>
          <a:prstGeom prst="rect">
            <a:avLst/>
          </a:prstGeom>
        </p:spPr>
      </p:pic>
    </p:spTree>
    <p:extLst>
      <p:ext uri="{BB962C8B-B14F-4D97-AF65-F5344CB8AC3E}">
        <p14:creationId xmlns:p14="http://schemas.microsoft.com/office/powerpoint/2010/main" val="334287339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367431"/>
            <a:ext cx="10483851" cy="1008095"/>
          </a:xfrm>
          <a:prstGeom prst="rect">
            <a:avLst/>
          </a:prstGeom>
        </p:spPr>
        <p:txBody>
          <a:bodyPr lIns="0" tIns="0" rIns="0" bIns="0">
            <a:noAutofit/>
          </a:bodyPr>
          <a:lstStyle>
            <a:lvl1pPr marL="0" indent="0">
              <a:spcBef>
                <a:spcPts val="0"/>
              </a:spcBef>
              <a:buFontTx/>
              <a:buNone/>
              <a:defRPr sz="4267" b="1" cap="all" spc="67" baseline="0">
                <a:solidFill>
                  <a:schemeClr val="accent1"/>
                </a:solidFill>
                <a:latin typeface="+mn-lt"/>
              </a:defRPr>
            </a:lvl1pPr>
          </a:lstStyle>
          <a:p>
            <a:pPr lvl="0"/>
            <a:r>
              <a:rPr lang="en-US" dirty="0"/>
              <a:t>Click to </a:t>
            </a:r>
          </a:p>
          <a:p>
            <a:pPr lvl="0"/>
            <a:r>
              <a:rPr lang="en-US" dirty="0"/>
              <a:t>edit title</a:t>
            </a:r>
          </a:p>
        </p:txBody>
      </p:sp>
      <p:cxnSp>
        <p:nvCxnSpPr>
          <p:cNvPr id="6" name="Straight Connector 5"/>
          <p:cNvCxnSpPr/>
          <p:nvPr userDrawn="1"/>
        </p:nvCxnSpPr>
        <p:spPr>
          <a:xfrm>
            <a:off x="850900" y="1523675"/>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2"/>
          </p:nvPr>
        </p:nvSpPr>
        <p:spPr/>
        <p:txBody>
          <a:bodyPr/>
          <a:lstStyle/>
          <a:p>
            <a:endParaRPr lang="en-US" dirty="0">
              <a:solidFill>
                <a:schemeClr val="accent1"/>
              </a:solidFill>
            </a:endParaRPr>
          </a:p>
        </p:txBody>
      </p:sp>
      <p:sp>
        <p:nvSpPr>
          <p:cNvPr id="4" name="Slide Number Placeholder 3"/>
          <p:cNvSpPr>
            <a:spLocks noGrp="1"/>
          </p:cNvSpPr>
          <p:nvPr>
            <p:ph type="sldNum" sz="quarter" idx="13"/>
          </p:nvPr>
        </p:nvSpPr>
        <p:spPr/>
        <p:txBody>
          <a:bodyPr/>
          <a:lstStyle/>
          <a:p>
            <a:fld id="{AC2C22BC-B3FE-4FEE-BBEA-713BA38E049C}" type="slidenum">
              <a:rPr lang="en-US" smtClean="0"/>
              <a:pPr/>
              <a:t>‹#›</a:t>
            </a:fld>
            <a:endParaRPr lang="en-US" dirty="0"/>
          </a:p>
        </p:txBody>
      </p:sp>
      <p:sp>
        <p:nvSpPr>
          <p:cNvPr id="9" name="Freeform 25"/>
          <p:cNvSpPr>
            <a:spLocks/>
          </p:cNvSpPr>
          <p:nvPr userDrawn="1"/>
        </p:nvSpPr>
        <p:spPr bwMode="auto">
          <a:xfrm>
            <a:off x="11460271" y="6356352"/>
            <a:ext cx="210855" cy="365125"/>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095906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ortfolio at R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373707" y="0"/>
            <a:ext cx="5818293" cy="6858000"/>
          </a:xfrm>
          <a:prstGeom prst="rect">
            <a:avLst/>
          </a:prstGeom>
        </p:spPr>
        <p:txBody>
          <a:bodyPr/>
          <a:lstStyle>
            <a:lvl1pPr>
              <a:defRPr sz="1867">
                <a:solidFill>
                  <a:schemeClr val="accent4"/>
                </a:solidFill>
                <a:latin typeface="Lato" panose="020F0502020204030203" pitchFamily="34" charset="0"/>
              </a:defRPr>
            </a:lvl1pPr>
          </a:lstStyle>
          <a:p>
            <a:endParaRPr lang="en-US" dirty="0"/>
          </a:p>
        </p:txBody>
      </p:sp>
      <p:sp>
        <p:nvSpPr>
          <p:cNvPr id="9" name="Footer Placeholder 11"/>
          <p:cNvSpPr>
            <a:spLocks noGrp="1"/>
          </p:cNvSpPr>
          <p:nvPr>
            <p:ph type="ftr" sz="quarter" idx="11"/>
          </p:nvPr>
        </p:nvSpPr>
        <p:spPr>
          <a:xfrm>
            <a:off x="742167" y="6356351"/>
            <a:ext cx="4114800" cy="365125"/>
          </a:xfrm>
        </p:spPr>
        <p:txBody>
          <a:bodyPr/>
          <a:lstStyle>
            <a:lvl1pPr algn="l">
              <a:defRPr/>
            </a:lvl1pPr>
          </a:lstStyle>
          <a:p>
            <a:endParaRPr lang="en-US" dirty="0">
              <a:solidFill>
                <a:schemeClr val="accent1"/>
              </a:solidFill>
            </a:endParaRPr>
          </a:p>
        </p:txBody>
      </p:sp>
      <p:sp>
        <p:nvSpPr>
          <p:cNvPr id="10" name="Slide Number Placeholder 12"/>
          <p:cNvSpPr>
            <a:spLocks noGrp="1"/>
          </p:cNvSpPr>
          <p:nvPr>
            <p:ph type="sldNum" sz="quarter" idx="12"/>
          </p:nvPr>
        </p:nvSpPr>
        <p:spPr>
          <a:xfrm>
            <a:off x="33403" y="6356351"/>
            <a:ext cx="497909" cy="365125"/>
          </a:xfrm>
        </p:spPr>
        <p:txBody>
          <a:bodyPr/>
          <a:lstStyle>
            <a:lvl1pPr algn="r">
              <a:defRPr/>
            </a:lvl1pPr>
          </a:lstStyle>
          <a:p>
            <a:fld id="{AC2C22BC-B3FE-4FEE-BBEA-713BA38E049C}" type="slidenum">
              <a:rPr lang="en-US" smtClean="0"/>
              <a:pPr/>
              <a:t>‹#›</a:t>
            </a:fld>
            <a:endParaRPr lang="en-US" dirty="0"/>
          </a:p>
        </p:txBody>
      </p:sp>
      <p:sp>
        <p:nvSpPr>
          <p:cNvPr id="11" name="Freeform 25"/>
          <p:cNvSpPr>
            <a:spLocks/>
          </p:cNvSpPr>
          <p:nvPr userDrawn="1"/>
        </p:nvSpPr>
        <p:spPr bwMode="auto">
          <a:xfrm>
            <a:off x="531313" y="6356352"/>
            <a:ext cx="210855" cy="365125"/>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15" name="Title 1"/>
          <p:cNvSpPr>
            <a:spLocks noGrp="1"/>
          </p:cNvSpPr>
          <p:nvPr>
            <p:ph type="title" hasCustomPrompt="1"/>
          </p:nvPr>
        </p:nvSpPr>
        <p:spPr>
          <a:xfrm>
            <a:off x="867602" y="545362"/>
            <a:ext cx="5044684" cy="897273"/>
          </a:xfrm>
        </p:spPr>
        <p:txBody>
          <a:bodyPr>
            <a:noAutofit/>
          </a:bodyPr>
          <a:lstStyle>
            <a:lvl1pPr>
              <a:defRPr sz="3733">
                <a:latin typeface="+mn-lt"/>
              </a:defRPr>
            </a:lvl1pPr>
          </a:lstStyle>
          <a:p>
            <a:r>
              <a:rPr lang="en-US" dirty="0"/>
              <a:t>CLICK TO EDIT TITLE </a:t>
            </a:r>
          </a:p>
        </p:txBody>
      </p:sp>
      <p:cxnSp>
        <p:nvCxnSpPr>
          <p:cNvPr id="17" name="Straight Connector 16"/>
          <p:cNvCxnSpPr/>
          <p:nvPr userDrawn="1"/>
        </p:nvCxnSpPr>
        <p:spPr>
          <a:xfrm>
            <a:off x="1028128" y="1442635"/>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9368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3" y="609601"/>
            <a:ext cx="8676223"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3" y="3886200"/>
            <a:ext cx="8676223"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AFB787B-1E52-4E4C-BF17-482687D66970}" type="datetime1">
              <a:rPr lang="en-US" smtClean="0"/>
              <a:pPr>
                <a:defRPr/>
              </a:pPr>
              <a:t>7/23/2019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3292DCB-64AC-4E02-887F-27E4D3B6B0A2}" type="slidenum">
              <a:rPr lang="en-US" altLang="en-US" smtClean="0"/>
              <a:pPr>
                <a:defRPr/>
              </a:pPr>
              <a:t>‹#›</a:t>
            </a:fld>
            <a:endParaRPr lang="en-US" altLang="en-US"/>
          </a:p>
        </p:txBody>
      </p:sp>
    </p:spTree>
    <p:extLst>
      <p:ext uri="{BB962C8B-B14F-4D97-AF65-F5344CB8AC3E}">
        <p14:creationId xmlns:p14="http://schemas.microsoft.com/office/powerpoint/2010/main" val="2078772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effectLst>
                  <a:outerShdw blurRad="101600" dist="76200" dir="2700000" algn="tl" rotWithShape="0">
                    <a:prstClr val="black">
                      <a:alpha val="35000"/>
                    </a:prstClr>
                  </a:outerShdw>
                </a:effectLst>
              </a:defRPr>
            </a:lvl1pPr>
          </a:lstStyle>
          <a:p>
            <a:r>
              <a:rPr lang="en-US" dirty="0"/>
              <a:t>Click to edit Master title style</a:t>
            </a:r>
          </a:p>
        </p:txBody>
      </p:sp>
      <p:sp>
        <p:nvSpPr>
          <p:cNvPr id="4" name="Text Placeholder 3"/>
          <p:cNvSpPr>
            <a:spLocks noGrp="1"/>
          </p:cNvSpPr>
          <p:nvPr>
            <p:ph type="body" sz="quarter" idx="10"/>
          </p:nvPr>
        </p:nvSpPr>
        <p:spPr>
          <a:xfrm>
            <a:off x="837558" y="1521353"/>
            <a:ext cx="10818812" cy="4516125"/>
          </a:xfrm>
        </p:spPr>
        <p:txBody>
          <a:bodyPr/>
          <a:lstStyle>
            <a:lvl1pPr marL="225420" indent="-225420">
              <a:spcBef>
                <a:spcPts val="800"/>
              </a:spcBef>
              <a:buClr>
                <a:schemeClr val="accent1"/>
              </a:buClr>
              <a:buFont typeface="Arial" pitchFamily="34" charset="0"/>
              <a:buChar char="•"/>
              <a:defRPr sz="2400"/>
            </a:lvl1pPr>
            <a:lvl2pPr marL="620698" indent="-219069">
              <a:spcBef>
                <a:spcPts val="400"/>
              </a:spcBef>
              <a:buClr>
                <a:schemeClr val="accent1"/>
              </a:buClr>
              <a:buFont typeface="Arial"/>
              <a:buChar char="•"/>
              <a:defRPr/>
            </a:lvl2pPr>
            <a:lvl3pPr marL="969938" indent="-227008">
              <a:spcBef>
                <a:spcPts val="400"/>
              </a:spcBef>
              <a:buClr>
                <a:schemeClr val="accent1"/>
              </a:buClr>
              <a:buFont typeface="Arial"/>
              <a:buChar cha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3467612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53A7EF-6068-41B0-86DB-C9E30DC38CD5}" type="datetime1">
              <a:rPr lang="en-US" smtClean="0">
                <a:solidFill>
                  <a:prstClr val="black">
                    <a:tint val="75000"/>
                  </a:prstClr>
                </a:solidFill>
              </a:rPr>
              <a:t>7/23/2019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8BD122-A042-47C4-B8DD-9562330334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7024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32670A-F440-4C27-B301-CCA3C088882C}" type="datetimeFigureOut">
              <a:rPr lang="en-US" smtClean="0"/>
              <a:t>7/23/2019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404562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32670A-F440-4C27-B301-CCA3C088882C}" type="datetimeFigureOut">
              <a:rPr lang="en-US" smtClean="0"/>
              <a:t>7/23/2019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45953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32670A-F440-4C27-B301-CCA3C088882C}" type="datetimeFigureOut">
              <a:rPr lang="en-US" smtClean="0"/>
              <a:t>7/23/2019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414286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32670A-F440-4C27-B301-CCA3C088882C}" type="datetimeFigureOut">
              <a:rPr lang="en-US" smtClean="0"/>
              <a:t>7/23/2019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96143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32670A-F440-4C27-B301-CCA3C088882C}" type="datetimeFigureOut">
              <a:rPr lang="en-US" smtClean="0"/>
              <a:t>7/23/2019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2DA83-80E1-42CD-B8DE-7A83B1A29DAA}" type="slidenum">
              <a:rPr lang="en-US" smtClean="0"/>
              <a:t>‹#›</a:t>
            </a:fld>
            <a:endParaRPr lang="en-US"/>
          </a:p>
        </p:txBody>
      </p:sp>
    </p:spTree>
    <p:extLst>
      <p:ext uri="{BB962C8B-B14F-4D97-AF65-F5344CB8AC3E}">
        <p14:creationId xmlns:p14="http://schemas.microsoft.com/office/powerpoint/2010/main" val="77476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32670A-F440-4C27-B301-CCA3C088882C}" type="datetimeFigureOut">
              <a:rPr lang="en-US" smtClean="0"/>
              <a:t>7/23/2019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2DA83-80E1-42CD-B8DE-7A83B1A29DAA}" type="slidenum">
              <a:rPr lang="en-US" smtClean="0"/>
              <a:t>‹#›</a:t>
            </a:fld>
            <a:endParaRPr lang="en-US"/>
          </a:p>
        </p:txBody>
      </p:sp>
    </p:spTree>
    <p:extLst>
      <p:ext uri="{BB962C8B-B14F-4D97-AF65-F5344CB8AC3E}">
        <p14:creationId xmlns:p14="http://schemas.microsoft.com/office/powerpoint/2010/main" val="6321172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7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1035" y="359120"/>
            <a:ext cx="10050976" cy="609600"/>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96980"/>
            <a:ext cx="10972800" cy="4306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75132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Lst>
  <p:hf sldNum="0" hdr="0" ftr="0" dt="0"/>
  <p:txStyles>
    <p:titleStyle>
      <a:lvl1pPr algn="l" defTabSz="609570" rtl="0" eaLnBrk="1" latinLnBrk="0" hangingPunct="1">
        <a:spcBef>
          <a:spcPct val="0"/>
        </a:spcBef>
        <a:buNone/>
        <a:defRPr sz="3200" b="1" kern="1200" cap="all" spc="133" baseline="0">
          <a:solidFill>
            <a:schemeClr val="accent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30706" indent="-230706" algn="l" defTabSz="609570" rtl="0" eaLnBrk="1" latinLnBrk="0" hangingPunct="1">
        <a:spcBef>
          <a:spcPct val="20000"/>
        </a:spcBef>
        <a:buClr>
          <a:schemeClr val="accent1"/>
        </a:buClr>
        <a:buFont typeface="Arial" panose="020B0604020202020204" pitchFamily="34" charset="0"/>
        <a:buChar char="•"/>
        <a:defRPr sz="1867" kern="1200">
          <a:solidFill>
            <a:schemeClr val="tx1"/>
          </a:solidFill>
          <a:latin typeface="+mn-lt"/>
          <a:ea typeface="+mn-ea"/>
          <a:cs typeface="+mn-cs"/>
        </a:defRPr>
      </a:lvl1pPr>
      <a:lvl2pPr marL="840275" indent="-230706" algn="l" defTabSz="609570" rtl="0" eaLnBrk="1" latinLnBrk="0" hangingPunct="1">
        <a:spcBef>
          <a:spcPct val="20000"/>
        </a:spcBef>
        <a:buClr>
          <a:schemeClr val="accent1"/>
        </a:buClr>
        <a:buFont typeface="Calibri" panose="020F0502020204030204" pitchFamily="34" charset="0"/>
        <a:buChar char="-"/>
        <a:defRPr sz="1600" kern="1200">
          <a:solidFill>
            <a:schemeClr val="tx1"/>
          </a:solidFill>
          <a:latin typeface="+mn-lt"/>
          <a:ea typeface="+mn-ea"/>
          <a:cs typeface="+mn-cs"/>
        </a:defRPr>
      </a:lvl2pPr>
      <a:lvl3pPr marL="1375764" indent="-156625" algn="l" defTabSz="609570" rtl="0" eaLnBrk="1" latinLnBrk="0" hangingPunct="1">
        <a:spcBef>
          <a:spcPct val="20000"/>
        </a:spcBef>
        <a:buClr>
          <a:schemeClr val="accent1"/>
        </a:buClr>
        <a:buFont typeface="Arial" panose="020B0604020202020204" pitchFamily="34" charset="0"/>
        <a:buChar char="•"/>
        <a:defRPr sz="1333" kern="1200">
          <a:solidFill>
            <a:schemeClr val="tx1"/>
          </a:solidFill>
          <a:latin typeface="+mn-lt"/>
          <a:ea typeface="+mn-ea"/>
          <a:cs typeface="+mn-cs"/>
        </a:defRPr>
      </a:lvl3pPr>
      <a:lvl4pPr marL="1985334" indent="-156625" algn="l" defTabSz="609570" rtl="0" eaLnBrk="1" latinLnBrk="0" hangingPunct="1">
        <a:spcBef>
          <a:spcPct val="20000"/>
        </a:spcBef>
        <a:buClr>
          <a:schemeClr val="accent1"/>
        </a:buClr>
        <a:buFont typeface="Arial" panose="020B0604020202020204" pitchFamily="34" charset="0"/>
        <a:buChar char="•"/>
        <a:defRPr sz="1333" kern="1200">
          <a:solidFill>
            <a:schemeClr val="tx1"/>
          </a:solidFill>
          <a:latin typeface="+mn-lt"/>
          <a:ea typeface="+mn-ea"/>
          <a:cs typeface="+mn-cs"/>
        </a:defRPr>
      </a:lvl4pPr>
      <a:lvl5pPr marL="2594903" indent="-156625" algn="l" defTabSz="609570" rtl="0" eaLnBrk="1" latinLnBrk="0" hangingPunct="1">
        <a:spcBef>
          <a:spcPct val="20000"/>
        </a:spcBef>
        <a:buClr>
          <a:schemeClr val="accent1"/>
        </a:buClr>
        <a:buFont typeface="Arial" panose="020B0604020202020204" pitchFamily="34" charset="0"/>
        <a:buChar char="•"/>
        <a:defRPr sz="1333"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jp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www.curtisclok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emf"/><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0.pn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3.xml"/><Relationship Id="rId7" Type="http://schemas.openxmlformats.org/officeDocument/2006/relationships/image" Target="../media/image34.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11.png"/><Relationship Id="rId4" Type="http://schemas.openxmlformats.org/officeDocument/2006/relationships/image" Target="../media/image43.jpe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3.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hyperlink" Target="http://www.retirementnextgen.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5.JP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2.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hyperlink" Target="http://cnsnews.com/news/article/medicare-faces-unfunded-liability-386t-or-328404-each-us-househol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4.JP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4.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pixabay.com/en/phone-smart-mobile-communication-311185/" TargetMode="External"/><Relationship Id="rId9" Type="http://schemas.openxmlformats.org/officeDocument/2006/relationships/hyperlink" Target="http://thrive.mentored.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1.jpeg"/><Relationship Id="rId7"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www.thriveulive.co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ccloke@thriveincome.com" TargetMode="External"/><Relationship Id="rId2" Type="http://schemas.openxmlformats.org/officeDocument/2006/relationships/hyperlink" Target="mailto:rbraun@upstreamip.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mailto:rbraun@upstreamip.co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hyperlink" Target="mailto:ccloke@thriveincome.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hyperlink" Target="http://www.retirementnextgen.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www.thriveu.net/"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1.pn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13000">
                <a:srgbClr val="E1FFE1"/>
              </a:gs>
              <a:gs pos="83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18" name="Rectangle 2"/>
          <p:cNvSpPr>
            <a:spLocks noGrp="1" noChangeArrowheads="1"/>
          </p:cNvSpPr>
          <p:nvPr>
            <p:ph type="title" idx="4294967295"/>
          </p:nvPr>
        </p:nvSpPr>
        <p:spPr>
          <a:xfrm>
            <a:off x="1406871" y="3163824"/>
            <a:ext cx="9083100" cy="1597136"/>
          </a:xfrm>
        </p:spPr>
        <p:txBody>
          <a:bodyPr rtlCol="0">
            <a:normAutofit fontScale="90000"/>
          </a:bodyPr>
          <a:lstStyle/>
          <a:p>
            <a:pPr algn="ctr">
              <a:lnSpc>
                <a:spcPct val="150000"/>
              </a:lnSpc>
              <a:defRPr/>
            </a:pPr>
            <a:br>
              <a:rPr lang="en-US" sz="4000" b="1" i="1" dirty="0">
                <a:solidFill>
                  <a:srgbClr val="006600"/>
                </a:solidFill>
                <a:latin typeface="Rockwell" panose="02060603020205020403" pitchFamily="18" charset="0"/>
              </a:rPr>
            </a:br>
            <a:r>
              <a:rPr lang="en-US" sz="4000" b="1" i="1" dirty="0">
                <a:solidFill>
                  <a:srgbClr val="006600"/>
                </a:solidFill>
                <a:latin typeface="Rockwell" panose="02060603020205020403" pitchFamily="18" charset="0"/>
              </a:rPr>
              <a:t>Cracking the Retirement Income Code</a:t>
            </a:r>
            <a:br>
              <a:rPr lang="en-US" sz="4000" b="1" i="1" dirty="0">
                <a:solidFill>
                  <a:srgbClr val="006600"/>
                </a:solidFill>
                <a:latin typeface="Rockwell" panose="02060603020205020403" pitchFamily="18" charset="0"/>
              </a:rPr>
            </a:br>
            <a:r>
              <a:rPr lang="en-US" sz="4000" b="1" i="1" dirty="0">
                <a:solidFill>
                  <a:srgbClr val="006600"/>
                </a:solidFill>
                <a:latin typeface="Rockwell" panose="02060603020205020403" pitchFamily="18" charset="0"/>
              </a:rPr>
              <a:t> </a:t>
            </a:r>
            <a:br>
              <a:rPr lang="en-US" dirty="0"/>
            </a:br>
            <a:br>
              <a:rPr lang="en-US" sz="4000" b="1" i="1" dirty="0">
                <a:solidFill>
                  <a:srgbClr val="006600"/>
                </a:solidFill>
                <a:latin typeface="Rockwell" panose="02060603020205020403" pitchFamily="18" charset="0"/>
              </a:rPr>
            </a:br>
            <a:r>
              <a:rPr lang="en-US" sz="2400" dirty="0"/>
              <a:t> </a:t>
            </a:r>
            <a:endParaRPr lang="en-US" sz="2800" b="1" i="1" dirty="0">
              <a:solidFill>
                <a:srgbClr val="003366"/>
              </a:solidFill>
              <a:effectLst>
                <a:outerShdw blurRad="38100" dist="38100" dir="2700000" algn="tl">
                  <a:srgbClr val="C0C0C0"/>
                </a:outerShdw>
              </a:effectLst>
              <a:latin typeface="Rockwell" panose="02060603020205020403" pitchFamily="18" charset="0"/>
            </a:endParaRPr>
          </a:p>
        </p:txBody>
      </p:sp>
      <p:sp>
        <p:nvSpPr>
          <p:cNvPr id="15366" name="Rectangle 5"/>
          <p:cNvSpPr>
            <a:spLocks noChangeArrowheads="1"/>
          </p:cNvSpPr>
          <p:nvPr/>
        </p:nvSpPr>
        <p:spPr bwMode="auto">
          <a:xfrm>
            <a:off x="3508130" y="4183316"/>
            <a:ext cx="502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spcBef>
                <a:spcPct val="20000"/>
              </a:spcBef>
              <a:buClr>
                <a:srgbClr val="004880"/>
              </a:buClr>
            </a:pPr>
            <a:r>
              <a:rPr lang="en-US" sz="2000" b="1" dirty="0">
                <a:solidFill>
                  <a:srgbClr val="404040"/>
                </a:solidFill>
              </a:rPr>
              <a:t>                </a:t>
            </a:r>
            <a:r>
              <a:rPr lang="en-US" sz="2800" b="1" dirty="0">
                <a:solidFill>
                  <a:srgbClr val="404040"/>
                </a:solidFill>
              </a:rPr>
              <a:t>CURTIS V. CLOKE, </a:t>
            </a:r>
            <a:r>
              <a:rPr lang="en-US" sz="1400" b="1" dirty="0">
                <a:solidFill>
                  <a:srgbClr val="404040"/>
                </a:solidFill>
              </a:rPr>
              <a:t>CLTC, LUTCF, RICP®</a:t>
            </a:r>
          </a:p>
          <a:p>
            <a:pPr algn="ctr">
              <a:spcBef>
                <a:spcPct val="20000"/>
              </a:spcBef>
              <a:buClr>
                <a:srgbClr val="004880"/>
              </a:buClr>
            </a:pPr>
            <a:r>
              <a:rPr lang="en-US" sz="2000" b="1" i="1" dirty="0">
                <a:solidFill>
                  <a:srgbClr val="404040"/>
                </a:solidFill>
              </a:rPr>
              <a:t>CEO and Founder</a:t>
            </a:r>
          </a:p>
          <a:p>
            <a:pPr algn="ctr">
              <a:spcBef>
                <a:spcPct val="20000"/>
              </a:spcBef>
              <a:buClr>
                <a:srgbClr val="004880"/>
              </a:buClr>
            </a:pPr>
            <a:r>
              <a:rPr lang="en-US" sz="1600" b="1" dirty="0">
                <a:solidFill>
                  <a:srgbClr val="404040"/>
                </a:solidFill>
              </a:rPr>
              <a:t> </a:t>
            </a:r>
          </a:p>
        </p:txBody>
      </p:sp>
      <p:sp>
        <p:nvSpPr>
          <p:cNvPr id="15367" name="Line 4"/>
          <p:cNvSpPr>
            <a:spLocks noChangeShapeType="1"/>
          </p:cNvSpPr>
          <p:nvPr/>
        </p:nvSpPr>
        <p:spPr bwMode="auto">
          <a:xfrm>
            <a:off x="2098430" y="4026187"/>
            <a:ext cx="784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9" name="Picture 5" descr="Thrive_logo_final_circle.png"/>
          <p:cNvPicPr>
            <a:picLocks noChangeAspect="1"/>
          </p:cNvPicPr>
          <p:nvPr/>
        </p:nvPicPr>
        <p:blipFill>
          <a:blip r:embed="rId3" cstate="print"/>
          <a:srcRect t="-5926" b="-6669"/>
          <a:stretch>
            <a:fillRect/>
          </a:stretch>
        </p:blipFill>
        <p:spPr bwMode="auto">
          <a:xfrm>
            <a:off x="4852357" y="5085580"/>
            <a:ext cx="2340746"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logo_NAIFAlive-02">
            <a:extLst>
              <a:ext uri="{FF2B5EF4-FFF2-40B4-BE49-F238E27FC236}">
                <a16:creationId xmlns:a16="http://schemas.microsoft.com/office/drawing/2014/main" id="{9C9DD978-BB20-4B75-80AA-A691A7BB51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1011" y="339607"/>
            <a:ext cx="4529978" cy="177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03782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4067D81-D507-4E43-902B-F9B48093092E}"/>
              </a:ext>
            </a:extLst>
          </p:cNvPr>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300" name="Text Box 9"/>
          <p:cNvSpPr txBox="1">
            <a:spLocks noChangeArrowheads="1"/>
          </p:cNvSpPr>
          <p:nvPr/>
        </p:nvSpPr>
        <p:spPr bwMode="auto">
          <a:xfrm>
            <a:off x="3283745" y="3763568"/>
            <a:ext cx="257175" cy="2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750"/>
              </a:spcAft>
              <a:buNone/>
            </a:pPr>
            <a:endParaRPr lang="en-US" altLang="en-US" sz="1350" dirty="0">
              <a:solidFill>
                <a:srgbClr val="005000"/>
              </a:solidFill>
            </a:endParaRPr>
          </a:p>
        </p:txBody>
      </p:sp>
      <p:sp>
        <p:nvSpPr>
          <p:cNvPr id="2" name="TextBox 1"/>
          <p:cNvSpPr txBox="1"/>
          <p:nvPr/>
        </p:nvSpPr>
        <p:spPr>
          <a:xfrm>
            <a:off x="3100970" y="2047549"/>
            <a:ext cx="5990063" cy="3600986"/>
          </a:xfrm>
          <a:prstGeom prst="rect">
            <a:avLst/>
          </a:prstGeom>
          <a:noFill/>
        </p:spPr>
        <p:txBody>
          <a:bodyPr wrap="square" rtlCol="0">
            <a:spAutoFit/>
          </a:bodyPr>
          <a:lstStyle/>
          <a:p>
            <a:pPr algn="ctr"/>
            <a:r>
              <a:rPr lang="en-US" sz="4050" dirty="0">
                <a:solidFill>
                  <a:srgbClr val="2B5259"/>
                </a:solidFill>
                <a:effectLst>
                  <a:outerShdw blurRad="38100" dist="38100" dir="2700000" algn="tl">
                    <a:srgbClr val="000000">
                      <a:alpha val="43137"/>
                    </a:srgbClr>
                  </a:outerShdw>
                </a:effectLst>
                <a:latin typeface="Rockwell" panose="02060603020205020403" pitchFamily="18" charset="0"/>
                <a:ea typeface="+mj-ea"/>
                <a:cs typeface="+mj-cs"/>
              </a:rPr>
              <a:t>How to Avoid Procrastination and Shorten the Sales Cycle of Profitability?</a:t>
            </a:r>
            <a:r>
              <a:rPr lang="en-US" sz="3300" dirty="0">
                <a:latin typeface="Rockwell Extra Bold" panose="02060903040505020403" pitchFamily="18" charset="0"/>
              </a:rPr>
              <a:t> </a:t>
            </a:r>
          </a:p>
          <a:p>
            <a:pPr algn="ctr"/>
            <a:endParaRPr lang="en-US" sz="3300" dirty="0">
              <a:latin typeface="Rockwell Extra Bold" panose="02060903040505020403" pitchFamily="18" charset="0"/>
            </a:endParaRPr>
          </a:p>
          <a:p>
            <a:pPr algn="ctr"/>
            <a:r>
              <a:rPr lang="en-US" sz="3300" dirty="0">
                <a:latin typeface="Rockwell Condensed" panose="02060603050405020104" pitchFamily="18" charset="0"/>
              </a:rPr>
              <a:t> </a:t>
            </a:r>
            <a:endParaRPr lang="en-US" sz="3300" i="1" dirty="0">
              <a:latin typeface="Rockwell Condensed" panose="02060603050405020104" pitchFamily="18" charset="0"/>
            </a:endParaRPr>
          </a:p>
        </p:txBody>
      </p:sp>
      <p:pic>
        <p:nvPicPr>
          <p:cNvPr id="5" name="Graphic 4" descr="Stars">
            <a:extLst>
              <a:ext uri="{FF2B5EF4-FFF2-40B4-BE49-F238E27FC236}">
                <a16:creationId xmlns:a16="http://schemas.microsoft.com/office/drawing/2014/main" id="{1088A3E6-ADC2-4F33-B918-2F4F538658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1774" y="4927932"/>
            <a:ext cx="1044586" cy="1044586"/>
          </a:xfrm>
          <a:prstGeom prst="rect">
            <a:avLst/>
          </a:prstGeom>
        </p:spPr>
      </p:pic>
      <p:grpSp>
        <p:nvGrpSpPr>
          <p:cNvPr id="37" name="Group 36">
            <a:extLst>
              <a:ext uri="{FF2B5EF4-FFF2-40B4-BE49-F238E27FC236}">
                <a16:creationId xmlns:a16="http://schemas.microsoft.com/office/drawing/2014/main" id="{20ABC581-5E64-44D3-BF83-3A2DF2842D82}"/>
              </a:ext>
            </a:extLst>
          </p:cNvPr>
          <p:cNvGrpSpPr/>
          <p:nvPr/>
        </p:nvGrpSpPr>
        <p:grpSpPr>
          <a:xfrm>
            <a:off x="0" y="6283326"/>
            <a:ext cx="12192000" cy="580211"/>
            <a:chOff x="-88136" y="6283325"/>
            <a:chExt cx="9906000" cy="580211"/>
          </a:xfrm>
        </p:grpSpPr>
        <p:grpSp>
          <p:nvGrpSpPr>
            <p:cNvPr id="38" name="Group 37">
              <a:extLst>
                <a:ext uri="{FF2B5EF4-FFF2-40B4-BE49-F238E27FC236}">
                  <a16:creationId xmlns:a16="http://schemas.microsoft.com/office/drawing/2014/main" id="{17698564-37D6-455F-BCA1-536DD220B743}"/>
                </a:ext>
              </a:extLst>
            </p:cNvPr>
            <p:cNvGrpSpPr/>
            <p:nvPr/>
          </p:nvGrpSpPr>
          <p:grpSpPr>
            <a:xfrm>
              <a:off x="-88136" y="6283325"/>
              <a:ext cx="9906000" cy="574675"/>
              <a:chOff x="-88136" y="6130925"/>
              <a:chExt cx="9906000" cy="574675"/>
            </a:xfrm>
          </p:grpSpPr>
          <p:grpSp>
            <p:nvGrpSpPr>
              <p:cNvPr id="41" name="Group 19">
                <a:extLst>
                  <a:ext uri="{FF2B5EF4-FFF2-40B4-BE49-F238E27FC236}">
                    <a16:creationId xmlns:a16="http://schemas.microsoft.com/office/drawing/2014/main" id="{C66F4C3E-270F-499A-B2BD-C0996B5552C7}"/>
                  </a:ext>
                </a:extLst>
              </p:cNvPr>
              <p:cNvGrpSpPr>
                <a:grpSpLocks/>
              </p:cNvGrpSpPr>
              <p:nvPr/>
            </p:nvGrpSpPr>
            <p:grpSpPr bwMode="auto">
              <a:xfrm>
                <a:off x="-88136" y="6130925"/>
                <a:ext cx="9906000" cy="574675"/>
                <a:chOff x="0" y="6283325"/>
                <a:chExt cx="9906000" cy="574675"/>
              </a:xfrm>
            </p:grpSpPr>
            <p:grpSp>
              <p:nvGrpSpPr>
                <p:cNvPr id="43" name="Group 19">
                  <a:extLst>
                    <a:ext uri="{FF2B5EF4-FFF2-40B4-BE49-F238E27FC236}">
                      <a16:creationId xmlns:a16="http://schemas.microsoft.com/office/drawing/2014/main" id="{2DCA550B-7423-48DF-8458-41CC4F9B8D10}"/>
                    </a:ext>
                  </a:extLst>
                </p:cNvPr>
                <p:cNvGrpSpPr>
                  <a:grpSpLocks/>
                </p:cNvGrpSpPr>
                <p:nvPr/>
              </p:nvGrpSpPr>
              <p:grpSpPr bwMode="auto">
                <a:xfrm>
                  <a:off x="0" y="6496059"/>
                  <a:ext cx="9906000" cy="271226"/>
                  <a:chOff x="0" y="6523530"/>
                  <a:chExt cx="9143999" cy="270913"/>
                </a:xfrm>
              </p:grpSpPr>
              <p:grpSp>
                <p:nvGrpSpPr>
                  <p:cNvPr id="45" name="Group 13">
                    <a:extLst>
                      <a:ext uri="{FF2B5EF4-FFF2-40B4-BE49-F238E27FC236}">
                        <a16:creationId xmlns:a16="http://schemas.microsoft.com/office/drawing/2014/main" id="{16BE2228-8B94-4FEB-81B6-67F68A8C2FF5}"/>
                      </a:ext>
                    </a:extLst>
                  </p:cNvPr>
                  <p:cNvGrpSpPr>
                    <a:grpSpLocks/>
                  </p:cNvGrpSpPr>
                  <p:nvPr/>
                </p:nvGrpSpPr>
                <p:grpSpPr bwMode="auto">
                  <a:xfrm>
                    <a:off x="0" y="6523530"/>
                    <a:ext cx="9143999" cy="220408"/>
                    <a:chOff x="0" y="6523530"/>
                    <a:chExt cx="9144289" cy="220408"/>
                  </a:xfrm>
                </p:grpSpPr>
                <p:sp>
                  <p:nvSpPr>
                    <p:cNvPr id="47" name="Rectangle 46">
                      <a:extLst>
                        <a:ext uri="{FF2B5EF4-FFF2-40B4-BE49-F238E27FC236}">
                          <a16:creationId xmlns:a16="http://schemas.microsoft.com/office/drawing/2014/main" id="{3202BC9A-38EC-4CAC-9949-FDAF3C09CFF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8" name="Rectangle 47">
                      <a:extLst>
                        <a:ext uri="{FF2B5EF4-FFF2-40B4-BE49-F238E27FC236}">
                          <a16:creationId xmlns:a16="http://schemas.microsoft.com/office/drawing/2014/main" id="{BEDED946-3B64-4A0D-A266-CBEC7FF5791C}"/>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9" name="Rectangle 48">
                      <a:extLst>
                        <a:ext uri="{FF2B5EF4-FFF2-40B4-BE49-F238E27FC236}">
                          <a16:creationId xmlns:a16="http://schemas.microsoft.com/office/drawing/2014/main" id="{EB0BB255-F610-481C-855A-ACCF598077B0}"/>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0" name="Rectangle 49">
                      <a:extLst>
                        <a:ext uri="{FF2B5EF4-FFF2-40B4-BE49-F238E27FC236}">
                          <a16:creationId xmlns:a16="http://schemas.microsoft.com/office/drawing/2014/main" id="{68E4B222-3EFC-46C1-AFD8-163EAB4EC1A1}"/>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6" name="TextBox 11">
                    <a:extLst>
                      <a:ext uri="{FF2B5EF4-FFF2-40B4-BE49-F238E27FC236}">
                        <a16:creationId xmlns:a16="http://schemas.microsoft.com/office/drawing/2014/main" id="{6174188A-ABB6-4C74-A01D-30F0E610A8FF}"/>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4" name="Picture 18" descr="thrive logo final.png">
                  <a:extLst>
                    <a:ext uri="{FF2B5EF4-FFF2-40B4-BE49-F238E27FC236}">
                      <a16:creationId xmlns:a16="http://schemas.microsoft.com/office/drawing/2014/main" id="{F11A20B3-6B4D-4805-9437-25C1E1D56C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TextBox 41">
                <a:extLst>
                  <a:ext uri="{FF2B5EF4-FFF2-40B4-BE49-F238E27FC236}">
                    <a16:creationId xmlns:a16="http://schemas.microsoft.com/office/drawing/2014/main" id="{06D79691-F811-4D79-B5E8-6B3537AFA44C}"/>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9" name="Rectangle 38">
              <a:extLst>
                <a:ext uri="{FF2B5EF4-FFF2-40B4-BE49-F238E27FC236}">
                  <a16:creationId xmlns:a16="http://schemas.microsoft.com/office/drawing/2014/main" id="{EB978A18-AA9B-41E1-AEDD-3AAE7665D8E1}"/>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0" name="Picture 39">
              <a:extLst>
                <a:ext uri="{FF2B5EF4-FFF2-40B4-BE49-F238E27FC236}">
                  <a16:creationId xmlns:a16="http://schemas.microsoft.com/office/drawing/2014/main" id="{04391814-DF11-41AB-9DF2-BF54D1D67A52}"/>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437565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80E8E1-9761-4C34-8265-C7E639E65679}"/>
              </a:ext>
            </a:extLst>
          </p:cNvPr>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Footer Placeholder 2"/>
          <p:cNvSpPr>
            <a:spLocks noGrp="1"/>
          </p:cNvSpPr>
          <p:nvPr>
            <p:ph type="ftr" sz="quarter" idx="11"/>
          </p:nvPr>
        </p:nvSpPr>
        <p:spPr>
          <a:xfrm>
            <a:off x="7542854" y="5566900"/>
            <a:ext cx="4114800" cy="365125"/>
          </a:xfrm>
        </p:spPr>
        <p:txBody>
          <a:bodyPr/>
          <a:lstStyle/>
          <a:p>
            <a:pPr algn="l" defTabSz="685983" fontAlgn="base">
              <a:spcBef>
                <a:spcPct val="0"/>
              </a:spcBef>
              <a:spcAft>
                <a:spcPct val="0"/>
              </a:spcAft>
              <a:defRPr/>
            </a:pPr>
            <a:r>
              <a:rPr lang="en-US" sz="750" dirty="0">
                <a:solidFill>
                  <a:prstClr val="black"/>
                </a:solidFill>
                <a:latin typeface="Arial" pitchFamily="34" charset="0"/>
                <a:cs typeface="Arial" pitchFamily="34" charset="0"/>
              </a:rPr>
              <a:t>Red Flag, LLC © 2016 All Rights Reserved www.RedFlagAdvantage.com</a:t>
            </a:r>
          </a:p>
        </p:txBody>
      </p:sp>
      <p:grpSp>
        <p:nvGrpSpPr>
          <p:cNvPr id="11" name="Gruppieren 7"/>
          <p:cNvGrpSpPr/>
          <p:nvPr/>
        </p:nvGrpSpPr>
        <p:grpSpPr bwMode="gray">
          <a:xfrm>
            <a:off x="1630383" y="2005161"/>
            <a:ext cx="8609120" cy="2787172"/>
            <a:chOff x="60764" y="2110885"/>
            <a:chExt cx="11477332" cy="3715261"/>
          </a:xfrm>
        </p:grpSpPr>
        <p:grpSp>
          <p:nvGrpSpPr>
            <p:cNvPr id="13" name="Gruppieren 8"/>
            <p:cNvGrpSpPr/>
            <p:nvPr/>
          </p:nvGrpSpPr>
          <p:grpSpPr bwMode="gray">
            <a:xfrm>
              <a:off x="975121" y="2110885"/>
              <a:ext cx="10562975" cy="3715261"/>
              <a:chOff x="898921" y="2715954"/>
              <a:chExt cx="10562975" cy="3715261"/>
            </a:xfrm>
          </p:grpSpPr>
          <p:sp>
            <p:nvSpPr>
              <p:cNvPr id="15" name="Text Box 18"/>
              <p:cNvSpPr txBox="1">
                <a:spLocks noChangeArrowheads="1"/>
              </p:cNvSpPr>
              <p:nvPr/>
            </p:nvSpPr>
            <p:spPr bwMode="gray">
              <a:xfrm rot="20700000">
                <a:off x="898921" y="2715954"/>
                <a:ext cx="10562975" cy="3362780"/>
              </a:xfrm>
              <a:prstGeom prst="rect">
                <a:avLst/>
              </a:prstGeom>
              <a:noFill/>
              <a:ln w="9525" algn="ctr">
                <a:noFill/>
                <a:miter lim="800000"/>
                <a:headEnd/>
                <a:tailEnd/>
              </a:ln>
            </p:spPr>
            <p:txBody>
              <a:bodyPr wrap="square" lIns="0" tIns="0" rIns="0" bIns="0">
                <a:spAutoFit/>
              </a:bodyPr>
              <a:lstStyle/>
              <a:p>
                <a:pPr defTabSz="685983" eaLnBrk="0" fontAlgn="base" hangingPunct="0">
                  <a:lnSpc>
                    <a:spcPct val="95000"/>
                  </a:lnSpc>
                  <a:spcBef>
                    <a:spcPct val="0"/>
                  </a:spcBef>
                  <a:spcAft>
                    <a:spcPts val="600"/>
                  </a:spcAft>
                  <a:defRPr/>
                </a:pPr>
                <a:r>
                  <a:rPr lang="en-US" sz="4051" b="1" noProof="1">
                    <a:solidFill>
                      <a:prstClr val="black">
                        <a:lumMod val="65000"/>
                        <a:lumOff val="35000"/>
                      </a:prstClr>
                    </a:solidFill>
                    <a:latin typeface="Arial Black" panose="020B0A04020102020204" pitchFamily="34" charset="0"/>
                    <a:cs typeface="Arial" pitchFamily="34" charset="0"/>
                  </a:rPr>
                  <a:t>Nothing hides </a:t>
                </a:r>
                <a:r>
                  <a:rPr lang="en-US" sz="4051" b="1" noProof="1">
                    <a:solidFill>
                      <a:srgbClr val="C00000"/>
                    </a:solidFill>
                    <a:latin typeface="Arial Black" panose="020B0A04020102020204" pitchFamily="34" charset="0"/>
                    <a:cs typeface="Arial" pitchFamily="34" charset="0"/>
                  </a:rPr>
                  <a:t>inefficiency</a:t>
                </a:r>
              </a:p>
              <a:p>
                <a:pPr defTabSz="685983" eaLnBrk="0" fontAlgn="base" hangingPunct="0">
                  <a:lnSpc>
                    <a:spcPct val="95000"/>
                  </a:lnSpc>
                  <a:spcBef>
                    <a:spcPct val="0"/>
                  </a:spcBef>
                  <a:spcAft>
                    <a:spcPts val="600"/>
                  </a:spcAft>
                  <a:defRPr/>
                </a:pPr>
                <a:r>
                  <a:rPr lang="en-US" sz="4051" b="1" i="1" noProof="1">
                    <a:solidFill>
                      <a:prstClr val="black">
                        <a:lumMod val="75000"/>
                        <a:lumOff val="25000"/>
                      </a:prstClr>
                    </a:solidFill>
                    <a:latin typeface="Arial Black" panose="020B0A04020102020204" pitchFamily="34" charset="0"/>
                    <a:cs typeface="Arial" pitchFamily="34" charset="0"/>
                  </a:rPr>
                  <a:t>in an advisory firm better than..</a:t>
                </a:r>
              </a:p>
              <a:p>
                <a:pPr defTabSz="685983" eaLnBrk="0" fontAlgn="base" hangingPunct="0">
                  <a:lnSpc>
                    <a:spcPct val="95000"/>
                  </a:lnSpc>
                  <a:spcBef>
                    <a:spcPct val="0"/>
                  </a:spcBef>
                  <a:spcAft>
                    <a:spcPts val="600"/>
                  </a:spcAft>
                  <a:defRPr/>
                </a:pPr>
                <a:r>
                  <a:rPr lang="en-US" sz="4051" b="1" i="1" noProof="1">
                    <a:solidFill>
                      <a:prstClr val="black"/>
                    </a:solidFill>
                    <a:latin typeface="Arial Black" panose="020B0A04020102020204" pitchFamily="34" charset="0"/>
                    <a:cs typeface="Arial" pitchFamily="34" charset="0"/>
                  </a:rPr>
                  <a:t>SUCCESS.</a:t>
                </a:r>
                <a:endParaRPr lang="de-DE" sz="4051" b="1" i="1" noProof="1">
                  <a:solidFill>
                    <a:prstClr val="black"/>
                  </a:solidFill>
                  <a:latin typeface="Arial Black" panose="020B0A04020102020204" pitchFamily="34" charset="0"/>
                  <a:cs typeface="Arial" pitchFamily="34" charset="0"/>
                </a:endParaRPr>
              </a:p>
            </p:txBody>
          </p:sp>
          <p:sp>
            <p:nvSpPr>
              <p:cNvPr id="17" name="Freeform 5"/>
              <p:cNvSpPr>
                <a:spLocks noEditPoints="1"/>
              </p:cNvSpPr>
              <p:nvPr/>
            </p:nvSpPr>
            <p:spPr bwMode="gray">
              <a:xfrm rot="9900000">
                <a:off x="5473359" y="5372043"/>
                <a:ext cx="1580381" cy="1059172"/>
              </a:xfrm>
              <a:custGeom>
                <a:avLst/>
                <a:gdLst/>
                <a:ahLst/>
                <a:cxnLst>
                  <a:cxn ang="0">
                    <a:pos x="122" y="230"/>
                  </a:cxn>
                  <a:cxn ang="0">
                    <a:pos x="0" y="230"/>
                  </a:cxn>
                  <a:cxn ang="0">
                    <a:pos x="0" y="136"/>
                  </a:cxn>
                  <a:cxn ang="0">
                    <a:pos x="21" y="54"/>
                  </a:cxn>
                  <a:cxn ang="0">
                    <a:pos x="96" y="0"/>
                  </a:cxn>
                  <a:cxn ang="0">
                    <a:pos x="122" y="50"/>
                  </a:cxn>
                  <a:cxn ang="0">
                    <a:pos x="77" y="81"/>
                  </a:cxn>
                  <a:cxn ang="0">
                    <a:pos x="64" y="116"/>
                  </a:cxn>
                  <a:cxn ang="0">
                    <a:pos x="122" y="116"/>
                  </a:cxn>
                  <a:cxn ang="0">
                    <a:pos x="122" y="230"/>
                  </a:cxn>
                  <a:cxn ang="0">
                    <a:pos x="265" y="230"/>
                  </a:cxn>
                  <a:cxn ang="0">
                    <a:pos x="142" y="230"/>
                  </a:cxn>
                  <a:cxn ang="0">
                    <a:pos x="142" y="136"/>
                  </a:cxn>
                  <a:cxn ang="0">
                    <a:pos x="164" y="54"/>
                  </a:cxn>
                  <a:cxn ang="0">
                    <a:pos x="239" y="0"/>
                  </a:cxn>
                  <a:cxn ang="0">
                    <a:pos x="265" y="50"/>
                  </a:cxn>
                  <a:cxn ang="0">
                    <a:pos x="220" y="81"/>
                  </a:cxn>
                  <a:cxn ang="0">
                    <a:pos x="206" y="116"/>
                  </a:cxn>
                  <a:cxn ang="0">
                    <a:pos x="265" y="116"/>
                  </a:cxn>
                  <a:cxn ang="0">
                    <a:pos x="265" y="230"/>
                  </a:cxn>
                </a:cxnLst>
                <a:rect l="0" t="0" r="r" b="b"/>
                <a:pathLst>
                  <a:path w="265" h="230">
                    <a:moveTo>
                      <a:pt x="122" y="230"/>
                    </a:moveTo>
                    <a:cubicBezTo>
                      <a:pt x="0" y="230"/>
                      <a:pt x="0" y="230"/>
                      <a:pt x="0" y="230"/>
                    </a:cubicBezTo>
                    <a:cubicBezTo>
                      <a:pt x="0" y="136"/>
                      <a:pt x="0" y="136"/>
                      <a:pt x="0" y="136"/>
                    </a:cubicBezTo>
                    <a:cubicBezTo>
                      <a:pt x="0" y="101"/>
                      <a:pt x="7" y="74"/>
                      <a:pt x="21" y="54"/>
                    </a:cubicBezTo>
                    <a:cubicBezTo>
                      <a:pt x="36" y="33"/>
                      <a:pt x="61" y="16"/>
                      <a:pt x="96" y="0"/>
                    </a:cubicBezTo>
                    <a:cubicBezTo>
                      <a:pt x="122" y="50"/>
                      <a:pt x="122" y="50"/>
                      <a:pt x="122" y="50"/>
                    </a:cubicBezTo>
                    <a:cubicBezTo>
                      <a:pt x="101" y="61"/>
                      <a:pt x="86" y="71"/>
                      <a:pt x="77" y="81"/>
                    </a:cubicBezTo>
                    <a:cubicBezTo>
                      <a:pt x="69" y="91"/>
                      <a:pt x="65" y="103"/>
                      <a:pt x="64" y="116"/>
                    </a:cubicBezTo>
                    <a:cubicBezTo>
                      <a:pt x="122" y="116"/>
                      <a:pt x="122" y="116"/>
                      <a:pt x="122" y="116"/>
                    </a:cubicBezTo>
                    <a:lnTo>
                      <a:pt x="122" y="230"/>
                    </a:lnTo>
                    <a:close/>
                    <a:moveTo>
                      <a:pt x="265" y="230"/>
                    </a:moveTo>
                    <a:cubicBezTo>
                      <a:pt x="142" y="230"/>
                      <a:pt x="142" y="230"/>
                      <a:pt x="142" y="230"/>
                    </a:cubicBezTo>
                    <a:cubicBezTo>
                      <a:pt x="142" y="136"/>
                      <a:pt x="142" y="136"/>
                      <a:pt x="142" y="136"/>
                    </a:cubicBezTo>
                    <a:cubicBezTo>
                      <a:pt x="142" y="101"/>
                      <a:pt x="150" y="74"/>
                      <a:pt x="164" y="54"/>
                    </a:cubicBezTo>
                    <a:cubicBezTo>
                      <a:pt x="179" y="33"/>
                      <a:pt x="203" y="16"/>
                      <a:pt x="239" y="0"/>
                    </a:cubicBezTo>
                    <a:cubicBezTo>
                      <a:pt x="265" y="50"/>
                      <a:pt x="265" y="50"/>
                      <a:pt x="265" y="50"/>
                    </a:cubicBezTo>
                    <a:cubicBezTo>
                      <a:pt x="243" y="61"/>
                      <a:pt x="228" y="71"/>
                      <a:pt x="220" y="81"/>
                    </a:cubicBezTo>
                    <a:cubicBezTo>
                      <a:pt x="212" y="91"/>
                      <a:pt x="207" y="103"/>
                      <a:pt x="206" y="116"/>
                    </a:cubicBezTo>
                    <a:cubicBezTo>
                      <a:pt x="265" y="116"/>
                      <a:pt x="265" y="116"/>
                      <a:pt x="265" y="116"/>
                    </a:cubicBezTo>
                    <a:lnTo>
                      <a:pt x="265" y="230"/>
                    </a:lnTo>
                    <a:close/>
                  </a:path>
                </a:pathLst>
              </a:custGeom>
              <a:solidFill>
                <a:schemeClr val="tx1"/>
              </a:solidFill>
              <a:ln w="9525">
                <a:noFill/>
                <a:round/>
                <a:headEnd/>
                <a:tailEnd/>
              </a:ln>
            </p:spPr>
            <p:txBody>
              <a:bodyPr vert="horz" wrap="square" lIns="68598" tIns="34299" rIns="68598" bIns="34299" numCol="1" anchor="t" anchorCtr="0" compatLnSpc="1">
                <a:prstTxWarp prst="textNoShape">
                  <a:avLst/>
                </a:prstTxWarp>
              </a:bodyPr>
              <a:lstStyle/>
              <a:p>
                <a:pPr defTabSz="685983" eaLnBrk="0" fontAlgn="base" hangingPunct="0">
                  <a:spcBef>
                    <a:spcPct val="0"/>
                  </a:spcBef>
                  <a:spcAft>
                    <a:spcPct val="0"/>
                  </a:spcAft>
                  <a:defRPr/>
                </a:pPr>
                <a:endParaRPr lang="de-DE" sz="1350" noProof="1">
                  <a:solidFill>
                    <a:prstClr val="black"/>
                  </a:solidFill>
                  <a:latin typeface="Arial" pitchFamily="34" charset="0"/>
                  <a:cs typeface="Arial" pitchFamily="34" charset="0"/>
                </a:endParaRPr>
              </a:p>
            </p:txBody>
          </p:sp>
        </p:grpSp>
        <p:sp>
          <p:nvSpPr>
            <p:cNvPr id="14" name="Freeform 5"/>
            <p:cNvSpPr>
              <a:spLocks noEditPoints="1"/>
            </p:cNvSpPr>
            <p:nvPr/>
          </p:nvSpPr>
          <p:spPr bwMode="gray">
            <a:xfrm rot="20700000">
              <a:off x="60764" y="2840453"/>
              <a:ext cx="734377" cy="637556"/>
            </a:xfrm>
            <a:custGeom>
              <a:avLst/>
              <a:gdLst/>
              <a:ahLst/>
              <a:cxnLst>
                <a:cxn ang="0">
                  <a:pos x="122" y="230"/>
                </a:cxn>
                <a:cxn ang="0">
                  <a:pos x="0" y="230"/>
                </a:cxn>
                <a:cxn ang="0">
                  <a:pos x="0" y="136"/>
                </a:cxn>
                <a:cxn ang="0">
                  <a:pos x="21" y="54"/>
                </a:cxn>
                <a:cxn ang="0">
                  <a:pos x="96" y="0"/>
                </a:cxn>
                <a:cxn ang="0">
                  <a:pos x="122" y="50"/>
                </a:cxn>
                <a:cxn ang="0">
                  <a:pos x="77" y="81"/>
                </a:cxn>
                <a:cxn ang="0">
                  <a:pos x="64" y="116"/>
                </a:cxn>
                <a:cxn ang="0">
                  <a:pos x="122" y="116"/>
                </a:cxn>
                <a:cxn ang="0">
                  <a:pos x="122" y="230"/>
                </a:cxn>
                <a:cxn ang="0">
                  <a:pos x="265" y="230"/>
                </a:cxn>
                <a:cxn ang="0">
                  <a:pos x="142" y="230"/>
                </a:cxn>
                <a:cxn ang="0">
                  <a:pos x="142" y="136"/>
                </a:cxn>
                <a:cxn ang="0">
                  <a:pos x="164" y="54"/>
                </a:cxn>
                <a:cxn ang="0">
                  <a:pos x="239" y="0"/>
                </a:cxn>
                <a:cxn ang="0">
                  <a:pos x="265" y="50"/>
                </a:cxn>
                <a:cxn ang="0">
                  <a:pos x="220" y="81"/>
                </a:cxn>
                <a:cxn ang="0">
                  <a:pos x="206" y="116"/>
                </a:cxn>
                <a:cxn ang="0">
                  <a:pos x="265" y="116"/>
                </a:cxn>
                <a:cxn ang="0">
                  <a:pos x="265" y="230"/>
                </a:cxn>
              </a:cxnLst>
              <a:rect l="0" t="0" r="r" b="b"/>
              <a:pathLst>
                <a:path w="265" h="230">
                  <a:moveTo>
                    <a:pt x="122" y="230"/>
                  </a:moveTo>
                  <a:cubicBezTo>
                    <a:pt x="0" y="230"/>
                    <a:pt x="0" y="230"/>
                    <a:pt x="0" y="230"/>
                  </a:cubicBezTo>
                  <a:cubicBezTo>
                    <a:pt x="0" y="136"/>
                    <a:pt x="0" y="136"/>
                    <a:pt x="0" y="136"/>
                  </a:cubicBezTo>
                  <a:cubicBezTo>
                    <a:pt x="0" y="101"/>
                    <a:pt x="7" y="74"/>
                    <a:pt x="21" y="54"/>
                  </a:cubicBezTo>
                  <a:cubicBezTo>
                    <a:pt x="36" y="33"/>
                    <a:pt x="61" y="16"/>
                    <a:pt x="96" y="0"/>
                  </a:cubicBezTo>
                  <a:cubicBezTo>
                    <a:pt x="122" y="50"/>
                    <a:pt x="122" y="50"/>
                    <a:pt x="122" y="50"/>
                  </a:cubicBezTo>
                  <a:cubicBezTo>
                    <a:pt x="101" y="61"/>
                    <a:pt x="86" y="71"/>
                    <a:pt x="77" y="81"/>
                  </a:cubicBezTo>
                  <a:cubicBezTo>
                    <a:pt x="69" y="91"/>
                    <a:pt x="65" y="103"/>
                    <a:pt x="64" y="116"/>
                  </a:cubicBezTo>
                  <a:cubicBezTo>
                    <a:pt x="122" y="116"/>
                    <a:pt x="122" y="116"/>
                    <a:pt x="122" y="116"/>
                  </a:cubicBezTo>
                  <a:lnTo>
                    <a:pt x="122" y="230"/>
                  </a:lnTo>
                  <a:close/>
                  <a:moveTo>
                    <a:pt x="265" y="230"/>
                  </a:moveTo>
                  <a:cubicBezTo>
                    <a:pt x="142" y="230"/>
                    <a:pt x="142" y="230"/>
                    <a:pt x="142" y="230"/>
                  </a:cubicBezTo>
                  <a:cubicBezTo>
                    <a:pt x="142" y="136"/>
                    <a:pt x="142" y="136"/>
                    <a:pt x="142" y="136"/>
                  </a:cubicBezTo>
                  <a:cubicBezTo>
                    <a:pt x="142" y="101"/>
                    <a:pt x="150" y="74"/>
                    <a:pt x="164" y="54"/>
                  </a:cubicBezTo>
                  <a:cubicBezTo>
                    <a:pt x="179" y="33"/>
                    <a:pt x="203" y="16"/>
                    <a:pt x="239" y="0"/>
                  </a:cubicBezTo>
                  <a:cubicBezTo>
                    <a:pt x="265" y="50"/>
                    <a:pt x="265" y="50"/>
                    <a:pt x="265" y="50"/>
                  </a:cubicBezTo>
                  <a:cubicBezTo>
                    <a:pt x="243" y="61"/>
                    <a:pt x="228" y="71"/>
                    <a:pt x="220" y="81"/>
                  </a:cubicBezTo>
                  <a:cubicBezTo>
                    <a:pt x="212" y="91"/>
                    <a:pt x="207" y="103"/>
                    <a:pt x="206" y="116"/>
                  </a:cubicBezTo>
                  <a:cubicBezTo>
                    <a:pt x="265" y="116"/>
                    <a:pt x="265" y="116"/>
                    <a:pt x="265" y="116"/>
                  </a:cubicBezTo>
                  <a:lnTo>
                    <a:pt x="265" y="230"/>
                  </a:lnTo>
                  <a:close/>
                </a:path>
              </a:pathLst>
            </a:custGeom>
            <a:solidFill>
              <a:schemeClr val="tx1"/>
            </a:solidFill>
            <a:ln w="9525">
              <a:noFill/>
              <a:round/>
              <a:headEnd/>
              <a:tailEnd/>
            </a:ln>
          </p:spPr>
          <p:txBody>
            <a:bodyPr vert="horz" wrap="square" lIns="68598" tIns="34299" rIns="68598" bIns="34299" numCol="1" anchor="t" anchorCtr="0" compatLnSpc="1">
              <a:prstTxWarp prst="textNoShape">
                <a:avLst/>
              </a:prstTxWarp>
            </a:bodyPr>
            <a:lstStyle/>
            <a:p>
              <a:pPr defTabSz="685983" eaLnBrk="0" fontAlgn="base" hangingPunct="0">
                <a:spcBef>
                  <a:spcPct val="0"/>
                </a:spcBef>
                <a:spcAft>
                  <a:spcPct val="0"/>
                </a:spcAft>
                <a:defRPr/>
              </a:pPr>
              <a:endParaRPr lang="de-DE" sz="1350" noProof="1">
                <a:solidFill>
                  <a:prstClr val="black"/>
                </a:solidFill>
                <a:latin typeface="Arial" pitchFamily="34" charset="0"/>
                <a:cs typeface="Arial" pitchFamily="34" charset="0"/>
              </a:endParaRPr>
            </a:p>
          </p:txBody>
        </p:sp>
      </p:grpSp>
      <p:sp>
        <p:nvSpPr>
          <p:cNvPr id="10" name="Text Box 18"/>
          <p:cNvSpPr txBox="1">
            <a:spLocks noChangeArrowheads="1"/>
          </p:cNvSpPr>
          <p:nvPr/>
        </p:nvSpPr>
        <p:spPr bwMode="gray">
          <a:xfrm rot="20700000">
            <a:off x="3463523" y="4942420"/>
            <a:ext cx="2328237" cy="175433"/>
          </a:xfrm>
          <a:prstGeom prst="rect">
            <a:avLst/>
          </a:prstGeom>
          <a:noFill/>
          <a:ln w="9525" algn="ctr">
            <a:noFill/>
            <a:miter lim="800000"/>
            <a:headEnd/>
            <a:tailEnd/>
          </a:ln>
        </p:spPr>
        <p:txBody>
          <a:bodyPr wrap="square" lIns="0" tIns="0" rIns="0" bIns="0">
            <a:spAutoFit/>
          </a:bodyPr>
          <a:lstStyle/>
          <a:p>
            <a:pPr algn="r" defTabSz="685983" eaLnBrk="0" fontAlgn="base" hangingPunct="0">
              <a:lnSpc>
                <a:spcPct val="95000"/>
              </a:lnSpc>
              <a:spcBef>
                <a:spcPct val="0"/>
              </a:spcBef>
              <a:spcAft>
                <a:spcPts val="600"/>
              </a:spcAft>
              <a:defRPr/>
            </a:pPr>
            <a:r>
              <a:rPr lang="en-US" sz="1200" b="1" i="1" noProof="1">
                <a:solidFill>
                  <a:prstClr val="black">
                    <a:lumMod val="75000"/>
                    <a:lumOff val="25000"/>
                  </a:prstClr>
                </a:solidFill>
                <a:latin typeface="Arial" pitchFamily="34" charset="0"/>
                <a:cs typeface="Arial" pitchFamily="34" charset="0"/>
              </a:rPr>
              <a:t>-Charles Hollander, Jr. -</a:t>
            </a:r>
            <a:endParaRPr lang="de-DE" sz="1200" b="1" i="1" noProof="1">
              <a:solidFill>
                <a:prstClr val="black">
                  <a:lumMod val="75000"/>
                  <a:lumOff val="25000"/>
                </a:prstClr>
              </a:solidFill>
              <a:latin typeface="Arial" pitchFamily="34" charset="0"/>
              <a:cs typeface="Arial" pitchFamily="34" charset="0"/>
            </a:endParaRPr>
          </a:p>
        </p:txBody>
      </p:sp>
      <p:grpSp>
        <p:nvGrpSpPr>
          <p:cNvPr id="12" name="Group 11">
            <a:extLst>
              <a:ext uri="{FF2B5EF4-FFF2-40B4-BE49-F238E27FC236}">
                <a16:creationId xmlns:a16="http://schemas.microsoft.com/office/drawing/2014/main" id="{A367E715-8150-445B-96FF-FB411E9A6C0E}"/>
              </a:ext>
            </a:extLst>
          </p:cNvPr>
          <p:cNvGrpSpPr/>
          <p:nvPr/>
        </p:nvGrpSpPr>
        <p:grpSpPr>
          <a:xfrm>
            <a:off x="0" y="6283326"/>
            <a:ext cx="12192000" cy="580211"/>
            <a:chOff x="-88136" y="6283325"/>
            <a:chExt cx="9906000" cy="580211"/>
          </a:xfrm>
        </p:grpSpPr>
        <p:grpSp>
          <p:nvGrpSpPr>
            <p:cNvPr id="16" name="Group 15">
              <a:extLst>
                <a:ext uri="{FF2B5EF4-FFF2-40B4-BE49-F238E27FC236}">
                  <a16:creationId xmlns:a16="http://schemas.microsoft.com/office/drawing/2014/main" id="{5256F987-13F3-4798-AD93-0B421F4B9EBA}"/>
                </a:ext>
              </a:extLst>
            </p:cNvPr>
            <p:cNvGrpSpPr/>
            <p:nvPr/>
          </p:nvGrpSpPr>
          <p:grpSpPr>
            <a:xfrm>
              <a:off x="-88136" y="6283325"/>
              <a:ext cx="9906000" cy="574675"/>
              <a:chOff x="-88136" y="6130925"/>
              <a:chExt cx="9906000" cy="574675"/>
            </a:xfrm>
          </p:grpSpPr>
          <p:grpSp>
            <p:nvGrpSpPr>
              <p:cNvPr id="20" name="Group 19">
                <a:extLst>
                  <a:ext uri="{FF2B5EF4-FFF2-40B4-BE49-F238E27FC236}">
                    <a16:creationId xmlns:a16="http://schemas.microsoft.com/office/drawing/2014/main" id="{AFF4F0E1-D12D-47E5-AED9-2CDE234D473C}"/>
                  </a:ext>
                </a:extLst>
              </p:cNvPr>
              <p:cNvGrpSpPr>
                <a:grpSpLocks/>
              </p:cNvGrpSpPr>
              <p:nvPr/>
            </p:nvGrpSpPr>
            <p:grpSpPr bwMode="auto">
              <a:xfrm>
                <a:off x="-88136" y="6130925"/>
                <a:ext cx="9906000" cy="574675"/>
                <a:chOff x="0" y="6283325"/>
                <a:chExt cx="9906000" cy="574675"/>
              </a:xfrm>
            </p:grpSpPr>
            <p:grpSp>
              <p:nvGrpSpPr>
                <p:cNvPr id="22" name="Group 19">
                  <a:extLst>
                    <a:ext uri="{FF2B5EF4-FFF2-40B4-BE49-F238E27FC236}">
                      <a16:creationId xmlns:a16="http://schemas.microsoft.com/office/drawing/2014/main" id="{55636E27-2A49-4632-8A19-E443DD0CC035}"/>
                    </a:ext>
                  </a:extLst>
                </p:cNvPr>
                <p:cNvGrpSpPr>
                  <a:grpSpLocks/>
                </p:cNvGrpSpPr>
                <p:nvPr/>
              </p:nvGrpSpPr>
              <p:grpSpPr bwMode="auto">
                <a:xfrm>
                  <a:off x="0" y="6496059"/>
                  <a:ext cx="9906000" cy="271226"/>
                  <a:chOff x="0" y="6523530"/>
                  <a:chExt cx="9143999" cy="270913"/>
                </a:xfrm>
              </p:grpSpPr>
              <p:grpSp>
                <p:nvGrpSpPr>
                  <p:cNvPr id="24" name="Group 13">
                    <a:extLst>
                      <a:ext uri="{FF2B5EF4-FFF2-40B4-BE49-F238E27FC236}">
                        <a16:creationId xmlns:a16="http://schemas.microsoft.com/office/drawing/2014/main" id="{49115386-714D-4C87-92A1-BE1835503F6C}"/>
                      </a:ext>
                    </a:extLst>
                  </p:cNvPr>
                  <p:cNvGrpSpPr>
                    <a:grpSpLocks/>
                  </p:cNvGrpSpPr>
                  <p:nvPr/>
                </p:nvGrpSpPr>
                <p:grpSpPr bwMode="auto">
                  <a:xfrm>
                    <a:off x="0" y="6523530"/>
                    <a:ext cx="9143999" cy="220408"/>
                    <a:chOff x="0" y="6523530"/>
                    <a:chExt cx="9144289" cy="220408"/>
                  </a:xfrm>
                </p:grpSpPr>
                <p:sp>
                  <p:nvSpPr>
                    <p:cNvPr id="26" name="Rectangle 25">
                      <a:extLst>
                        <a:ext uri="{FF2B5EF4-FFF2-40B4-BE49-F238E27FC236}">
                          <a16:creationId xmlns:a16="http://schemas.microsoft.com/office/drawing/2014/main" id="{D9ED3B71-7B57-4EBF-B06F-E82892055F28}"/>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7" name="Rectangle 26">
                      <a:extLst>
                        <a:ext uri="{FF2B5EF4-FFF2-40B4-BE49-F238E27FC236}">
                          <a16:creationId xmlns:a16="http://schemas.microsoft.com/office/drawing/2014/main" id="{57D099B6-7BE5-4082-A421-0F6B54D3E786}"/>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28" name="Rectangle 27">
                      <a:extLst>
                        <a:ext uri="{FF2B5EF4-FFF2-40B4-BE49-F238E27FC236}">
                          <a16:creationId xmlns:a16="http://schemas.microsoft.com/office/drawing/2014/main" id="{44C03374-1AAD-4A15-A8E9-BECB2346AD7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29" name="Rectangle 28">
                      <a:extLst>
                        <a:ext uri="{FF2B5EF4-FFF2-40B4-BE49-F238E27FC236}">
                          <a16:creationId xmlns:a16="http://schemas.microsoft.com/office/drawing/2014/main" id="{A8BFB671-0000-4848-8A98-FE0DF7789B0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5" name="TextBox 11">
                    <a:extLst>
                      <a:ext uri="{FF2B5EF4-FFF2-40B4-BE49-F238E27FC236}">
                        <a16:creationId xmlns:a16="http://schemas.microsoft.com/office/drawing/2014/main" id="{37B72C92-B7A4-4B0E-AB17-C03080980729}"/>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3" name="Picture 18" descr="thrive logo final.png">
                  <a:extLst>
                    <a:ext uri="{FF2B5EF4-FFF2-40B4-BE49-F238E27FC236}">
                      <a16:creationId xmlns:a16="http://schemas.microsoft.com/office/drawing/2014/main" id="{4C437FA8-666A-45EA-A9B3-CF928A9973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C7F4A08E-7EB5-4884-8FA0-45CF6747BE2C}"/>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18" name="Rectangle 17">
              <a:extLst>
                <a:ext uri="{FF2B5EF4-FFF2-40B4-BE49-F238E27FC236}">
                  <a16:creationId xmlns:a16="http://schemas.microsoft.com/office/drawing/2014/main" id="{42070AE3-CC55-4F4F-AC94-DC629BA9D73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19" name="Picture 18">
              <a:extLst>
                <a:ext uri="{FF2B5EF4-FFF2-40B4-BE49-F238E27FC236}">
                  <a16:creationId xmlns:a16="http://schemas.microsoft.com/office/drawing/2014/main" id="{4A39E470-D114-4EE0-8A37-F44DE359B882}"/>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9804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CA6B7B9-26DD-48F7-B4AF-7580CF2EB9C7}"/>
              </a:ext>
            </a:extLst>
          </p:cNvPr>
          <p:cNvPicPr>
            <a:picLocks noChangeAspect="1"/>
          </p:cNvPicPr>
          <p:nvPr/>
        </p:nvPicPr>
        <p:blipFill>
          <a:blip r:embed="rId5"/>
          <a:stretch>
            <a:fillRect/>
          </a:stretch>
        </p:blipFill>
        <p:spPr>
          <a:xfrm>
            <a:off x="0" y="-42693"/>
            <a:ext cx="12192000" cy="6346486"/>
          </a:xfrm>
          <a:prstGeom prst="rect">
            <a:avLst/>
          </a:prstGeom>
        </p:spPr>
      </p:pic>
      <p:sp>
        <p:nvSpPr>
          <p:cNvPr id="2" name="Footer Placeholder 1"/>
          <p:cNvSpPr>
            <a:spLocks noGrp="1"/>
          </p:cNvSpPr>
          <p:nvPr>
            <p:ph type="ftr" sz="quarter" idx="11"/>
          </p:nvPr>
        </p:nvSpPr>
        <p:spPr>
          <a:xfrm>
            <a:off x="3107745" y="5665685"/>
            <a:ext cx="4260056" cy="225682"/>
          </a:xfrm>
        </p:spPr>
        <p:txBody>
          <a:bodyPr/>
          <a:lstStyle/>
          <a:p>
            <a:pPr algn="l" defTabSz="685983" fontAlgn="base">
              <a:spcBef>
                <a:spcPct val="0"/>
              </a:spcBef>
              <a:spcAft>
                <a:spcPct val="0"/>
              </a:spcAft>
              <a:defRPr/>
            </a:pPr>
            <a:r>
              <a:rPr lang="en-US" sz="750">
                <a:solidFill>
                  <a:prstClr val="black"/>
                </a:solidFill>
                <a:latin typeface="Arial" pitchFamily="34" charset="0"/>
                <a:cs typeface="Arial" pitchFamily="34" charset="0"/>
              </a:rPr>
              <a:t>Red Flag, LLC © 2016 All Rights Reserved www.RedFlagAdvantage.com</a:t>
            </a:r>
            <a:endParaRPr lang="en-US" sz="750" dirty="0">
              <a:solidFill>
                <a:prstClr val="black"/>
              </a:solidFill>
              <a:latin typeface="Arial" pitchFamily="34" charset="0"/>
              <a:cs typeface="Arial" pitchFamily="34" charset="0"/>
            </a:endParaRPr>
          </a:p>
        </p:txBody>
      </p:sp>
      <p:sp>
        <p:nvSpPr>
          <p:cNvPr id="47" name="Freeform 526"/>
          <p:cNvSpPr>
            <a:spLocks noChangeAspect="1"/>
          </p:cNvSpPr>
          <p:nvPr/>
        </p:nvSpPr>
        <p:spPr bwMode="gray">
          <a:xfrm>
            <a:off x="4246182" y="2526387"/>
            <a:ext cx="477168" cy="360139"/>
          </a:xfrm>
          <a:custGeom>
            <a:avLst/>
            <a:gdLst>
              <a:gd name="T0" fmla="*/ 227 w 316"/>
              <a:gd name="T1" fmla="*/ 15 h 318"/>
              <a:gd name="T2" fmla="*/ 101 w 316"/>
              <a:gd name="T3" fmla="*/ 42 h 318"/>
              <a:gd name="T4" fmla="*/ 26 w 316"/>
              <a:gd name="T5" fmla="*/ 16 h 318"/>
              <a:gd name="T6" fmla="*/ 26 w 316"/>
              <a:gd name="T7" fmla="*/ 0 h 318"/>
              <a:gd name="T8" fmla="*/ 0 w 316"/>
              <a:gd name="T9" fmla="*/ 0 h 318"/>
              <a:gd name="T10" fmla="*/ 0 w 316"/>
              <a:gd name="T11" fmla="*/ 318 h 318"/>
              <a:gd name="T12" fmla="*/ 26 w 316"/>
              <a:gd name="T13" fmla="*/ 318 h 318"/>
              <a:gd name="T14" fmla="*/ 26 w 316"/>
              <a:gd name="T15" fmla="*/ 219 h 318"/>
              <a:gd name="T16" fmla="*/ 101 w 316"/>
              <a:gd name="T17" fmla="*/ 245 h 318"/>
              <a:gd name="T18" fmla="*/ 227 w 316"/>
              <a:gd name="T19" fmla="*/ 219 h 318"/>
              <a:gd name="T20" fmla="*/ 316 w 316"/>
              <a:gd name="T21" fmla="*/ 219 h 318"/>
              <a:gd name="T22" fmla="*/ 316 w 316"/>
              <a:gd name="T23" fmla="*/ 15 h 318"/>
              <a:gd name="T24" fmla="*/ 227 w 316"/>
              <a:gd name="T25" fmla="*/ 15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318"/>
              <a:gd name="T41" fmla="*/ 316 w 316"/>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318">
                <a:moveTo>
                  <a:pt x="227" y="15"/>
                </a:moveTo>
                <a:cubicBezTo>
                  <a:pt x="192" y="20"/>
                  <a:pt x="165" y="42"/>
                  <a:pt x="101" y="42"/>
                </a:cubicBezTo>
                <a:cubicBezTo>
                  <a:pt x="63" y="42"/>
                  <a:pt x="39" y="28"/>
                  <a:pt x="26" y="16"/>
                </a:cubicBezTo>
                <a:cubicBezTo>
                  <a:pt x="26" y="0"/>
                  <a:pt x="26" y="0"/>
                  <a:pt x="26" y="0"/>
                </a:cubicBezTo>
                <a:cubicBezTo>
                  <a:pt x="0" y="0"/>
                  <a:pt x="0" y="0"/>
                  <a:pt x="0" y="0"/>
                </a:cubicBezTo>
                <a:cubicBezTo>
                  <a:pt x="0" y="318"/>
                  <a:pt x="0" y="318"/>
                  <a:pt x="0" y="318"/>
                </a:cubicBezTo>
                <a:cubicBezTo>
                  <a:pt x="26" y="318"/>
                  <a:pt x="26" y="318"/>
                  <a:pt x="26" y="318"/>
                </a:cubicBezTo>
                <a:cubicBezTo>
                  <a:pt x="26" y="219"/>
                  <a:pt x="26" y="219"/>
                  <a:pt x="26" y="219"/>
                </a:cubicBezTo>
                <a:cubicBezTo>
                  <a:pt x="39" y="231"/>
                  <a:pt x="63" y="245"/>
                  <a:pt x="101" y="245"/>
                </a:cubicBezTo>
                <a:cubicBezTo>
                  <a:pt x="165" y="245"/>
                  <a:pt x="192" y="223"/>
                  <a:pt x="227" y="219"/>
                </a:cubicBezTo>
                <a:cubicBezTo>
                  <a:pt x="263" y="215"/>
                  <a:pt x="316" y="219"/>
                  <a:pt x="316" y="219"/>
                </a:cubicBezTo>
                <a:cubicBezTo>
                  <a:pt x="316" y="15"/>
                  <a:pt x="316" y="15"/>
                  <a:pt x="316" y="15"/>
                </a:cubicBezTo>
                <a:cubicBezTo>
                  <a:pt x="316" y="15"/>
                  <a:pt x="263" y="11"/>
                  <a:pt x="227" y="15"/>
                </a:cubicBezTo>
                <a:close/>
              </a:path>
            </a:pathLst>
          </a:custGeom>
          <a:solidFill>
            <a:schemeClr val="accent2"/>
          </a:solidFill>
          <a:ln w="6350">
            <a:solidFill>
              <a:schemeClr val="accent2"/>
            </a:solidFill>
            <a:round/>
            <a:headEnd/>
            <a:tailEnd/>
          </a:ln>
        </p:spPr>
        <p:txBody>
          <a:bodyPr/>
          <a:lstStyle/>
          <a:p>
            <a:pPr defTabSz="685983">
              <a:defRPr/>
            </a:pPr>
            <a:endParaRPr lang="en-US" sz="1350" dirty="0">
              <a:solidFill>
                <a:prstClr val="white"/>
              </a:solidFill>
              <a:latin typeface="Calibri"/>
              <a:cs typeface="Arial" pitchFamily="34" charset="0"/>
            </a:endParaRPr>
          </a:p>
        </p:txBody>
      </p:sp>
      <p:sp>
        <p:nvSpPr>
          <p:cNvPr id="48" name="Freeform 526"/>
          <p:cNvSpPr>
            <a:spLocks noChangeAspect="1"/>
          </p:cNvSpPr>
          <p:nvPr/>
        </p:nvSpPr>
        <p:spPr bwMode="gray">
          <a:xfrm>
            <a:off x="4271931" y="4976742"/>
            <a:ext cx="477168" cy="360139"/>
          </a:xfrm>
          <a:custGeom>
            <a:avLst/>
            <a:gdLst>
              <a:gd name="T0" fmla="*/ 227 w 316"/>
              <a:gd name="T1" fmla="*/ 15 h 318"/>
              <a:gd name="T2" fmla="*/ 101 w 316"/>
              <a:gd name="T3" fmla="*/ 42 h 318"/>
              <a:gd name="T4" fmla="*/ 26 w 316"/>
              <a:gd name="T5" fmla="*/ 16 h 318"/>
              <a:gd name="T6" fmla="*/ 26 w 316"/>
              <a:gd name="T7" fmla="*/ 0 h 318"/>
              <a:gd name="T8" fmla="*/ 0 w 316"/>
              <a:gd name="T9" fmla="*/ 0 h 318"/>
              <a:gd name="T10" fmla="*/ 0 w 316"/>
              <a:gd name="T11" fmla="*/ 318 h 318"/>
              <a:gd name="T12" fmla="*/ 26 w 316"/>
              <a:gd name="T13" fmla="*/ 318 h 318"/>
              <a:gd name="T14" fmla="*/ 26 w 316"/>
              <a:gd name="T15" fmla="*/ 219 h 318"/>
              <a:gd name="T16" fmla="*/ 101 w 316"/>
              <a:gd name="T17" fmla="*/ 245 h 318"/>
              <a:gd name="T18" fmla="*/ 227 w 316"/>
              <a:gd name="T19" fmla="*/ 219 h 318"/>
              <a:gd name="T20" fmla="*/ 316 w 316"/>
              <a:gd name="T21" fmla="*/ 219 h 318"/>
              <a:gd name="T22" fmla="*/ 316 w 316"/>
              <a:gd name="T23" fmla="*/ 15 h 318"/>
              <a:gd name="T24" fmla="*/ 227 w 316"/>
              <a:gd name="T25" fmla="*/ 15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6"/>
              <a:gd name="T40" fmla="*/ 0 h 318"/>
              <a:gd name="T41" fmla="*/ 316 w 316"/>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6" h="318">
                <a:moveTo>
                  <a:pt x="227" y="15"/>
                </a:moveTo>
                <a:cubicBezTo>
                  <a:pt x="192" y="20"/>
                  <a:pt x="165" y="42"/>
                  <a:pt x="101" y="42"/>
                </a:cubicBezTo>
                <a:cubicBezTo>
                  <a:pt x="63" y="42"/>
                  <a:pt x="39" y="28"/>
                  <a:pt x="26" y="16"/>
                </a:cubicBezTo>
                <a:cubicBezTo>
                  <a:pt x="26" y="0"/>
                  <a:pt x="26" y="0"/>
                  <a:pt x="26" y="0"/>
                </a:cubicBezTo>
                <a:cubicBezTo>
                  <a:pt x="0" y="0"/>
                  <a:pt x="0" y="0"/>
                  <a:pt x="0" y="0"/>
                </a:cubicBezTo>
                <a:cubicBezTo>
                  <a:pt x="0" y="318"/>
                  <a:pt x="0" y="318"/>
                  <a:pt x="0" y="318"/>
                </a:cubicBezTo>
                <a:cubicBezTo>
                  <a:pt x="26" y="318"/>
                  <a:pt x="26" y="318"/>
                  <a:pt x="26" y="318"/>
                </a:cubicBezTo>
                <a:cubicBezTo>
                  <a:pt x="26" y="219"/>
                  <a:pt x="26" y="219"/>
                  <a:pt x="26" y="219"/>
                </a:cubicBezTo>
                <a:cubicBezTo>
                  <a:pt x="39" y="231"/>
                  <a:pt x="63" y="245"/>
                  <a:pt x="101" y="245"/>
                </a:cubicBezTo>
                <a:cubicBezTo>
                  <a:pt x="165" y="245"/>
                  <a:pt x="192" y="223"/>
                  <a:pt x="227" y="219"/>
                </a:cubicBezTo>
                <a:cubicBezTo>
                  <a:pt x="263" y="215"/>
                  <a:pt x="316" y="219"/>
                  <a:pt x="316" y="219"/>
                </a:cubicBezTo>
                <a:cubicBezTo>
                  <a:pt x="316" y="15"/>
                  <a:pt x="316" y="15"/>
                  <a:pt x="316" y="15"/>
                </a:cubicBezTo>
                <a:cubicBezTo>
                  <a:pt x="316" y="15"/>
                  <a:pt x="263" y="11"/>
                  <a:pt x="227" y="15"/>
                </a:cubicBezTo>
                <a:close/>
              </a:path>
            </a:pathLst>
          </a:custGeom>
          <a:solidFill>
            <a:schemeClr val="accent2"/>
          </a:solidFill>
          <a:ln w="6350">
            <a:solidFill>
              <a:schemeClr val="accent2"/>
            </a:solidFill>
            <a:round/>
            <a:headEnd/>
            <a:tailEnd/>
          </a:ln>
        </p:spPr>
        <p:txBody>
          <a:bodyPr/>
          <a:lstStyle/>
          <a:p>
            <a:pPr defTabSz="685983">
              <a:defRPr/>
            </a:pPr>
            <a:endParaRPr lang="en-US" sz="1350" dirty="0">
              <a:solidFill>
                <a:prstClr val="white"/>
              </a:solidFill>
              <a:latin typeface="Calibri"/>
              <a:cs typeface="Arial" pitchFamily="34" charset="0"/>
            </a:endParaRPr>
          </a:p>
        </p:txBody>
      </p:sp>
      <p:sp>
        <p:nvSpPr>
          <p:cNvPr id="49" name="TextBox 48"/>
          <p:cNvSpPr txBox="1">
            <a:spLocks noChangeAspect="1"/>
          </p:cNvSpPr>
          <p:nvPr/>
        </p:nvSpPr>
        <p:spPr>
          <a:xfrm>
            <a:off x="5476147" y="3564322"/>
            <a:ext cx="699102" cy="600293"/>
          </a:xfrm>
          <a:prstGeom prst="rect">
            <a:avLst/>
          </a:prstGeom>
          <a:noFill/>
        </p:spPr>
        <p:txBody>
          <a:bodyPr wrap="none" rtlCol="0">
            <a:spAutoFit/>
          </a:bodyPr>
          <a:lstStyle/>
          <a:p>
            <a:pPr defTabSz="685983">
              <a:defRPr/>
            </a:pPr>
            <a:r>
              <a:rPr lang="en-US" sz="3301" b="1" dirty="0">
                <a:solidFill>
                  <a:prstClr val="black"/>
                </a:solidFill>
                <a:latin typeface="Calibri"/>
                <a:cs typeface="Arial" pitchFamily="34" charset="0"/>
              </a:rPr>
              <a:t>Vs.</a:t>
            </a:r>
          </a:p>
        </p:txBody>
      </p:sp>
      <p:grpSp>
        <p:nvGrpSpPr>
          <p:cNvPr id="9" name="Group 8"/>
          <p:cNvGrpSpPr/>
          <p:nvPr/>
        </p:nvGrpSpPr>
        <p:grpSpPr>
          <a:xfrm>
            <a:off x="6698465" y="1881364"/>
            <a:ext cx="2988510" cy="826957"/>
            <a:chOff x="5174456" y="1366022"/>
            <a:chExt cx="2988510" cy="1102322"/>
          </a:xfrm>
        </p:grpSpPr>
        <p:sp>
          <p:nvSpPr>
            <p:cNvPr id="7" name="TextBox 6"/>
            <p:cNvSpPr txBox="1"/>
            <p:nvPr/>
          </p:nvSpPr>
          <p:spPr>
            <a:xfrm>
              <a:off x="5174456" y="1366022"/>
              <a:ext cx="2988510" cy="554025"/>
            </a:xfrm>
            <a:prstGeom prst="rect">
              <a:avLst/>
            </a:prstGeom>
            <a:noFill/>
          </p:spPr>
          <p:txBody>
            <a:bodyPr wrap="none" rtlCol="0">
              <a:spAutoFit/>
            </a:bodyPr>
            <a:lstStyle/>
            <a:p>
              <a:pPr defTabSz="685983" eaLnBrk="0" fontAlgn="base" hangingPunct="0">
                <a:spcBef>
                  <a:spcPct val="0"/>
                </a:spcBef>
                <a:spcAft>
                  <a:spcPct val="0"/>
                </a:spcAft>
                <a:defRPr/>
              </a:pPr>
              <a:r>
                <a:rPr lang="en-US" sz="2101" b="1" dirty="0">
                  <a:solidFill>
                    <a:prstClr val="black"/>
                  </a:solidFill>
                  <a:latin typeface="Calibri"/>
                  <a:cs typeface="Arial" pitchFamily="34" charset="0"/>
                </a:rPr>
                <a:t>The close is made here!!!</a:t>
              </a:r>
            </a:p>
          </p:txBody>
        </p:sp>
        <p:cxnSp>
          <p:nvCxnSpPr>
            <p:cNvPr id="45" name="Straight Arrow Connector 44"/>
            <p:cNvCxnSpPr>
              <a:cxnSpLocks noChangeAspect="1"/>
            </p:cNvCxnSpPr>
            <p:nvPr/>
          </p:nvCxnSpPr>
          <p:spPr>
            <a:xfrm>
              <a:off x="5843799" y="1807103"/>
              <a:ext cx="0" cy="661241"/>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grpSp>
      <p:sp>
        <p:nvSpPr>
          <p:cNvPr id="57" name="Title 56"/>
          <p:cNvSpPr>
            <a:spLocks noGrp="1"/>
          </p:cNvSpPr>
          <p:nvPr>
            <p:ph type="title"/>
          </p:nvPr>
        </p:nvSpPr>
        <p:spPr>
          <a:xfrm>
            <a:off x="1447801" y="1028076"/>
            <a:ext cx="8229600" cy="1049547"/>
          </a:xfrm>
        </p:spPr>
        <p:txBody>
          <a:bodyPr/>
          <a:lstStyle/>
          <a:p>
            <a:r>
              <a:rPr lang="en-US" dirty="0"/>
              <a:t>Getting Your Timing Right</a:t>
            </a:r>
            <a:endParaRPr lang="en-US" sz="3001" i="1" dirty="0"/>
          </a:p>
        </p:txBody>
      </p:sp>
      <p:sp>
        <p:nvSpPr>
          <p:cNvPr id="50" name="AutoShape 11"/>
          <p:cNvSpPr>
            <a:spLocks noChangeArrowheads="1"/>
          </p:cNvSpPr>
          <p:nvPr>
            <p:custDataLst>
              <p:tags r:id="rId1"/>
            </p:custDataLst>
          </p:nvPr>
        </p:nvSpPr>
        <p:spPr bwMode="auto">
          <a:xfrm rot="16200000" flipH="1">
            <a:off x="2321588" y="3121906"/>
            <a:ext cx="2031853" cy="1590040"/>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68598" tIns="34299" rIns="68598" bIns="34299" numCol="1" anchor="t" anchorCtr="0" compatLnSpc="1">
            <a:prstTxWarp prst="textNoShape">
              <a:avLst/>
            </a:prstTxWarp>
          </a:bodyPr>
          <a:lstStyle/>
          <a:p>
            <a:pPr defTabSz="685983" eaLnBrk="0" fontAlgn="base" hangingPunct="0">
              <a:spcBef>
                <a:spcPct val="0"/>
              </a:spcBef>
              <a:spcAft>
                <a:spcPct val="0"/>
              </a:spcAft>
              <a:defRPr/>
            </a:pPr>
            <a:endParaRPr lang="en-US" sz="1350">
              <a:solidFill>
                <a:prstClr val="white"/>
              </a:solidFill>
              <a:latin typeface="Calibri"/>
            </a:endParaRPr>
          </a:p>
        </p:txBody>
      </p:sp>
      <p:sp>
        <p:nvSpPr>
          <p:cNvPr id="3" name="Oval 2"/>
          <p:cNvSpPr>
            <a:spLocks noChangeAspect="1"/>
          </p:cNvSpPr>
          <p:nvPr/>
        </p:nvSpPr>
        <p:spPr>
          <a:xfrm>
            <a:off x="7056126" y="2828350"/>
            <a:ext cx="822960" cy="24307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983" eaLnBrk="0" fontAlgn="base" hangingPunct="0">
              <a:spcBef>
                <a:spcPct val="0"/>
              </a:spcBef>
              <a:spcAft>
                <a:spcPct val="0"/>
              </a:spcAft>
              <a:defRPr/>
            </a:pPr>
            <a:endParaRPr lang="en-US" sz="1350">
              <a:solidFill>
                <a:prstClr val="black"/>
              </a:solidFill>
              <a:latin typeface="Calibri"/>
            </a:endParaRPr>
          </a:p>
        </p:txBody>
      </p:sp>
      <p:sp>
        <p:nvSpPr>
          <p:cNvPr id="51" name="AutoShape 10"/>
          <p:cNvSpPr>
            <a:spLocks noChangeArrowheads="1"/>
          </p:cNvSpPr>
          <p:nvPr>
            <p:custDataLst>
              <p:tags r:id="rId2"/>
            </p:custDataLst>
          </p:nvPr>
        </p:nvSpPr>
        <p:spPr bwMode="auto">
          <a:xfrm rot="5400000">
            <a:off x="7258448" y="3177686"/>
            <a:ext cx="2031853" cy="1613535"/>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68598" tIns="34299" rIns="68598" bIns="34299" numCol="1" anchor="t" anchorCtr="0" compatLnSpc="1">
            <a:prstTxWarp prst="textNoShape">
              <a:avLst/>
            </a:prstTxWarp>
          </a:bodyPr>
          <a:lstStyle/>
          <a:p>
            <a:pPr defTabSz="685983" eaLnBrk="0" fontAlgn="base" hangingPunct="0">
              <a:spcBef>
                <a:spcPct val="0"/>
              </a:spcBef>
              <a:spcAft>
                <a:spcPct val="0"/>
              </a:spcAft>
              <a:defRPr/>
            </a:pPr>
            <a:endParaRPr lang="en-US" sz="1350">
              <a:solidFill>
                <a:prstClr val="white"/>
              </a:solidFill>
              <a:latin typeface="Calibri"/>
            </a:endParaRPr>
          </a:p>
        </p:txBody>
      </p:sp>
      <p:cxnSp>
        <p:nvCxnSpPr>
          <p:cNvPr id="55" name="Straight Arrow Connector 54"/>
          <p:cNvCxnSpPr>
            <a:cxnSpLocks noChangeAspect="1"/>
          </p:cNvCxnSpPr>
          <p:nvPr/>
        </p:nvCxnSpPr>
        <p:spPr>
          <a:xfrm>
            <a:off x="7467607" y="3983657"/>
            <a:ext cx="1494430" cy="0"/>
          </a:xfrm>
          <a:prstGeom prst="straightConnector1">
            <a:avLst/>
          </a:prstGeom>
          <a:ln w="79375">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a:spLocks noChangeAspect="1"/>
          </p:cNvSpPr>
          <p:nvPr/>
        </p:nvSpPr>
        <p:spPr>
          <a:xfrm>
            <a:off x="7647525" y="3664743"/>
            <a:ext cx="845103" cy="300082"/>
          </a:xfrm>
          <a:prstGeom prst="rect">
            <a:avLst/>
          </a:prstGeom>
          <a:noFill/>
        </p:spPr>
        <p:txBody>
          <a:bodyPr wrap="none" rtlCol="0">
            <a:spAutoFit/>
          </a:bodyPr>
          <a:lstStyle/>
          <a:p>
            <a:pPr defTabSz="685983" eaLnBrk="0" fontAlgn="base" hangingPunct="0">
              <a:spcBef>
                <a:spcPct val="0"/>
              </a:spcBef>
              <a:spcAft>
                <a:spcPct val="0"/>
              </a:spcAft>
              <a:defRPr/>
            </a:pPr>
            <a:r>
              <a:rPr lang="en-US" sz="1350" b="1" spc="225" dirty="0">
                <a:solidFill>
                  <a:prstClr val="white">
                    <a:lumMod val="75000"/>
                  </a:prstClr>
                </a:solidFill>
                <a:latin typeface="Calibri"/>
                <a:cs typeface="Arial" pitchFamily="34" charset="0"/>
              </a:rPr>
              <a:t>Timing</a:t>
            </a:r>
          </a:p>
        </p:txBody>
      </p:sp>
      <p:sp>
        <p:nvSpPr>
          <p:cNvPr id="4" name="TextBox 3"/>
          <p:cNvSpPr txBox="1"/>
          <p:nvPr/>
        </p:nvSpPr>
        <p:spPr>
          <a:xfrm>
            <a:off x="1974380" y="3764670"/>
            <a:ext cx="530915" cy="300082"/>
          </a:xfrm>
          <a:prstGeom prst="rect">
            <a:avLst/>
          </a:prstGeom>
          <a:noFill/>
        </p:spPr>
        <p:txBody>
          <a:bodyPr wrap="none" rtlCol="0">
            <a:spAutoFit/>
          </a:bodyPr>
          <a:lstStyle/>
          <a:p>
            <a:pPr defTabSz="685983" eaLnBrk="0" fontAlgn="base" hangingPunct="0">
              <a:spcBef>
                <a:spcPct val="0"/>
              </a:spcBef>
              <a:spcAft>
                <a:spcPct val="0"/>
              </a:spcAft>
              <a:defRPr/>
            </a:pPr>
            <a:r>
              <a:rPr lang="en-US" sz="1350" b="1" dirty="0">
                <a:solidFill>
                  <a:prstClr val="black"/>
                </a:solidFill>
                <a:latin typeface="Arial" pitchFamily="34" charset="0"/>
                <a:cs typeface="Arial" pitchFamily="34" charset="0"/>
              </a:rPr>
              <a:t>10%</a:t>
            </a:r>
          </a:p>
        </p:txBody>
      </p:sp>
      <p:sp>
        <p:nvSpPr>
          <p:cNvPr id="15" name="TextBox 14"/>
          <p:cNvSpPr txBox="1"/>
          <p:nvPr/>
        </p:nvSpPr>
        <p:spPr>
          <a:xfrm>
            <a:off x="4132536" y="3778968"/>
            <a:ext cx="530915" cy="300082"/>
          </a:xfrm>
          <a:prstGeom prst="rect">
            <a:avLst/>
          </a:prstGeom>
          <a:noFill/>
        </p:spPr>
        <p:txBody>
          <a:bodyPr wrap="none" rtlCol="0">
            <a:spAutoFit/>
          </a:bodyPr>
          <a:lstStyle/>
          <a:p>
            <a:pPr defTabSz="685983" eaLnBrk="0" fontAlgn="base" hangingPunct="0">
              <a:spcBef>
                <a:spcPct val="0"/>
              </a:spcBef>
              <a:spcAft>
                <a:spcPct val="0"/>
              </a:spcAft>
              <a:defRPr/>
            </a:pPr>
            <a:r>
              <a:rPr lang="en-US" sz="1350" b="1" dirty="0">
                <a:solidFill>
                  <a:prstClr val="black"/>
                </a:solidFill>
                <a:latin typeface="Arial" pitchFamily="34" charset="0"/>
                <a:cs typeface="Arial" pitchFamily="34" charset="0"/>
              </a:rPr>
              <a:t>90%</a:t>
            </a:r>
          </a:p>
        </p:txBody>
      </p:sp>
      <p:cxnSp>
        <p:nvCxnSpPr>
          <p:cNvPr id="6" name="Straight Arrow Connector 5"/>
          <p:cNvCxnSpPr/>
          <p:nvPr/>
        </p:nvCxnSpPr>
        <p:spPr>
          <a:xfrm>
            <a:off x="4723350" y="2900997"/>
            <a:ext cx="0" cy="1958832"/>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39046" y="3728208"/>
            <a:ext cx="530915" cy="300082"/>
          </a:xfrm>
          <a:prstGeom prst="rect">
            <a:avLst/>
          </a:prstGeom>
          <a:noFill/>
        </p:spPr>
        <p:txBody>
          <a:bodyPr wrap="none" rtlCol="0">
            <a:spAutoFit/>
          </a:bodyPr>
          <a:lstStyle/>
          <a:p>
            <a:pPr defTabSz="685983" eaLnBrk="0" fontAlgn="base" hangingPunct="0">
              <a:spcBef>
                <a:spcPct val="0"/>
              </a:spcBef>
              <a:spcAft>
                <a:spcPct val="0"/>
              </a:spcAft>
              <a:defRPr/>
            </a:pPr>
            <a:r>
              <a:rPr lang="en-US" sz="1350" b="1" dirty="0">
                <a:solidFill>
                  <a:prstClr val="black"/>
                </a:solidFill>
                <a:latin typeface="Arial" pitchFamily="34" charset="0"/>
                <a:cs typeface="Arial" pitchFamily="34" charset="0"/>
              </a:rPr>
              <a:t>90%</a:t>
            </a:r>
          </a:p>
        </p:txBody>
      </p:sp>
      <p:sp>
        <p:nvSpPr>
          <p:cNvPr id="22" name="TextBox 21"/>
          <p:cNvSpPr txBox="1"/>
          <p:nvPr/>
        </p:nvSpPr>
        <p:spPr>
          <a:xfrm>
            <a:off x="9145000" y="3730906"/>
            <a:ext cx="530915" cy="300082"/>
          </a:xfrm>
          <a:prstGeom prst="rect">
            <a:avLst/>
          </a:prstGeom>
          <a:noFill/>
        </p:spPr>
        <p:txBody>
          <a:bodyPr wrap="none" rtlCol="0">
            <a:spAutoFit/>
          </a:bodyPr>
          <a:lstStyle/>
          <a:p>
            <a:pPr defTabSz="685983" eaLnBrk="0" fontAlgn="base" hangingPunct="0">
              <a:spcBef>
                <a:spcPct val="0"/>
              </a:spcBef>
              <a:spcAft>
                <a:spcPct val="0"/>
              </a:spcAft>
              <a:defRPr/>
            </a:pPr>
            <a:r>
              <a:rPr lang="en-US" sz="1350" b="1" dirty="0">
                <a:solidFill>
                  <a:prstClr val="black"/>
                </a:solidFill>
                <a:latin typeface="Arial" pitchFamily="34" charset="0"/>
                <a:cs typeface="Arial" pitchFamily="34" charset="0"/>
              </a:rPr>
              <a:t>10%</a:t>
            </a:r>
          </a:p>
        </p:txBody>
      </p:sp>
      <p:grpSp>
        <p:nvGrpSpPr>
          <p:cNvPr id="23" name="Group 22">
            <a:extLst>
              <a:ext uri="{FF2B5EF4-FFF2-40B4-BE49-F238E27FC236}">
                <a16:creationId xmlns:a16="http://schemas.microsoft.com/office/drawing/2014/main" id="{2B0A33A7-6814-4524-89C3-D840B9B1584A}"/>
              </a:ext>
            </a:extLst>
          </p:cNvPr>
          <p:cNvGrpSpPr/>
          <p:nvPr/>
        </p:nvGrpSpPr>
        <p:grpSpPr>
          <a:xfrm>
            <a:off x="0" y="6283326"/>
            <a:ext cx="12192000" cy="580211"/>
            <a:chOff x="-88136" y="6283325"/>
            <a:chExt cx="9906000" cy="580211"/>
          </a:xfrm>
        </p:grpSpPr>
        <p:grpSp>
          <p:nvGrpSpPr>
            <p:cNvPr id="24" name="Group 23">
              <a:extLst>
                <a:ext uri="{FF2B5EF4-FFF2-40B4-BE49-F238E27FC236}">
                  <a16:creationId xmlns:a16="http://schemas.microsoft.com/office/drawing/2014/main" id="{1A902516-7247-4029-BF17-048FE1B7B281}"/>
                </a:ext>
              </a:extLst>
            </p:cNvPr>
            <p:cNvGrpSpPr/>
            <p:nvPr/>
          </p:nvGrpSpPr>
          <p:grpSpPr>
            <a:xfrm>
              <a:off x="-88136" y="6283325"/>
              <a:ext cx="9906000" cy="574675"/>
              <a:chOff x="-88136" y="6130925"/>
              <a:chExt cx="9906000" cy="574675"/>
            </a:xfrm>
          </p:grpSpPr>
          <p:grpSp>
            <p:nvGrpSpPr>
              <p:cNvPr id="27" name="Group 19">
                <a:extLst>
                  <a:ext uri="{FF2B5EF4-FFF2-40B4-BE49-F238E27FC236}">
                    <a16:creationId xmlns:a16="http://schemas.microsoft.com/office/drawing/2014/main" id="{0C148A69-8EA8-41D9-86E4-633CB6B6E73C}"/>
                  </a:ext>
                </a:extLst>
              </p:cNvPr>
              <p:cNvGrpSpPr>
                <a:grpSpLocks/>
              </p:cNvGrpSpPr>
              <p:nvPr/>
            </p:nvGrpSpPr>
            <p:grpSpPr bwMode="auto">
              <a:xfrm>
                <a:off x="-88136" y="6130925"/>
                <a:ext cx="9906000" cy="574675"/>
                <a:chOff x="0" y="6283325"/>
                <a:chExt cx="9906000" cy="574675"/>
              </a:xfrm>
            </p:grpSpPr>
            <p:grpSp>
              <p:nvGrpSpPr>
                <p:cNvPr id="29" name="Group 19">
                  <a:extLst>
                    <a:ext uri="{FF2B5EF4-FFF2-40B4-BE49-F238E27FC236}">
                      <a16:creationId xmlns:a16="http://schemas.microsoft.com/office/drawing/2014/main" id="{AB5E33F4-6C87-4BFA-8D0D-357FA8CB3A08}"/>
                    </a:ext>
                  </a:extLst>
                </p:cNvPr>
                <p:cNvGrpSpPr>
                  <a:grpSpLocks/>
                </p:cNvGrpSpPr>
                <p:nvPr/>
              </p:nvGrpSpPr>
              <p:grpSpPr bwMode="auto">
                <a:xfrm>
                  <a:off x="0" y="6496059"/>
                  <a:ext cx="9906000" cy="271226"/>
                  <a:chOff x="0" y="6523530"/>
                  <a:chExt cx="9143999" cy="270913"/>
                </a:xfrm>
              </p:grpSpPr>
              <p:grpSp>
                <p:nvGrpSpPr>
                  <p:cNvPr id="31" name="Group 13">
                    <a:extLst>
                      <a:ext uri="{FF2B5EF4-FFF2-40B4-BE49-F238E27FC236}">
                        <a16:creationId xmlns:a16="http://schemas.microsoft.com/office/drawing/2014/main" id="{01419CF4-93A7-40AD-8815-3E54331E4082}"/>
                      </a:ext>
                    </a:extLst>
                  </p:cNvPr>
                  <p:cNvGrpSpPr>
                    <a:grpSpLocks/>
                  </p:cNvGrpSpPr>
                  <p:nvPr/>
                </p:nvGrpSpPr>
                <p:grpSpPr bwMode="auto">
                  <a:xfrm>
                    <a:off x="0" y="6523530"/>
                    <a:ext cx="9143999" cy="220408"/>
                    <a:chOff x="0" y="6523530"/>
                    <a:chExt cx="9144289" cy="220408"/>
                  </a:xfrm>
                </p:grpSpPr>
                <p:sp>
                  <p:nvSpPr>
                    <p:cNvPr id="33" name="Rectangle 32">
                      <a:extLst>
                        <a:ext uri="{FF2B5EF4-FFF2-40B4-BE49-F238E27FC236}">
                          <a16:creationId xmlns:a16="http://schemas.microsoft.com/office/drawing/2014/main" id="{2AFFAEC9-6559-4953-B235-DA80464BC52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4" name="Rectangle 33">
                      <a:extLst>
                        <a:ext uri="{FF2B5EF4-FFF2-40B4-BE49-F238E27FC236}">
                          <a16:creationId xmlns:a16="http://schemas.microsoft.com/office/drawing/2014/main" id="{16611F26-7FD8-4B68-9B7C-DCF3D46D4D46}"/>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5" name="Rectangle 34">
                      <a:extLst>
                        <a:ext uri="{FF2B5EF4-FFF2-40B4-BE49-F238E27FC236}">
                          <a16:creationId xmlns:a16="http://schemas.microsoft.com/office/drawing/2014/main" id="{F7D26936-39A5-4EE5-8FF8-33F2F2D9316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6" name="Rectangle 35">
                      <a:extLst>
                        <a:ext uri="{FF2B5EF4-FFF2-40B4-BE49-F238E27FC236}">
                          <a16:creationId xmlns:a16="http://schemas.microsoft.com/office/drawing/2014/main" id="{CE2C30CA-4541-473E-8A0F-08B0EE727DA6}"/>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2" name="TextBox 11">
                    <a:extLst>
                      <a:ext uri="{FF2B5EF4-FFF2-40B4-BE49-F238E27FC236}">
                        <a16:creationId xmlns:a16="http://schemas.microsoft.com/office/drawing/2014/main" id="{3D51EF31-4CF7-44D6-B88A-B130B5240357}"/>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0" name="Picture 18" descr="thrive logo final.png">
                  <a:extLst>
                    <a:ext uri="{FF2B5EF4-FFF2-40B4-BE49-F238E27FC236}">
                      <a16:creationId xmlns:a16="http://schemas.microsoft.com/office/drawing/2014/main" id="{F5C3997C-B544-488C-BE2A-D3D71BDB5C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87B36620-FBD0-4C2A-B540-033020F57835}"/>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5" name="Rectangle 24">
              <a:extLst>
                <a:ext uri="{FF2B5EF4-FFF2-40B4-BE49-F238E27FC236}">
                  <a16:creationId xmlns:a16="http://schemas.microsoft.com/office/drawing/2014/main" id="{927AB9D4-3532-4394-B28F-A28EBF816E48}"/>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6" name="Picture 25">
              <a:extLst>
                <a:ext uri="{FF2B5EF4-FFF2-40B4-BE49-F238E27FC236}">
                  <a16:creationId xmlns:a16="http://schemas.microsoft.com/office/drawing/2014/main" id="{90F0B620-7B63-493F-9F86-ABDDBD2C35FF}"/>
                </a:ext>
              </a:extLst>
            </p:cNvPr>
            <p:cNvPicPr/>
            <p:nvPr/>
          </p:nvPicPr>
          <p:blipFill rotWithShape="1">
            <a:blip r:embed="rId7"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61737012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p:bldP spid="3" grpId="0" animBg="1"/>
      <p:bldP spid="51" grpId="0" animBg="1"/>
      <p:bldP spid="56" grpId="0"/>
      <p:bldP spid="4" grpId="0"/>
      <p:bldP spid="15"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7765"/>
            <a:ext cx="12192000" cy="6481091"/>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 Placeholder 3"/>
          <p:cNvSpPr>
            <a:spLocks noGrp="1"/>
          </p:cNvSpPr>
          <p:nvPr>
            <p:ph type="body" sz="quarter" idx="10"/>
          </p:nvPr>
        </p:nvSpPr>
        <p:spPr>
          <a:xfrm>
            <a:off x="2879476" y="1106623"/>
            <a:ext cx="8498425" cy="5117429"/>
          </a:xfrm>
        </p:spPr>
        <p:txBody>
          <a:bodyPr>
            <a:normAutofit fontScale="32500" lnSpcReduction="20000"/>
          </a:bodyPr>
          <a:lstStyle/>
          <a:p>
            <a:pPr>
              <a:lnSpc>
                <a:spcPct val="170000"/>
              </a:lnSpc>
              <a:buClrTx/>
              <a:buSzPct val="100000"/>
            </a:pPr>
            <a:r>
              <a:rPr lang="en-US" sz="8600" dirty="0"/>
              <a:t>Knowing What Retirees Want</a:t>
            </a:r>
          </a:p>
          <a:p>
            <a:pPr lvl="0">
              <a:lnSpc>
                <a:spcPct val="170000"/>
              </a:lnSpc>
              <a:buClrTx/>
              <a:buSzPct val="100000"/>
            </a:pPr>
            <a:r>
              <a:rPr lang="en-US" sz="8600" dirty="0"/>
              <a:t>Taking Key Risks Off the Table</a:t>
            </a:r>
          </a:p>
          <a:p>
            <a:pPr lvl="0">
              <a:lnSpc>
                <a:spcPct val="170000"/>
              </a:lnSpc>
              <a:buClrTx/>
              <a:buSzPct val="100000"/>
            </a:pPr>
            <a:r>
              <a:rPr lang="en-US" sz="8600" dirty="0"/>
              <a:t>Divide and Conquer Approach</a:t>
            </a:r>
          </a:p>
          <a:p>
            <a:pPr lvl="0">
              <a:lnSpc>
                <a:spcPct val="170000"/>
              </a:lnSpc>
              <a:buClrTx/>
              <a:buSzPct val="100000"/>
            </a:pPr>
            <a:r>
              <a:rPr lang="en-US" sz="8600" dirty="0"/>
              <a:t>Buy Income and Invest the Difference</a:t>
            </a:r>
            <a:r>
              <a:rPr lang="en-US" sz="8600" baseline="30000" dirty="0"/>
              <a:t>® </a:t>
            </a:r>
          </a:p>
          <a:p>
            <a:pPr lvl="0">
              <a:lnSpc>
                <a:spcPct val="170000"/>
              </a:lnSpc>
              <a:buClrTx/>
              <a:buSzPct val="100000"/>
            </a:pPr>
            <a:r>
              <a:rPr lang="en-US" sz="8600" dirty="0"/>
              <a:t>The 4 L’s of Retirement</a:t>
            </a:r>
          </a:p>
          <a:p>
            <a:pPr lvl="0">
              <a:lnSpc>
                <a:spcPct val="170000"/>
              </a:lnSpc>
              <a:buClrTx/>
              <a:buSzPct val="100000"/>
            </a:pPr>
            <a:r>
              <a:rPr lang="en-US" sz="8600" dirty="0"/>
              <a:t>Core Measurements of Safe vs. Unsafe</a:t>
            </a:r>
          </a:p>
          <a:p>
            <a:pPr lvl="0">
              <a:lnSpc>
                <a:spcPct val="170000"/>
              </a:lnSpc>
              <a:buClrTx/>
              <a:buSzPct val="100000"/>
            </a:pPr>
            <a:endParaRPr lang="en-US" sz="8600" dirty="0"/>
          </a:p>
          <a:p>
            <a:pPr marL="0" lvl="0" indent="0">
              <a:lnSpc>
                <a:spcPct val="170000"/>
              </a:lnSpc>
              <a:buClrTx/>
              <a:buSzPct val="100000"/>
              <a:buNone/>
            </a:pPr>
            <a:endParaRPr lang="en-US" sz="8600" dirty="0"/>
          </a:p>
          <a:p>
            <a:pPr>
              <a:buClrTx/>
              <a:buSzPct val="100000"/>
            </a:pPr>
            <a:endParaRPr lang="en-US" dirty="0">
              <a:solidFill>
                <a:schemeClr val="accent4">
                  <a:lumMod val="50000"/>
                </a:schemeClr>
              </a:solidFill>
            </a:endParaRPr>
          </a:p>
        </p:txBody>
      </p:sp>
      <p:sp>
        <p:nvSpPr>
          <p:cNvPr id="31"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DE37A559-4EA1-4338-AE86-68353B0FC749}"/>
              </a:ext>
            </a:extLst>
          </p:cNvPr>
          <p:cNvGrpSpPr/>
          <p:nvPr/>
        </p:nvGrpSpPr>
        <p:grpSpPr>
          <a:xfrm>
            <a:off x="0" y="6283326"/>
            <a:ext cx="12192000" cy="580211"/>
            <a:chOff x="-88136" y="6283325"/>
            <a:chExt cx="9906000" cy="580211"/>
          </a:xfrm>
        </p:grpSpPr>
        <p:grpSp>
          <p:nvGrpSpPr>
            <p:cNvPr id="18" name="Group 17">
              <a:extLst>
                <a:ext uri="{FF2B5EF4-FFF2-40B4-BE49-F238E27FC236}">
                  <a16:creationId xmlns:a16="http://schemas.microsoft.com/office/drawing/2014/main" id="{CDDEEDE1-C820-4AD0-965E-130F6139FC0D}"/>
                </a:ext>
              </a:extLst>
            </p:cNvPr>
            <p:cNvGrpSpPr/>
            <p:nvPr/>
          </p:nvGrpSpPr>
          <p:grpSpPr>
            <a:xfrm>
              <a:off x="-88136" y="6283325"/>
              <a:ext cx="9906000" cy="574675"/>
              <a:chOff x="-88136" y="6130925"/>
              <a:chExt cx="9906000" cy="574675"/>
            </a:xfrm>
          </p:grpSpPr>
          <p:grpSp>
            <p:nvGrpSpPr>
              <p:cNvPr id="21" name="Group 19">
                <a:extLst>
                  <a:ext uri="{FF2B5EF4-FFF2-40B4-BE49-F238E27FC236}">
                    <a16:creationId xmlns:a16="http://schemas.microsoft.com/office/drawing/2014/main" id="{5C82BD46-6BB0-464E-9185-D3DE3CEEC6DC}"/>
                  </a:ext>
                </a:extLst>
              </p:cNvPr>
              <p:cNvGrpSpPr>
                <a:grpSpLocks/>
              </p:cNvGrpSpPr>
              <p:nvPr/>
            </p:nvGrpSpPr>
            <p:grpSpPr bwMode="auto">
              <a:xfrm>
                <a:off x="-88136" y="6130925"/>
                <a:ext cx="9906000" cy="574675"/>
                <a:chOff x="0" y="6283325"/>
                <a:chExt cx="9906000" cy="574675"/>
              </a:xfrm>
            </p:grpSpPr>
            <p:grpSp>
              <p:nvGrpSpPr>
                <p:cNvPr id="23" name="Group 19">
                  <a:extLst>
                    <a:ext uri="{FF2B5EF4-FFF2-40B4-BE49-F238E27FC236}">
                      <a16:creationId xmlns:a16="http://schemas.microsoft.com/office/drawing/2014/main" id="{A026CD74-81CC-43FE-BBC1-74AF1395A30B}"/>
                    </a:ext>
                  </a:extLst>
                </p:cNvPr>
                <p:cNvGrpSpPr>
                  <a:grpSpLocks/>
                </p:cNvGrpSpPr>
                <p:nvPr/>
              </p:nvGrpSpPr>
              <p:grpSpPr bwMode="auto">
                <a:xfrm>
                  <a:off x="0" y="6496059"/>
                  <a:ext cx="9906000" cy="271226"/>
                  <a:chOff x="0" y="6523530"/>
                  <a:chExt cx="9143999" cy="270913"/>
                </a:xfrm>
              </p:grpSpPr>
              <p:grpSp>
                <p:nvGrpSpPr>
                  <p:cNvPr id="25" name="Group 13">
                    <a:extLst>
                      <a:ext uri="{FF2B5EF4-FFF2-40B4-BE49-F238E27FC236}">
                        <a16:creationId xmlns:a16="http://schemas.microsoft.com/office/drawing/2014/main" id="{386E42F1-111D-4517-99EB-C2F7E4612071}"/>
                      </a:ext>
                    </a:extLst>
                  </p:cNvPr>
                  <p:cNvGrpSpPr>
                    <a:grpSpLocks/>
                  </p:cNvGrpSpPr>
                  <p:nvPr/>
                </p:nvGrpSpPr>
                <p:grpSpPr bwMode="auto">
                  <a:xfrm>
                    <a:off x="0" y="6523530"/>
                    <a:ext cx="9143999" cy="220408"/>
                    <a:chOff x="0" y="6523530"/>
                    <a:chExt cx="9144289" cy="220408"/>
                  </a:xfrm>
                </p:grpSpPr>
                <p:sp>
                  <p:nvSpPr>
                    <p:cNvPr id="27" name="Rectangle 26">
                      <a:extLst>
                        <a:ext uri="{FF2B5EF4-FFF2-40B4-BE49-F238E27FC236}">
                          <a16:creationId xmlns:a16="http://schemas.microsoft.com/office/drawing/2014/main" id="{7680B592-E476-4384-B44D-5FA6277DA23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8" name="Rectangle 27">
                      <a:extLst>
                        <a:ext uri="{FF2B5EF4-FFF2-40B4-BE49-F238E27FC236}">
                          <a16:creationId xmlns:a16="http://schemas.microsoft.com/office/drawing/2014/main" id="{50008D6D-884F-42A1-B5A4-C45138BCEF79}"/>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29" name="Rectangle 28">
                      <a:extLst>
                        <a:ext uri="{FF2B5EF4-FFF2-40B4-BE49-F238E27FC236}">
                          <a16:creationId xmlns:a16="http://schemas.microsoft.com/office/drawing/2014/main" id="{8BA15D9E-E2A6-4AA2-880F-ABFF725A2E6B}"/>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0" name="Rectangle 29">
                      <a:extLst>
                        <a:ext uri="{FF2B5EF4-FFF2-40B4-BE49-F238E27FC236}">
                          <a16:creationId xmlns:a16="http://schemas.microsoft.com/office/drawing/2014/main" id="{4D1CB552-86C4-4AF9-BAB7-0442CC052C1B}"/>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6" name="TextBox 11">
                    <a:extLst>
                      <a:ext uri="{FF2B5EF4-FFF2-40B4-BE49-F238E27FC236}">
                        <a16:creationId xmlns:a16="http://schemas.microsoft.com/office/drawing/2014/main" id="{0686353B-91E8-47C9-B57F-7AB77BD296DB}"/>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4" name="Picture 18" descr="thrive logo final.png">
                  <a:extLst>
                    <a:ext uri="{FF2B5EF4-FFF2-40B4-BE49-F238E27FC236}">
                      <a16:creationId xmlns:a16="http://schemas.microsoft.com/office/drawing/2014/main" id="{9D1E274A-656A-4539-A5CA-A43CEEC88D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62722338-ECB3-4312-9467-758E3A374306}"/>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19" name="Rectangle 18">
              <a:extLst>
                <a:ext uri="{FF2B5EF4-FFF2-40B4-BE49-F238E27FC236}">
                  <a16:creationId xmlns:a16="http://schemas.microsoft.com/office/drawing/2014/main" id="{1E01DB06-D0D8-4EA2-95D3-7E0900C1B0FE}"/>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0" name="Picture 19">
              <a:extLst>
                <a:ext uri="{FF2B5EF4-FFF2-40B4-BE49-F238E27FC236}">
                  <a16:creationId xmlns:a16="http://schemas.microsoft.com/office/drawing/2014/main" id="{50509A59-28C2-4DE7-8C6C-20813A3AB25F}"/>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2833270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4">
                                            <p:txEl>
                                              <p:pRg st="1" end="1"/>
                                            </p:txEl>
                                          </p:spTgt>
                                        </p:tgtEl>
                                        <p:attrNameLst>
                                          <p:attrName>style.opacity</p:attrName>
                                        </p:attrNameLst>
                                      </p:cBhvr>
                                      <p:to>
                                        <p:strVal val="0.5"/>
                                      </p:to>
                                    </p:set>
                                    <p:animEffect filter="image" prLst="opacity: 0.5">
                                      <p:cBhvr rctx="IE">
                                        <p:cTn id="14" dur="indefinite"/>
                                        <p:tgtEl>
                                          <p:spTgt spid="4">
                                            <p:txEl>
                                              <p:pRg st="1" end="1"/>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4">
                                            <p:txEl>
                                              <p:pRg st="2" end="2"/>
                                            </p:txEl>
                                          </p:spTgt>
                                        </p:tgtEl>
                                        <p:attrNameLst>
                                          <p:attrName>style.opacity</p:attrName>
                                        </p:attrNameLst>
                                      </p:cBhvr>
                                      <p:to>
                                        <p:strVal val="0.5"/>
                                      </p:to>
                                    </p:set>
                                    <p:animEffect filter="image" prLst="opacity: 0.5">
                                      <p:cBhvr rctx="IE">
                                        <p:cTn id="21" dur="indefinite"/>
                                        <p:tgtEl>
                                          <p:spTgt spid="4">
                                            <p:txEl>
                                              <p:pRg st="2" end="2"/>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rctx="PPT">
                                        <p:cTn id="27" dur="indefinite"/>
                                        <p:tgtEl>
                                          <p:spTgt spid="4">
                                            <p:txEl>
                                              <p:pRg st="3" end="3"/>
                                            </p:txEl>
                                          </p:spTgt>
                                        </p:tgtEl>
                                        <p:attrNameLst>
                                          <p:attrName>style.opacity</p:attrName>
                                        </p:attrNameLst>
                                      </p:cBhvr>
                                      <p:to>
                                        <p:strVal val="0.5"/>
                                      </p:to>
                                    </p:set>
                                    <p:animEffect filter="image" prLst="opacity: 0.5">
                                      <p:cBhvr rctx="IE">
                                        <p:cTn id="28" dur="indefinite"/>
                                        <p:tgtEl>
                                          <p:spTgt spid="4">
                                            <p:txEl>
                                              <p:pRg st="3" end="3"/>
                                            </p:txEl>
                                          </p:spTgt>
                                        </p:tgtEl>
                                      </p:cBhvr>
                                    </p:animEffec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4">
                                            <p:txEl>
                                              <p:pRg st="4" end="4"/>
                                            </p:txEl>
                                          </p:spTgt>
                                        </p:tgtEl>
                                        <p:attrNameLst>
                                          <p:attrName>style.opacity</p:attrName>
                                        </p:attrNameLst>
                                      </p:cBhvr>
                                      <p:to>
                                        <p:strVal val="0.5"/>
                                      </p:to>
                                    </p:set>
                                    <p:animEffect filter="image" prLst="opacity: 0.5">
                                      <p:cBhvr rctx="IE">
                                        <p:cTn id="35" dur="indefinite"/>
                                        <p:tgtEl>
                                          <p:spTgt spid="4">
                                            <p:txEl>
                                              <p:pRg st="4" end="4"/>
                                            </p:txEl>
                                          </p:spTgt>
                                        </p:tgtEl>
                                      </p:cBhvr>
                                    </p:animEffect>
                                  </p:childTnLst>
                                </p:cTn>
                              </p:par>
                              <p:par>
                                <p:cTn id="36" presetID="1"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346486"/>
          </a:xfrm>
          <a:prstGeom prst="rect">
            <a:avLst/>
          </a:prstGeom>
        </p:spPr>
      </p:pic>
      <p:sp>
        <p:nvSpPr>
          <p:cNvPr id="4" name="Text Placeholder 3"/>
          <p:cNvSpPr>
            <a:spLocks noGrp="1"/>
          </p:cNvSpPr>
          <p:nvPr>
            <p:ph type="body" sz="quarter" idx="10"/>
          </p:nvPr>
        </p:nvSpPr>
        <p:spPr>
          <a:xfrm>
            <a:off x="2917408" y="2033116"/>
            <a:ext cx="8114109" cy="3387095"/>
          </a:xfrm>
        </p:spPr>
        <p:txBody>
          <a:bodyPr/>
          <a:lstStyle/>
          <a:p>
            <a:pPr>
              <a:lnSpc>
                <a:spcPct val="150000"/>
              </a:lnSpc>
              <a:buClrTx/>
              <a:buSzPct val="100000"/>
            </a:pPr>
            <a:r>
              <a:rPr lang="en-US" sz="3600" dirty="0">
                <a:solidFill>
                  <a:srgbClr val="FF0000"/>
                </a:solidFill>
              </a:rPr>
              <a:t>Knowing What Retirees Want</a:t>
            </a:r>
          </a:p>
          <a:p>
            <a:pPr marL="401629" lvl="1" indent="0">
              <a:lnSpc>
                <a:spcPct val="150000"/>
              </a:lnSpc>
              <a:buClrTx/>
              <a:buSzPct val="100000"/>
              <a:buNone/>
            </a:pPr>
            <a:endParaRPr lang="en-US" sz="3600" dirty="0">
              <a:solidFill>
                <a:srgbClr val="FF0000"/>
              </a:solidFill>
            </a:endParaRPr>
          </a:p>
          <a:p>
            <a:pPr lvl="0">
              <a:lnSpc>
                <a:spcPct val="150000"/>
              </a:lnSpc>
            </a:pPr>
            <a:endParaRPr lang="en-US" dirty="0"/>
          </a:p>
          <a:p>
            <a:endParaRPr lang="en-US" dirty="0"/>
          </a:p>
        </p:txBody>
      </p:sp>
      <p:sp>
        <p:nvSpPr>
          <p:cNvPr id="30"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EECD794D-236B-48F6-B0AE-B0570A8BFD5B}"/>
              </a:ext>
            </a:extLst>
          </p:cNvPr>
          <p:cNvGrpSpPr/>
          <p:nvPr/>
        </p:nvGrpSpPr>
        <p:grpSpPr>
          <a:xfrm>
            <a:off x="0" y="6283326"/>
            <a:ext cx="12192000" cy="580211"/>
            <a:chOff x="-88136" y="6283325"/>
            <a:chExt cx="9906000" cy="580211"/>
          </a:xfrm>
        </p:grpSpPr>
        <p:grpSp>
          <p:nvGrpSpPr>
            <p:cNvPr id="18" name="Group 17">
              <a:extLst>
                <a:ext uri="{FF2B5EF4-FFF2-40B4-BE49-F238E27FC236}">
                  <a16:creationId xmlns:a16="http://schemas.microsoft.com/office/drawing/2014/main" id="{933507A3-93D9-46EA-8ED4-1C2DB2CCCD80}"/>
                </a:ext>
              </a:extLst>
            </p:cNvPr>
            <p:cNvGrpSpPr/>
            <p:nvPr/>
          </p:nvGrpSpPr>
          <p:grpSpPr>
            <a:xfrm>
              <a:off x="-88136" y="6283325"/>
              <a:ext cx="9906000" cy="574675"/>
              <a:chOff x="-88136" y="6130925"/>
              <a:chExt cx="9906000" cy="574675"/>
            </a:xfrm>
          </p:grpSpPr>
          <p:grpSp>
            <p:nvGrpSpPr>
              <p:cNvPr id="21" name="Group 19">
                <a:extLst>
                  <a:ext uri="{FF2B5EF4-FFF2-40B4-BE49-F238E27FC236}">
                    <a16:creationId xmlns:a16="http://schemas.microsoft.com/office/drawing/2014/main" id="{FE9E571D-0198-47F3-AEE9-8E61B2DEF194}"/>
                  </a:ext>
                </a:extLst>
              </p:cNvPr>
              <p:cNvGrpSpPr>
                <a:grpSpLocks/>
              </p:cNvGrpSpPr>
              <p:nvPr/>
            </p:nvGrpSpPr>
            <p:grpSpPr bwMode="auto">
              <a:xfrm>
                <a:off x="-88136" y="6130925"/>
                <a:ext cx="9906000" cy="574675"/>
                <a:chOff x="0" y="6283325"/>
                <a:chExt cx="9906000" cy="574675"/>
              </a:xfrm>
            </p:grpSpPr>
            <p:grpSp>
              <p:nvGrpSpPr>
                <p:cNvPr id="23" name="Group 19">
                  <a:extLst>
                    <a:ext uri="{FF2B5EF4-FFF2-40B4-BE49-F238E27FC236}">
                      <a16:creationId xmlns:a16="http://schemas.microsoft.com/office/drawing/2014/main" id="{EED31EDC-A1AA-476D-9B33-0C4669A85801}"/>
                    </a:ext>
                  </a:extLst>
                </p:cNvPr>
                <p:cNvGrpSpPr>
                  <a:grpSpLocks/>
                </p:cNvGrpSpPr>
                <p:nvPr/>
              </p:nvGrpSpPr>
              <p:grpSpPr bwMode="auto">
                <a:xfrm>
                  <a:off x="0" y="6496059"/>
                  <a:ext cx="9906000" cy="271226"/>
                  <a:chOff x="0" y="6523530"/>
                  <a:chExt cx="9143999" cy="270913"/>
                </a:xfrm>
              </p:grpSpPr>
              <p:grpSp>
                <p:nvGrpSpPr>
                  <p:cNvPr id="25" name="Group 13">
                    <a:extLst>
                      <a:ext uri="{FF2B5EF4-FFF2-40B4-BE49-F238E27FC236}">
                        <a16:creationId xmlns:a16="http://schemas.microsoft.com/office/drawing/2014/main" id="{80BD0A8C-6A14-4DE9-9EF2-0BF2A4C5B617}"/>
                      </a:ext>
                    </a:extLst>
                  </p:cNvPr>
                  <p:cNvGrpSpPr>
                    <a:grpSpLocks/>
                  </p:cNvGrpSpPr>
                  <p:nvPr/>
                </p:nvGrpSpPr>
                <p:grpSpPr bwMode="auto">
                  <a:xfrm>
                    <a:off x="0" y="6523530"/>
                    <a:ext cx="9143999" cy="220408"/>
                    <a:chOff x="0" y="6523530"/>
                    <a:chExt cx="9144289" cy="220408"/>
                  </a:xfrm>
                </p:grpSpPr>
                <p:sp>
                  <p:nvSpPr>
                    <p:cNvPr id="27" name="Rectangle 26">
                      <a:extLst>
                        <a:ext uri="{FF2B5EF4-FFF2-40B4-BE49-F238E27FC236}">
                          <a16:creationId xmlns:a16="http://schemas.microsoft.com/office/drawing/2014/main" id="{40138E1C-0AC3-4DB7-94E8-B57EF2FCF13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8" name="Rectangle 27">
                      <a:extLst>
                        <a:ext uri="{FF2B5EF4-FFF2-40B4-BE49-F238E27FC236}">
                          <a16:creationId xmlns:a16="http://schemas.microsoft.com/office/drawing/2014/main" id="{6E1137C0-C489-4E63-B56D-873C9FE498FC}"/>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29" name="Rectangle 28">
                      <a:extLst>
                        <a:ext uri="{FF2B5EF4-FFF2-40B4-BE49-F238E27FC236}">
                          <a16:creationId xmlns:a16="http://schemas.microsoft.com/office/drawing/2014/main" id="{41430B41-FA67-4183-B0F0-FE6B88CC06B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3" name="Rectangle 42">
                      <a:extLst>
                        <a:ext uri="{FF2B5EF4-FFF2-40B4-BE49-F238E27FC236}">
                          <a16:creationId xmlns:a16="http://schemas.microsoft.com/office/drawing/2014/main" id="{731CC57A-5DDB-4E5C-A996-677717490663}"/>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6" name="TextBox 11">
                    <a:extLst>
                      <a:ext uri="{FF2B5EF4-FFF2-40B4-BE49-F238E27FC236}">
                        <a16:creationId xmlns:a16="http://schemas.microsoft.com/office/drawing/2014/main" id="{6485E54B-16BE-4CA3-990C-E0F2F286222F}"/>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4" name="Picture 18" descr="thrive logo final.png">
                  <a:extLst>
                    <a:ext uri="{FF2B5EF4-FFF2-40B4-BE49-F238E27FC236}">
                      <a16:creationId xmlns:a16="http://schemas.microsoft.com/office/drawing/2014/main" id="{113B47CA-8A17-4DC1-98B4-AF3D84DA07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98D51A5B-149C-4DE7-B0C5-A9389C7A4A35}"/>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19" name="Rectangle 18">
              <a:extLst>
                <a:ext uri="{FF2B5EF4-FFF2-40B4-BE49-F238E27FC236}">
                  <a16:creationId xmlns:a16="http://schemas.microsoft.com/office/drawing/2014/main" id="{20CC64C4-DFCA-45E6-A732-1D07AF2F125E}"/>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0" name="Picture 19">
              <a:extLst>
                <a:ext uri="{FF2B5EF4-FFF2-40B4-BE49-F238E27FC236}">
                  <a16:creationId xmlns:a16="http://schemas.microsoft.com/office/drawing/2014/main" id="{831A4C1C-1154-4D02-8664-1B9719F76510}"/>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2" name="TextBox 1">
            <a:extLst>
              <a:ext uri="{FF2B5EF4-FFF2-40B4-BE49-F238E27FC236}">
                <a16:creationId xmlns:a16="http://schemas.microsoft.com/office/drawing/2014/main" id="{70EAFB8D-0FA0-48F5-BD6E-BCB0CB70939D}"/>
              </a:ext>
            </a:extLst>
          </p:cNvPr>
          <p:cNvSpPr txBox="1"/>
          <p:nvPr/>
        </p:nvSpPr>
        <p:spPr>
          <a:xfrm>
            <a:off x="2917408" y="1614458"/>
            <a:ext cx="5316015" cy="646331"/>
          </a:xfrm>
          <a:prstGeom prst="rect">
            <a:avLst/>
          </a:prstGeom>
          <a:noFill/>
        </p:spPr>
        <p:txBody>
          <a:bodyPr wrap="square" rtlCol="0">
            <a:spAutoFit/>
          </a:bodyPr>
          <a:lstStyle/>
          <a:p>
            <a:r>
              <a:rPr lang="en-US" sz="3600" b="1" dirty="0">
                <a:latin typeface="Rockwell" panose="02060603020205020403" pitchFamily="18" charset="0"/>
              </a:rPr>
              <a:t>Meeting One:</a:t>
            </a:r>
          </a:p>
        </p:txBody>
      </p:sp>
    </p:spTree>
    <p:extLst>
      <p:ext uri="{BB962C8B-B14F-4D97-AF65-F5344CB8AC3E}">
        <p14:creationId xmlns:p14="http://schemas.microsoft.com/office/powerpoint/2010/main" val="400090355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10B72AD-3E3E-4A44-93F8-A9EECFF65E5A}"/>
              </a:ext>
            </a:extLst>
          </p:cNvPr>
          <p:cNvPicPr>
            <a:picLocks noChangeAspect="1"/>
          </p:cNvPicPr>
          <p:nvPr/>
        </p:nvPicPr>
        <p:blipFill>
          <a:blip r:embed="rId3"/>
          <a:stretch>
            <a:fillRect/>
          </a:stretch>
        </p:blipFill>
        <p:spPr>
          <a:xfrm>
            <a:off x="0" y="-42693"/>
            <a:ext cx="12192000" cy="6346486"/>
          </a:xfrm>
          <a:prstGeom prst="rect">
            <a:avLst/>
          </a:prstGeom>
        </p:spPr>
      </p:pic>
      <p:sp>
        <p:nvSpPr>
          <p:cNvPr id="2" name="Title 1"/>
          <p:cNvSpPr>
            <a:spLocks noGrp="1"/>
          </p:cNvSpPr>
          <p:nvPr>
            <p:ph type="title"/>
          </p:nvPr>
        </p:nvSpPr>
        <p:spPr>
          <a:xfrm>
            <a:off x="2883664" y="79405"/>
            <a:ext cx="8229600" cy="1521333"/>
          </a:xfrm>
        </p:spPr>
        <p:txBody>
          <a:bodyPr/>
          <a:lstStyle/>
          <a:p>
            <a:r>
              <a:rPr lang="en-US" dirty="0">
                <a:solidFill>
                  <a:schemeClr val="accent5">
                    <a:lumMod val="50000"/>
                  </a:schemeClr>
                </a:solidFill>
                <a:effectLst/>
                <a:latin typeface="Rockwell" panose="02060603020205020403" pitchFamily="18" charset="0"/>
              </a:rPr>
              <a:t>Get to the Heart of the Matter</a:t>
            </a:r>
            <a:endParaRPr lang="en-US" baseline="30000" dirty="0">
              <a:solidFill>
                <a:schemeClr val="accent5">
                  <a:lumMod val="50000"/>
                </a:schemeClr>
              </a:solidFill>
              <a:effectLst/>
              <a:latin typeface="Rockwell" panose="02060603020205020403" pitchFamily="18" charset="0"/>
            </a:endParaRPr>
          </a:p>
        </p:txBody>
      </p:sp>
      <p:grpSp>
        <p:nvGrpSpPr>
          <p:cNvPr id="21" name="Group 20"/>
          <p:cNvGrpSpPr/>
          <p:nvPr/>
        </p:nvGrpSpPr>
        <p:grpSpPr>
          <a:xfrm>
            <a:off x="3962400" y="1949451"/>
            <a:ext cx="3874058" cy="3577993"/>
            <a:chOff x="2553021" y="1949450"/>
            <a:chExt cx="3874058" cy="3577993"/>
          </a:xfrm>
        </p:grpSpPr>
        <p:sp>
          <p:nvSpPr>
            <p:cNvPr id="4" name="Oval 3"/>
            <p:cNvSpPr/>
            <p:nvPr/>
          </p:nvSpPr>
          <p:spPr>
            <a:xfrm>
              <a:off x="2768152" y="2589357"/>
              <a:ext cx="3275527" cy="2456984"/>
            </a:xfrm>
            <a:custGeom>
              <a:avLst/>
              <a:gdLst>
                <a:gd name="connsiteX0" fmla="*/ 0 w 2438400"/>
                <a:gd name="connsiteY0" fmla="*/ 1227495 h 2454989"/>
                <a:gd name="connsiteX1" fmla="*/ 1219200 w 2438400"/>
                <a:gd name="connsiteY1" fmla="*/ 0 h 2454989"/>
                <a:gd name="connsiteX2" fmla="*/ 2438400 w 2438400"/>
                <a:gd name="connsiteY2" fmla="*/ 1227495 h 2454989"/>
                <a:gd name="connsiteX3" fmla="*/ 1219200 w 2438400"/>
                <a:gd name="connsiteY3" fmla="*/ 2454990 h 2454989"/>
                <a:gd name="connsiteX4" fmla="*/ 0 w 2438400"/>
                <a:gd name="connsiteY4" fmla="*/ 1227495 h 2454989"/>
                <a:gd name="connsiteX0" fmla="*/ 0 w 2786130"/>
                <a:gd name="connsiteY0" fmla="*/ 1228833 h 2457298"/>
                <a:gd name="connsiteX1" fmla="*/ 1219200 w 2786130"/>
                <a:gd name="connsiteY1" fmla="*/ 1338 h 2457298"/>
                <a:gd name="connsiteX2" fmla="*/ 2786130 w 2786130"/>
                <a:gd name="connsiteY2" fmla="*/ 1061407 h 2457298"/>
                <a:gd name="connsiteX3" fmla="*/ 1219200 w 2786130"/>
                <a:gd name="connsiteY3" fmla="*/ 2456328 h 2457298"/>
                <a:gd name="connsiteX4" fmla="*/ 0 w 2786130"/>
                <a:gd name="connsiteY4" fmla="*/ 1228833 h 2457298"/>
                <a:gd name="connsiteX0" fmla="*/ 0 w 3275527"/>
                <a:gd name="connsiteY0" fmla="*/ 919846 h 2456984"/>
                <a:gd name="connsiteX1" fmla="*/ 1708597 w 3275527"/>
                <a:gd name="connsiteY1" fmla="*/ 1444 h 2456984"/>
                <a:gd name="connsiteX2" fmla="*/ 3275527 w 3275527"/>
                <a:gd name="connsiteY2" fmla="*/ 1061513 h 2456984"/>
                <a:gd name="connsiteX3" fmla="*/ 1708597 w 3275527"/>
                <a:gd name="connsiteY3" fmla="*/ 2456434 h 2456984"/>
                <a:gd name="connsiteX4" fmla="*/ 0 w 3275527"/>
                <a:gd name="connsiteY4" fmla="*/ 919846 h 245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527" h="2456984">
                  <a:moveTo>
                    <a:pt x="0" y="919846"/>
                  </a:moveTo>
                  <a:cubicBezTo>
                    <a:pt x="0" y="241919"/>
                    <a:pt x="1162676" y="-22167"/>
                    <a:pt x="1708597" y="1444"/>
                  </a:cubicBezTo>
                  <a:cubicBezTo>
                    <a:pt x="2254518" y="25055"/>
                    <a:pt x="3275527" y="383586"/>
                    <a:pt x="3275527" y="1061513"/>
                  </a:cubicBezTo>
                  <a:cubicBezTo>
                    <a:pt x="3275527" y="1739440"/>
                    <a:pt x="2254518" y="2480045"/>
                    <a:pt x="1708597" y="2456434"/>
                  </a:cubicBezTo>
                  <a:cubicBezTo>
                    <a:pt x="1162676" y="2432823"/>
                    <a:pt x="0" y="1597773"/>
                    <a:pt x="0" y="9198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3021" y="1949450"/>
              <a:ext cx="3874058" cy="3577993"/>
            </a:xfrm>
            <a:prstGeom prst="rect">
              <a:avLst/>
            </a:prstGeom>
          </p:spPr>
        </p:pic>
      </p:grpSp>
      <p:sp>
        <p:nvSpPr>
          <p:cNvPr id="23" name="Rectangle 22"/>
          <p:cNvSpPr/>
          <p:nvPr/>
        </p:nvSpPr>
        <p:spPr>
          <a:xfrm>
            <a:off x="2037527" y="1180001"/>
            <a:ext cx="8130327" cy="72024"/>
          </a:xfrm>
          <a:prstGeom prst="rect">
            <a:avLst/>
          </a:prstGeom>
          <a:gradFill flip="none" rotWithShape="1">
            <a:gsLst>
              <a:gs pos="0">
                <a:srgbClr val="006600"/>
              </a:gs>
              <a:gs pos="44000">
                <a:srgbClr val="006600"/>
              </a:gs>
              <a:gs pos="100000">
                <a:srgbClr val="006600">
                  <a:alpha val="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B6D4DB3-9F5B-4B38-AFEC-0E4728F10100}"/>
              </a:ext>
            </a:extLst>
          </p:cNvPr>
          <p:cNvGrpSpPr/>
          <p:nvPr/>
        </p:nvGrpSpPr>
        <p:grpSpPr>
          <a:xfrm>
            <a:off x="0" y="6283326"/>
            <a:ext cx="12192000" cy="580211"/>
            <a:chOff x="-88136" y="6283325"/>
            <a:chExt cx="9906000" cy="580211"/>
          </a:xfrm>
        </p:grpSpPr>
        <p:grpSp>
          <p:nvGrpSpPr>
            <p:cNvPr id="25" name="Group 24">
              <a:extLst>
                <a:ext uri="{FF2B5EF4-FFF2-40B4-BE49-F238E27FC236}">
                  <a16:creationId xmlns:a16="http://schemas.microsoft.com/office/drawing/2014/main" id="{CDED7D3F-31D2-439E-BAD8-6E4DCF875DC8}"/>
                </a:ext>
              </a:extLst>
            </p:cNvPr>
            <p:cNvGrpSpPr/>
            <p:nvPr/>
          </p:nvGrpSpPr>
          <p:grpSpPr>
            <a:xfrm>
              <a:off x="-88136" y="6283325"/>
              <a:ext cx="9906000" cy="574675"/>
              <a:chOff x="-88136" y="6130925"/>
              <a:chExt cx="9906000" cy="574675"/>
            </a:xfrm>
          </p:grpSpPr>
          <p:grpSp>
            <p:nvGrpSpPr>
              <p:cNvPr id="28" name="Group 19">
                <a:extLst>
                  <a:ext uri="{FF2B5EF4-FFF2-40B4-BE49-F238E27FC236}">
                    <a16:creationId xmlns:a16="http://schemas.microsoft.com/office/drawing/2014/main" id="{B9D04D08-4F75-47B6-B2F1-3790D89A3219}"/>
                  </a:ext>
                </a:extLst>
              </p:cNvPr>
              <p:cNvGrpSpPr>
                <a:grpSpLocks/>
              </p:cNvGrpSpPr>
              <p:nvPr/>
            </p:nvGrpSpPr>
            <p:grpSpPr bwMode="auto">
              <a:xfrm>
                <a:off x="-88136" y="6130925"/>
                <a:ext cx="9906000" cy="574675"/>
                <a:chOff x="0" y="6283325"/>
                <a:chExt cx="9906000" cy="574675"/>
              </a:xfrm>
            </p:grpSpPr>
            <p:grpSp>
              <p:nvGrpSpPr>
                <p:cNvPr id="30" name="Group 19">
                  <a:extLst>
                    <a:ext uri="{FF2B5EF4-FFF2-40B4-BE49-F238E27FC236}">
                      <a16:creationId xmlns:a16="http://schemas.microsoft.com/office/drawing/2014/main" id="{A668B99A-0EBA-4923-AB93-56B997008198}"/>
                    </a:ext>
                  </a:extLst>
                </p:cNvPr>
                <p:cNvGrpSpPr>
                  <a:grpSpLocks/>
                </p:cNvGrpSpPr>
                <p:nvPr/>
              </p:nvGrpSpPr>
              <p:grpSpPr bwMode="auto">
                <a:xfrm>
                  <a:off x="0" y="6496059"/>
                  <a:ext cx="9906000" cy="271226"/>
                  <a:chOff x="0" y="6523530"/>
                  <a:chExt cx="9143999" cy="270913"/>
                </a:xfrm>
              </p:grpSpPr>
              <p:grpSp>
                <p:nvGrpSpPr>
                  <p:cNvPr id="32" name="Group 13">
                    <a:extLst>
                      <a:ext uri="{FF2B5EF4-FFF2-40B4-BE49-F238E27FC236}">
                        <a16:creationId xmlns:a16="http://schemas.microsoft.com/office/drawing/2014/main" id="{5BE75900-6FAE-43F5-9315-BBBF5466C638}"/>
                      </a:ext>
                    </a:extLst>
                  </p:cNvPr>
                  <p:cNvGrpSpPr>
                    <a:grpSpLocks/>
                  </p:cNvGrpSpPr>
                  <p:nvPr/>
                </p:nvGrpSpPr>
                <p:grpSpPr bwMode="auto">
                  <a:xfrm>
                    <a:off x="0" y="6523530"/>
                    <a:ext cx="9143999" cy="220408"/>
                    <a:chOff x="0" y="6523530"/>
                    <a:chExt cx="9144289" cy="220408"/>
                  </a:xfrm>
                </p:grpSpPr>
                <p:sp>
                  <p:nvSpPr>
                    <p:cNvPr id="47" name="Rectangle 46">
                      <a:extLst>
                        <a:ext uri="{FF2B5EF4-FFF2-40B4-BE49-F238E27FC236}">
                          <a16:creationId xmlns:a16="http://schemas.microsoft.com/office/drawing/2014/main" id="{C09E53A6-7713-42EC-AB5B-C0B90422899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8" name="Rectangle 47">
                      <a:extLst>
                        <a:ext uri="{FF2B5EF4-FFF2-40B4-BE49-F238E27FC236}">
                          <a16:creationId xmlns:a16="http://schemas.microsoft.com/office/drawing/2014/main" id="{AF3E6724-3996-4657-8349-8E5083B83E93}"/>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9" name="Rectangle 48">
                      <a:extLst>
                        <a:ext uri="{FF2B5EF4-FFF2-40B4-BE49-F238E27FC236}">
                          <a16:creationId xmlns:a16="http://schemas.microsoft.com/office/drawing/2014/main" id="{E5A9D958-AC77-48F3-B39E-801D8BF460C2}"/>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0" name="Rectangle 49">
                      <a:extLst>
                        <a:ext uri="{FF2B5EF4-FFF2-40B4-BE49-F238E27FC236}">
                          <a16:creationId xmlns:a16="http://schemas.microsoft.com/office/drawing/2014/main" id="{7ABC4389-3AB3-4D72-B645-D84F42707AD5}"/>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6" name="TextBox 11">
                    <a:extLst>
                      <a:ext uri="{FF2B5EF4-FFF2-40B4-BE49-F238E27FC236}">
                        <a16:creationId xmlns:a16="http://schemas.microsoft.com/office/drawing/2014/main" id="{02F5360E-2152-48D6-B9EF-9A192647C2DD}"/>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1" name="Picture 18" descr="thrive logo final.png">
                  <a:extLst>
                    <a:ext uri="{FF2B5EF4-FFF2-40B4-BE49-F238E27FC236}">
                      <a16:creationId xmlns:a16="http://schemas.microsoft.com/office/drawing/2014/main" id="{23F0D207-1D7D-4E2C-999E-CA6687B00B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D65A2BF9-2CE1-4992-89F6-29AC4603DDBA}"/>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6" name="Rectangle 25">
              <a:extLst>
                <a:ext uri="{FF2B5EF4-FFF2-40B4-BE49-F238E27FC236}">
                  <a16:creationId xmlns:a16="http://schemas.microsoft.com/office/drawing/2014/main" id="{1CAF1C20-CB0D-4508-AE08-41C84703879A}"/>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7" name="Picture 26">
              <a:extLst>
                <a:ext uri="{FF2B5EF4-FFF2-40B4-BE49-F238E27FC236}">
                  <a16:creationId xmlns:a16="http://schemas.microsoft.com/office/drawing/2014/main" id="{C0F4869E-61A4-4252-AF67-B97C294173E4}"/>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28909349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C352C2C-A6B2-4376-B6FE-9271CCD95B39}"/>
              </a:ext>
            </a:extLst>
          </p:cNvPr>
          <p:cNvPicPr>
            <a:picLocks noChangeAspect="1"/>
          </p:cNvPicPr>
          <p:nvPr/>
        </p:nvPicPr>
        <p:blipFill>
          <a:blip r:embed="rId3"/>
          <a:stretch>
            <a:fillRect/>
          </a:stretch>
        </p:blipFill>
        <p:spPr>
          <a:xfrm>
            <a:off x="0" y="-42693"/>
            <a:ext cx="12192000" cy="6346486"/>
          </a:xfrm>
          <a:prstGeom prst="rect">
            <a:avLst/>
          </a:prstGeom>
        </p:spPr>
      </p:pic>
      <p:sp>
        <p:nvSpPr>
          <p:cNvPr id="5" name="Text Placeholder 3"/>
          <p:cNvSpPr>
            <a:spLocks noGrp="1"/>
          </p:cNvSpPr>
          <p:nvPr>
            <p:ph type="body" sz="quarter" idx="10"/>
          </p:nvPr>
        </p:nvSpPr>
        <p:spPr>
          <a:xfrm>
            <a:off x="1943696" y="1504510"/>
            <a:ext cx="9574336" cy="4798036"/>
          </a:xfrm>
        </p:spPr>
        <p:txBody>
          <a:bodyPr>
            <a:normAutofit fontScale="85000" lnSpcReduction="20000"/>
          </a:bodyPr>
          <a:lstStyle/>
          <a:p>
            <a:pPr>
              <a:lnSpc>
                <a:spcPct val="150000"/>
              </a:lnSpc>
              <a:buClrTx/>
            </a:pPr>
            <a:r>
              <a:rPr lang="en-US" sz="2800" dirty="0"/>
              <a:t>Where are you from and what was it like growing up?</a:t>
            </a:r>
          </a:p>
          <a:p>
            <a:pPr lvl="0">
              <a:lnSpc>
                <a:spcPct val="150000"/>
              </a:lnSpc>
              <a:buClrTx/>
            </a:pPr>
            <a:r>
              <a:rPr lang="en-US" sz="2800" dirty="0"/>
              <a:t>What did you learn about money growing up?</a:t>
            </a:r>
          </a:p>
          <a:p>
            <a:pPr lvl="0">
              <a:lnSpc>
                <a:spcPct val="150000"/>
              </a:lnSpc>
              <a:buClrTx/>
            </a:pPr>
            <a:r>
              <a:rPr lang="en-US" sz="2800" dirty="0"/>
              <a:t>What is the hardest lesson you’ve had regarding $?</a:t>
            </a:r>
          </a:p>
          <a:p>
            <a:pPr lvl="0">
              <a:lnSpc>
                <a:spcPct val="150000"/>
              </a:lnSpc>
              <a:buClrTx/>
            </a:pPr>
            <a:r>
              <a:rPr lang="en-US" sz="2800" dirty="0"/>
              <a:t>What is the best experience you’ve had regarding $?</a:t>
            </a:r>
            <a:endParaRPr lang="en-US" sz="2800" baseline="30000" dirty="0"/>
          </a:p>
          <a:p>
            <a:pPr lvl="0">
              <a:lnSpc>
                <a:spcPct val="150000"/>
              </a:lnSpc>
              <a:buClrTx/>
            </a:pPr>
            <a:r>
              <a:rPr lang="en-US" sz="2800" dirty="0"/>
              <a:t>What would you do with your time if no one paid you?</a:t>
            </a:r>
          </a:p>
          <a:p>
            <a:pPr>
              <a:lnSpc>
                <a:spcPct val="150000"/>
              </a:lnSpc>
              <a:buClrTx/>
            </a:pPr>
            <a:r>
              <a:rPr lang="en-US" sz="2800" dirty="0"/>
              <a:t>Is there something important about your $ I wouldn't know if I didn’t ask?</a:t>
            </a:r>
          </a:p>
          <a:p>
            <a:pPr>
              <a:lnSpc>
                <a:spcPct val="150000"/>
              </a:lnSpc>
              <a:buClrTx/>
            </a:pPr>
            <a:r>
              <a:rPr lang="en-US" sz="2800" dirty="0"/>
              <a:t>In retirement, how much of your income is OK at risk ?</a:t>
            </a:r>
          </a:p>
          <a:p>
            <a:pPr>
              <a:lnSpc>
                <a:spcPct val="150000"/>
              </a:lnSpc>
              <a:buClrTx/>
            </a:pPr>
            <a:r>
              <a:rPr lang="en-US" sz="2800" dirty="0"/>
              <a:t>In retirement, how much of your assets is OK at risk? </a:t>
            </a:r>
          </a:p>
          <a:p>
            <a:pPr marL="0" indent="0">
              <a:lnSpc>
                <a:spcPct val="150000"/>
              </a:lnSpc>
              <a:buClrTx/>
              <a:buNone/>
            </a:pPr>
            <a:endParaRPr lang="en-US" sz="2800" dirty="0"/>
          </a:p>
          <a:p>
            <a:pPr lvl="0">
              <a:lnSpc>
                <a:spcPct val="150000"/>
              </a:lnSpc>
              <a:buClrTx/>
            </a:pPr>
            <a:endParaRPr lang="en-US" sz="2800" dirty="0"/>
          </a:p>
          <a:p>
            <a:endParaRPr lang="en-US" sz="2800" dirty="0"/>
          </a:p>
        </p:txBody>
      </p:sp>
      <p:sp>
        <p:nvSpPr>
          <p:cNvPr id="30" name="Title 1"/>
          <p:cNvSpPr>
            <a:spLocks noGrp="1"/>
          </p:cNvSpPr>
          <p:nvPr>
            <p:ph type="title"/>
          </p:nvPr>
        </p:nvSpPr>
        <p:spPr>
          <a:xfrm>
            <a:off x="1981200" y="94057"/>
            <a:ext cx="8229600" cy="1521333"/>
          </a:xfrm>
        </p:spPr>
        <p:txBody>
          <a:bodyPr/>
          <a:lstStyle/>
          <a:p>
            <a:r>
              <a:rPr lang="en-US" dirty="0">
                <a:solidFill>
                  <a:schemeClr val="accent5">
                    <a:lumMod val="50000"/>
                  </a:schemeClr>
                </a:solidFill>
                <a:effectLst/>
                <a:latin typeface="Rockwell" panose="02060603020205020403" pitchFamily="18" charset="0"/>
              </a:rPr>
              <a:t>Get to the Heart of the Matter</a:t>
            </a:r>
            <a:endParaRPr lang="en-US" baseline="30000" dirty="0">
              <a:solidFill>
                <a:schemeClr val="accent5">
                  <a:lumMod val="50000"/>
                </a:schemeClr>
              </a:solidFill>
              <a:effectLst/>
              <a:latin typeface="Rockwell" panose="02060603020205020403" pitchFamily="18" charset="0"/>
            </a:endParaRPr>
          </a:p>
        </p:txBody>
      </p:sp>
      <p:sp>
        <p:nvSpPr>
          <p:cNvPr id="31" name="Rectangle 30"/>
          <p:cNvSpPr/>
          <p:nvPr/>
        </p:nvSpPr>
        <p:spPr>
          <a:xfrm>
            <a:off x="2037527" y="1180001"/>
            <a:ext cx="8130327" cy="72024"/>
          </a:xfrm>
          <a:prstGeom prst="rect">
            <a:avLst/>
          </a:prstGeom>
          <a:gradFill flip="none" rotWithShape="1">
            <a:gsLst>
              <a:gs pos="0">
                <a:srgbClr val="006600"/>
              </a:gs>
              <a:gs pos="44000">
                <a:srgbClr val="006600"/>
              </a:gs>
              <a:gs pos="100000">
                <a:srgbClr val="006600">
                  <a:alpha val="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8620661" y="237763"/>
            <a:ext cx="1696156" cy="1396847"/>
            <a:chOff x="2553021" y="1949450"/>
            <a:chExt cx="3874058" cy="3577993"/>
          </a:xfrm>
        </p:grpSpPr>
        <p:sp>
          <p:nvSpPr>
            <p:cNvPr id="27" name="Oval 3"/>
            <p:cNvSpPr/>
            <p:nvPr/>
          </p:nvSpPr>
          <p:spPr>
            <a:xfrm>
              <a:off x="2768152" y="2589357"/>
              <a:ext cx="3275527" cy="2456984"/>
            </a:xfrm>
            <a:custGeom>
              <a:avLst/>
              <a:gdLst>
                <a:gd name="connsiteX0" fmla="*/ 0 w 2438400"/>
                <a:gd name="connsiteY0" fmla="*/ 1227495 h 2454989"/>
                <a:gd name="connsiteX1" fmla="*/ 1219200 w 2438400"/>
                <a:gd name="connsiteY1" fmla="*/ 0 h 2454989"/>
                <a:gd name="connsiteX2" fmla="*/ 2438400 w 2438400"/>
                <a:gd name="connsiteY2" fmla="*/ 1227495 h 2454989"/>
                <a:gd name="connsiteX3" fmla="*/ 1219200 w 2438400"/>
                <a:gd name="connsiteY3" fmla="*/ 2454990 h 2454989"/>
                <a:gd name="connsiteX4" fmla="*/ 0 w 2438400"/>
                <a:gd name="connsiteY4" fmla="*/ 1227495 h 2454989"/>
                <a:gd name="connsiteX0" fmla="*/ 0 w 2786130"/>
                <a:gd name="connsiteY0" fmla="*/ 1228833 h 2457298"/>
                <a:gd name="connsiteX1" fmla="*/ 1219200 w 2786130"/>
                <a:gd name="connsiteY1" fmla="*/ 1338 h 2457298"/>
                <a:gd name="connsiteX2" fmla="*/ 2786130 w 2786130"/>
                <a:gd name="connsiteY2" fmla="*/ 1061407 h 2457298"/>
                <a:gd name="connsiteX3" fmla="*/ 1219200 w 2786130"/>
                <a:gd name="connsiteY3" fmla="*/ 2456328 h 2457298"/>
                <a:gd name="connsiteX4" fmla="*/ 0 w 2786130"/>
                <a:gd name="connsiteY4" fmla="*/ 1228833 h 2457298"/>
                <a:gd name="connsiteX0" fmla="*/ 0 w 3275527"/>
                <a:gd name="connsiteY0" fmla="*/ 919846 h 2456984"/>
                <a:gd name="connsiteX1" fmla="*/ 1708597 w 3275527"/>
                <a:gd name="connsiteY1" fmla="*/ 1444 h 2456984"/>
                <a:gd name="connsiteX2" fmla="*/ 3275527 w 3275527"/>
                <a:gd name="connsiteY2" fmla="*/ 1061513 h 2456984"/>
                <a:gd name="connsiteX3" fmla="*/ 1708597 w 3275527"/>
                <a:gd name="connsiteY3" fmla="*/ 2456434 h 2456984"/>
                <a:gd name="connsiteX4" fmla="*/ 0 w 3275527"/>
                <a:gd name="connsiteY4" fmla="*/ 919846 h 245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527" h="2456984">
                  <a:moveTo>
                    <a:pt x="0" y="919846"/>
                  </a:moveTo>
                  <a:cubicBezTo>
                    <a:pt x="0" y="241919"/>
                    <a:pt x="1162676" y="-22167"/>
                    <a:pt x="1708597" y="1444"/>
                  </a:cubicBezTo>
                  <a:cubicBezTo>
                    <a:pt x="2254518" y="25055"/>
                    <a:pt x="3275527" y="383586"/>
                    <a:pt x="3275527" y="1061513"/>
                  </a:cubicBezTo>
                  <a:cubicBezTo>
                    <a:pt x="3275527" y="1739440"/>
                    <a:pt x="2254518" y="2480045"/>
                    <a:pt x="1708597" y="2456434"/>
                  </a:cubicBezTo>
                  <a:cubicBezTo>
                    <a:pt x="1162676" y="2432823"/>
                    <a:pt x="0" y="1597773"/>
                    <a:pt x="0" y="9198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3021" y="1949450"/>
              <a:ext cx="3874058" cy="3577993"/>
            </a:xfrm>
            <a:prstGeom prst="rect">
              <a:avLst/>
            </a:prstGeom>
          </p:spPr>
        </p:pic>
      </p:grpSp>
      <p:grpSp>
        <p:nvGrpSpPr>
          <p:cNvPr id="33" name="Group 32">
            <a:extLst>
              <a:ext uri="{FF2B5EF4-FFF2-40B4-BE49-F238E27FC236}">
                <a16:creationId xmlns:a16="http://schemas.microsoft.com/office/drawing/2014/main" id="{56A9A2BC-9C18-4BE9-8A2C-EBDF502138E2}"/>
              </a:ext>
            </a:extLst>
          </p:cNvPr>
          <p:cNvGrpSpPr/>
          <p:nvPr/>
        </p:nvGrpSpPr>
        <p:grpSpPr>
          <a:xfrm>
            <a:off x="0" y="6283326"/>
            <a:ext cx="12192000" cy="580211"/>
            <a:chOff x="-88136" y="6283325"/>
            <a:chExt cx="9906000" cy="580211"/>
          </a:xfrm>
        </p:grpSpPr>
        <p:grpSp>
          <p:nvGrpSpPr>
            <p:cNvPr id="34" name="Group 33">
              <a:extLst>
                <a:ext uri="{FF2B5EF4-FFF2-40B4-BE49-F238E27FC236}">
                  <a16:creationId xmlns:a16="http://schemas.microsoft.com/office/drawing/2014/main" id="{FE415607-6D89-4FA6-BA5F-C03B3B046F9F}"/>
                </a:ext>
              </a:extLst>
            </p:cNvPr>
            <p:cNvGrpSpPr/>
            <p:nvPr/>
          </p:nvGrpSpPr>
          <p:grpSpPr>
            <a:xfrm>
              <a:off x="-88136" y="6283325"/>
              <a:ext cx="9906000" cy="574675"/>
              <a:chOff x="-88136" y="6130925"/>
              <a:chExt cx="9906000" cy="574675"/>
            </a:xfrm>
          </p:grpSpPr>
          <p:grpSp>
            <p:nvGrpSpPr>
              <p:cNvPr id="50" name="Group 19">
                <a:extLst>
                  <a:ext uri="{FF2B5EF4-FFF2-40B4-BE49-F238E27FC236}">
                    <a16:creationId xmlns:a16="http://schemas.microsoft.com/office/drawing/2014/main" id="{8BD57C4A-E8AE-4BC0-9317-D1CF2C1A64BE}"/>
                  </a:ext>
                </a:extLst>
              </p:cNvPr>
              <p:cNvGrpSpPr>
                <a:grpSpLocks/>
              </p:cNvGrpSpPr>
              <p:nvPr/>
            </p:nvGrpSpPr>
            <p:grpSpPr bwMode="auto">
              <a:xfrm>
                <a:off x="-88136" y="6130925"/>
                <a:ext cx="9906000" cy="574675"/>
                <a:chOff x="0" y="6283325"/>
                <a:chExt cx="9906000" cy="574675"/>
              </a:xfrm>
            </p:grpSpPr>
            <p:grpSp>
              <p:nvGrpSpPr>
                <p:cNvPr id="52" name="Group 19">
                  <a:extLst>
                    <a:ext uri="{FF2B5EF4-FFF2-40B4-BE49-F238E27FC236}">
                      <a16:creationId xmlns:a16="http://schemas.microsoft.com/office/drawing/2014/main" id="{52EE026A-7E52-40ED-A428-EBA0168E3691}"/>
                    </a:ext>
                  </a:extLst>
                </p:cNvPr>
                <p:cNvGrpSpPr>
                  <a:grpSpLocks/>
                </p:cNvGrpSpPr>
                <p:nvPr/>
              </p:nvGrpSpPr>
              <p:grpSpPr bwMode="auto">
                <a:xfrm>
                  <a:off x="0" y="6496059"/>
                  <a:ext cx="9906000" cy="271226"/>
                  <a:chOff x="0" y="6523530"/>
                  <a:chExt cx="9143999" cy="270913"/>
                </a:xfrm>
              </p:grpSpPr>
              <p:grpSp>
                <p:nvGrpSpPr>
                  <p:cNvPr id="54" name="Group 13">
                    <a:extLst>
                      <a:ext uri="{FF2B5EF4-FFF2-40B4-BE49-F238E27FC236}">
                        <a16:creationId xmlns:a16="http://schemas.microsoft.com/office/drawing/2014/main" id="{92C3D651-279A-408F-AF2B-38888FF4044F}"/>
                      </a:ext>
                    </a:extLst>
                  </p:cNvPr>
                  <p:cNvGrpSpPr>
                    <a:grpSpLocks/>
                  </p:cNvGrpSpPr>
                  <p:nvPr/>
                </p:nvGrpSpPr>
                <p:grpSpPr bwMode="auto">
                  <a:xfrm>
                    <a:off x="0" y="6523530"/>
                    <a:ext cx="9143999" cy="220408"/>
                    <a:chOff x="0" y="6523530"/>
                    <a:chExt cx="9144289" cy="220408"/>
                  </a:xfrm>
                </p:grpSpPr>
                <p:sp>
                  <p:nvSpPr>
                    <p:cNvPr id="56" name="Rectangle 55">
                      <a:extLst>
                        <a:ext uri="{FF2B5EF4-FFF2-40B4-BE49-F238E27FC236}">
                          <a16:creationId xmlns:a16="http://schemas.microsoft.com/office/drawing/2014/main" id="{10A8972B-FC95-401D-B765-BE78F1D3CFF1}"/>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7" name="Rectangle 56">
                      <a:extLst>
                        <a:ext uri="{FF2B5EF4-FFF2-40B4-BE49-F238E27FC236}">
                          <a16:creationId xmlns:a16="http://schemas.microsoft.com/office/drawing/2014/main" id="{3725D84C-45C5-4504-BAAD-09463AC9103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8" name="Rectangle 57">
                      <a:extLst>
                        <a:ext uri="{FF2B5EF4-FFF2-40B4-BE49-F238E27FC236}">
                          <a16:creationId xmlns:a16="http://schemas.microsoft.com/office/drawing/2014/main" id="{107E1019-8CF5-4A9F-BE6D-0D7A0C1204EC}"/>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9" name="Rectangle 58">
                      <a:extLst>
                        <a:ext uri="{FF2B5EF4-FFF2-40B4-BE49-F238E27FC236}">
                          <a16:creationId xmlns:a16="http://schemas.microsoft.com/office/drawing/2014/main" id="{DC9C1EE7-8DEF-4417-8E1F-80364D4C7B30}"/>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5" name="TextBox 11">
                    <a:extLst>
                      <a:ext uri="{FF2B5EF4-FFF2-40B4-BE49-F238E27FC236}">
                        <a16:creationId xmlns:a16="http://schemas.microsoft.com/office/drawing/2014/main" id="{B4501A9B-3174-48AE-B596-981BDD192277}"/>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3" name="Picture 18" descr="thrive logo final.png">
                  <a:extLst>
                    <a:ext uri="{FF2B5EF4-FFF2-40B4-BE49-F238E27FC236}">
                      <a16:creationId xmlns:a16="http://schemas.microsoft.com/office/drawing/2014/main" id="{1372D927-C2F3-4AF3-A099-E0D0F89EC7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extBox 50">
                <a:extLst>
                  <a:ext uri="{FF2B5EF4-FFF2-40B4-BE49-F238E27FC236}">
                    <a16:creationId xmlns:a16="http://schemas.microsoft.com/office/drawing/2014/main" id="{11DBEEFD-6D57-442F-AB29-D144E6F48383}"/>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5" name="Rectangle 34">
              <a:extLst>
                <a:ext uri="{FF2B5EF4-FFF2-40B4-BE49-F238E27FC236}">
                  <a16:creationId xmlns:a16="http://schemas.microsoft.com/office/drawing/2014/main" id="{C88382E4-E49E-4E64-9FEB-7AA03C52104A}"/>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6" name="Picture 35">
              <a:extLst>
                <a:ext uri="{FF2B5EF4-FFF2-40B4-BE49-F238E27FC236}">
                  <a16:creationId xmlns:a16="http://schemas.microsoft.com/office/drawing/2014/main" id="{97BE8331-C709-4CF8-8F27-59C7528CA5FC}"/>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007243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2693"/>
            <a:ext cx="12192000" cy="6346486"/>
          </a:xfrm>
          <a:prstGeom prst="rect">
            <a:avLst/>
          </a:prstGeom>
        </p:spPr>
      </p:pic>
      <p:sp>
        <p:nvSpPr>
          <p:cNvPr id="2" name="Title 1"/>
          <p:cNvSpPr>
            <a:spLocks noGrp="1"/>
          </p:cNvSpPr>
          <p:nvPr>
            <p:ph type="title"/>
          </p:nvPr>
        </p:nvSpPr>
        <p:spPr>
          <a:xfrm>
            <a:off x="380030" y="310813"/>
            <a:ext cx="7886700" cy="550120"/>
          </a:xfrm>
        </p:spPr>
        <p:txBody>
          <a:bodyPr/>
          <a:lstStyle/>
          <a:p>
            <a:r>
              <a:rPr lang="en-US" sz="3200" dirty="0">
                <a:solidFill>
                  <a:srgbClr val="5AA2AE">
                    <a:lumMod val="50000"/>
                  </a:srgbClr>
                </a:solidFill>
                <a:latin typeface="Rockwell"/>
              </a:rPr>
              <a:t>Top Five Fears</a:t>
            </a:r>
            <a:endParaRPr lang="en-US" b="1" dirty="0">
              <a:effectLst/>
              <a:latin typeface="Rockwell" panose="02060603020205020403" pitchFamily="18" charset="0"/>
            </a:endParaRPr>
          </a:p>
        </p:txBody>
      </p:sp>
      <p:sp>
        <p:nvSpPr>
          <p:cNvPr id="4" name="Text Placeholder 3"/>
          <p:cNvSpPr>
            <a:spLocks noGrp="1"/>
          </p:cNvSpPr>
          <p:nvPr>
            <p:ph type="body" sz="quarter" idx="10"/>
          </p:nvPr>
        </p:nvSpPr>
        <p:spPr>
          <a:xfrm>
            <a:off x="1544642" y="1348423"/>
            <a:ext cx="8114109" cy="4380695"/>
          </a:xfrm>
        </p:spPr>
        <p:txBody>
          <a:bodyPr>
            <a:normAutofit/>
          </a:bodyPr>
          <a:lstStyle/>
          <a:p>
            <a:pPr lvl="2">
              <a:lnSpc>
                <a:spcPct val="150000"/>
              </a:lnSpc>
              <a:buClrTx/>
              <a:buSzPct val="100000"/>
              <a:defRPr/>
            </a:pPr>
            <a:r>
              <a:rPr lang="en-US" sz="3600" b="1" i="1" dirty="0">
                <a:solidFill>
                  <a:srgbClr val="333F50"/>
                </a:solidFill>
              </a:rPr>
              <a:t>Outliving</a:t>
            </a:r>
          </a:p>
          <a:p>
            <a:pPr lvl="2">
              <a:lnSpc>
                <a:spcPct val="150000"/>
              </a:lnSpc>
              <a:buClrTx/>
              <a:buSzPct val="100000"/>
              <a:defRPr/>
            </a:pPr>
            <a:r>
              <a:rPr lang="en-US" sz="3600" b="1" i="1" dirty="0">
                <a:solidFill>
                  <a:srgbClr val="333F50"/>
                </a:solidFill>
              </a:rPr>
              <a:t>Control</a:t>
            </a:r>
          </a:p>
          <a:p>
            <a:pPr marL="742930" lvl="2" indent="0">
              <a:lnSpc>
                <a:spcPct val="150000"/>
              </a:lnSpc>
              <a:buClrTx/>
              <a:buSzPct val="100000"/>
              <a:buNone/>
              <a:defRPr/>
            </a:pPr>
            <a:endParaRPr lang="en-US" sz="3600" b="1" i="1" dirty="0">
              <a:solidFill>
                <a:srgbClr val="333F50"/>
              </a:solidFill>
            </a:endParaRPr>
          </a:p>
          <a:p>
            <a:pPr marL="742932" lvl="2" indent="0">
              <a:lnSpc>
                <a:spcPct val="150000"/>
              </a:lnSpc>
              <a:buNone/>
              <a:defRPr/>
            </a:pPr>
            <a:endParaRPr lang="en-US" sz="3600" b="1" i="1" dirty="0"/>
          </a:p>
          <a:p>
            <a:pPr marL="0" indent="0">
              <a:lnSpc>
                <a:spcPct val="150000"/>
              </a:lnSpc>
              <a:buNone/>
            </a:pPr>
            <a:endParaRPr lang="en-US" sz="3600" dirty="0"/>
          </a:p>
          <a:p>
            <a:pPr marL="0" indent="0">
              <a:lnSpc>
                <a:spcPct val="150000"/>
              </a:lnSpc>
              <a:buNone/>
            </a:pPr>
            <a:endParaRPr lang="en-US" dirty="0"/>
          </a:p>
          <a:p>
            <a:pPr>
              <a:lnSpc>
                <a:spcPct val="150000"/>
              </a:lnSpc>
            </a:pPr>
            <a:endParaRPr lang="en-US" dirty="0"/>
          </a:p>
        </p:txBody>
      </p:sp>
      <p:sp>
        <p:nvSpPr>
          <p:cNvPr id="5" name="Line 5"/>
          <p:cNvSpPr>
            <a:spLocks noChangeShapeType="1"/>
          </p:cNvSpPr>
          <p:nvPr/>
        </p:nvSpPr>
        <p:spPr bwMode="auto">
          <a:xfrm flipV="1">
            <a:off x="456350" y="854350"/>
            <a:ext cx="2880163" cy="6583"/>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grpSp>
        <p:nvGrpSpPr>
          <p:cNvPr id="33" name="Group 32">
            <a:extLst>
              <a:ext uri="{FF2B5EF4-FFF2-40B4-BE49-F238E27FC236}">
                <a16:creationId xmlns:a16="http://schemas.microsoft.com/office/drawing/2014/main" id="{4C7EDC59-4BC9-45FB-A0FB-8486D2ABB58F}"/>
              </a:ext>
            </a:extLst>
          </p:cNvPr>
          <p:cNvGrpSpPr/>
          <p:nvPr/>
        </p:nvGrpSpPr>
        <p:grpSpPr>
          <a:xfrm>
            <a:off x="0" y="6283326"/>
            <a:ext cx="12192000" cy="580211"/>
            <a:chOff x="-88136" y="6283325"/>
            <a:chExt cx="9906000" cy="580211"/>
          </a:xfrm>
        </p:grpSpPr>
        <p:grpSp>
          <p:nvGrpSpPr>
            <p:cNvPr id="34" name="Group 33">
              <a:extLst>
                <a:ext uri="{FF2B5EF4-FFF2-40B4-BE49-F238E27FC236}">
                  <a16:creationId xmlns:a16="http://schemas.microsoft.com/office/drawing/2014/main" id="{94445B9B-7A32-4AC1-A525-6172A30FFD04}"/>
                </a:ext>
              </a:extLst>
            </p:cNvPr>
            <p:cNvGrpSpPr/>
            <p:nvPr/>
          </p:nvGrpSpPr>
          <p:grpSpPr>
            <a:xfrm>
              <a:off x="-88136" y="6283325"/>
              <a:ext cx="9906000" cy="574675"/>
              <a:chOff x="-88136" y="6130925"/>
              <a:chExt cx="9906000" cy="574675"/>
            </a:xfrm>
          </p:grpSpPr>
          <p:grpSp>
            <p:nvGrpSpPr>
              <p:cNvPr id="37" name="Group 19">
                <a:extLst>
                  <a:ext uri="{FF2B5EF4-FFF2-40B4-BE49-F238E27FC236}">
                    <a16:creationId xmlns:a16="http://schemas.microsoft.com/office/drawing/2014/main" id="{F085C8B3-2626-4FCE-87A8-786CC6127CD8}"/>
                  </a:ext>
                </a:extLst>
              </p:cNvPr>
              <p:cNvGrpSpPr>
                <a:grpSpLocks/>
              </p:cNvGrpSpPr>
              <p:nvPr/>
            </p:nvGrpSpPr>
            <p:grpSpPr bwMode="auto">
              <a:xfrm>
                <a:off x="-88136" y="6130925"/>
                <a:ext cx="9906000" cy="574675"/>
                <a:chOff x="0" y="6283325"/>
                <a:chExt cx="9906000" cy="574675"/>
              </a:xfrm>
            </p:grpSpPr>
            <p:grpSp>
              <p:nvGrpSpPr>
                <p:cNvPr id="39" name="Group 19">
                  <a:extLst>
                    <a:ext uri="{FF2B5EF4-FFF2-40B4-BE49-F238E27FC236}">
                      <a16:creationId xmlns:a16="http://schemas.microsoft.com/office/drawing/2014/main" id="{338442A6-421F-482D-9AF1-DCE968B11753}"/>
                    </a:ext>
                  </a:extLst>
                </p:cNvPr>
                <p:cNvGrpSpPr>
                  <a:grpSpLocks/>
                </p:cNvGrpSpPr>
                <p:nvPr/>
              </p:nvGrpSpPr>
              <p:grpSpPr bwMode="auto">
                <a:xfrm>
                  <a:off x="0" y="6496059"/>
                  <a:ext cx="9906000" cy="271226"/>
                  <a:chOff x="0" y="6523530"/>
                  <a:chExt cx="9143999" cy="270913"/>
                </a:xfrm>
              </p:grpSpPr>
              <p:grpSp>
                <p:nvGrpSpPr>
                  <p:cNvPr id="41" name="Group 13">
                    <a:extLst>
                      <a:ext uri="{FF2B5EF4-FFF2-40B4-BE49-F238E27FC236}">
                        <a16:creationId xmlns:a16="http://schemas.microsoft.com/office/drawing/2014/main" id="{4BCCB689-C5C5-43EE-A741-8F340B153FA3}"/>
                      </a:ext>
                    </a:extLst>
                  </p:cNvPr>
                  <p:cNvGrpSpPr>
                    <a:grpSpLocks/>
                  </p:cNvGrpSpPr>
                  <p:nvPr/>
                </p:nvGrpSpPr>
                <p:grpSpPr bwMode="auto">
                  <a:xfrm>
                    <a:off x="0" y="6523530"/>
                    <a:ext cx="9143999" cy="220408"/>
                    <a:chOff x="0" y="6523530"/>
                    <a:chExt cx="9144289" cy="220408"/>
                  </a:xfrm>
                </p:grpSpPr>
                <p:sp>
                  <p:nvSpPr>
                    <p:cNvPr id="43" name="Rectangle 42">
                      <a:extLst>
                        <a:ext uri="{FF2B5EF4-FFF2-40B4-BE49-F238E27FC236}">
                          <a16:creationId xmlns:a16="http://schemas.microsoft.com/office/drawing/2014/main" id="{9B2FCD73-1451-4816-A646-A0715C656A8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A42D5236-376C-43D4-B7D1-CE4D8B853CA4}"/>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D442D1A5-27C6-4AF5-ADD8-1FF825A22B3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FFCFD799-FF4A-4565-A5C9-E79DC736427F}"/>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2" name="TextBox 11">
                    <a:extLst>
                      <a:ext uri="{FF2B5EF4-FFF2-40B4-BE49-F238E27FC236}">
                        <a16:creationId xmlns:a16="http://schemas.microsoft.com/office/drawing/2014/main" id="{E357C178-6222-4ABB-A8C7-3AA871519E5B}"/>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0" name="Picture 18" descr="thrive logo final.png">
                  <a:extLst>
                    <a:ext uri="{FF2B5EF4-FFF2-40B4-BE49-F238E27FC236}">
                      <a16:creationId xmlns:a16="http://schemas.microsoft.com/office/drawing/2014/main" id="{FB83C7D9-356E-4996-AED2-87C95D736A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554BC0E0-8BAF-4E9A-88A7-3BF49F379AB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5" name="Rectangle 34">
              <a:extLst>
                <a:ext uri="{FF2B5EF4-FFF2-40B4-BE49-F238E27FC236}">
                  <a16:creationId xmlns:a16="http://schemas.microsoft.com/office/drawing/2014/main" id="{F7D2B890-616E-42B3-8187-26E9EA6BA76D}"/>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6" name="Picture 35">
              <a:extLst>
                <a:ext uri="{FF2B5EF4-FFF2-40B4-BE49-F238E27FC236}">
                  <a16:creationId xmlns:a16="http://schemas.microsoft.com/office/drawing/2014/main" id="{1A8B0DBA-69DB-40F7-BCDC-62DC5C6A72EB}"/>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908704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8584"/>
            <a:ext cx="12192000" cy="6251575"/>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kern="0">
              <a:solidFill>
                <a:sysClr val="windowText" lastClr="000000"/>
              </a:solidFill>
            </a:endParaRPr>
          </a:p>
        </p:txBody>
      </p:sp>
      <p:sp>
        <p:nvSpPr>
          <p:cNvPr id="2" name="TextBox 1"/>
          <p:cNvSpPr txBox="1"/>
          <p:nvPr/>
        </p:nvSpPr>
        <p:spPr>
          <a:xfrm>
            <a:off x="483250" y="277926"/>
            <a:ext cx="7784432" cy="1077218"/>
          </a:xfrm>
          <a:prstGeom prst="rect">
            <a:avLst/>
          </a:prstGeom>
          <a:noFill/>
        </p:spPr>
        <p:txBody>
          <a:bodyPr wrap="square" rtlCol="0">
            <a:spAutoFit/>
          </a:bodyPr>
          <a:lstStyle/>
          <a:p>
            <a:r>
              <a:rPr lang="en-US" sz="3200" dirty="0">
                <a:solidFill>
                  <a:srgbClr val="5AA2AE">
                    <a:lumMod val="50000"/>
                  </a:srgbClr>
                </a:solidFill>
                <a:effectLst>
                  <a:outerShdw blurRad="101600" dist="76200" dir="2700000" algn="tl" rotWithShape="0">
                    <a:prstClr val="black">
                      <a:alpha val="35000"/>
                    </a:prstClr>
                  </a:outerShdw>
                </a:effectLst>
                <a:latin typeface="Rockwell"/>
              </a:rPr>
              <a:t>Investments- Liquidity</a:t>
            </a:r>
            <a:endParaRPr lang="en-US" sz="3200" b="1" baseline="30000" dirty="0">
              <a:effectLst>
                <a:outerShdw blurRad="50800" dist="38100" dir="5400000" algn="t" rotWithShape="0">
                  <a:prstClr val="black">
                    <a:alpha val="40000"/>
                  </a:prstClr>
                </a:outerShdw>
              </a:effectLst>
              <a:latin typeface="Rockwell" panose="02060603020205020403" pitchFamily="18" charset="0"/>
            </a:endParaRPr>
          </a:p>
          <a:p>
            <a:endParaRPr lang="en-US" sz="3200" dirty="0">
              <a:latin typeface="Segoe UI" panose="020B0502040204020203" pitchFamily="34" charset="0"/>
              <a:cs typeface="Segoe UI" panose="020B0502040204020203" pitchFamily="34" charset="0"/>
            </a:endParaRPr>
          </a:p>
        </p:txBody>
      </p:sp>
      <p:sp>
        <p:nvSpPr>
          <p:cNvPr id="48" name="TextBox 47"/>
          <p:cNvSpPr txBox="1"/>
          <p:nvPr/>
        </p:nvSpPr>
        <p:spPr>
          <a:xfrm>
            <a:off x="-1435100" y="345440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2"/>
          <a:srcRect l="6565" r="6565"/>
          <a:stretch/>
        </p:blipFill>
        <p:spPr>
          <a:xfrm>
            <a:off x="2506394" y="1813256"/>
            <a:ext cx="7399606" cy="3433014"/>
          </a:xfrm>
          <a:prstGeom prst="rect">
            <a:avLst/>
          </a:prstGeom>
        </p:spPr>
      </p:pic>
      <p:sp>
        <p:nvSpPr>
          <p:cNvPr id="20" name="Line 5"/>
          <p:cNvSpPr>
            <a:spLocks noChangeShapeType="1"/>
          </p:cNvSpPr>
          <p:nvPr/>
        </p:nvSpPr>
        <p:spPr bwMode="auto">
          <a:xfrm flipV="1">
            <a:off x="573630" y="863282"/>
            <a:ext cx="4180113" cy="17040"/>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grpSp>
        <p:nvGrpSpPr>
          <p:cNvPr id="23" name="Group 22">
            <a:extLst>
              <a:ext uri="{FF2B5EF4-FFF2-40B4-BE49-F238E27FC236}">
                <a16:creationId xmlns:a16="http://schemas.microsoft.com/office/drawing/2014/main" id="{BFE69E98-47D6-487B-BE61-049B93ACFECE}"/>
              </a:ext>
            </a:extLst>
          </p:cNvPr>
          <p:cNvGrpSpPr/>
          <p:nvPr/>
        </p:nvGrpSpPr>
        <p:grpSpPr>
          <a:xfrm>
            <a:off x="-249898" y="6283326"/>
            <a:ext cx="12441898" cy="580211"/>
            <a:chOff x="-88136" y="6283325"/>
            <a:chExt cx="9906000" cy="580211"/>
          </a:xfrm>
        </p:grpSpPr>
        <p:grpSp>
          <p:nvGrpSpPr>
            <p:cNvPr id="25" name="Group 24">
              <a:extLst>
                <a:ext uri="{FF2B5EF4-FFF2-40B4-BE49-F238E27FC236}">
                  <a16:creationId xmlns:a16="http://schemas.microsoft.com/office/drawing/2014/main" id="{5A6807DC-23BD-4477-9BEB-4BC87C221754}"/>
                </a:ext>
              </a:extLst>
            </p:cNvPr>
            <p:cNvGrpSpPr/>
            <p:nvPr/>
          </p:nvGrpSpPr>
          <p:grpSpPr>
            <a:xfrm>
              <a:off x="-88136" y="6283325"/>
              <a:ext cx="9906000" cy="574675"/>
              <a:chOff x="-88136" y="6130925"/>
              <a:chExt cx="9906000" cy="574675"/>
            </a:xfrm>
          </p:grpSpPr>
          <p:grpSp>
            <p:nvGrpSpPr>
              <p:cNvPr id="28" name="Group 19">
                <a:extLst>
                  <a:ext uri="{FF2B5EF4-FFF2-40B4-BE49-F238E27FC236}">
                    <a16:creationId xmlns:a16="http://schemas.microsoft.com/office/drawing/2014/main" id="{3A495678-AADE-4AE1-A1CD-74C039EFCA7F}"/>
                  </a:ext>
                </a:extLst>
              </p:cNvPr>
              <p:cNvGrpSpPr>
                <a:grpSpLocks/>
              </p:cNvGrpSpPr>
              <p:nvPr/>
            </p:nvGrpSpPr>
            <p:grpSpPr bwMode="auto">
              <a:xfrm>
                <a:off x="-88136" y="6130925"/>
                <a:ext cx="9906000" cy="574675"/>
                <a:chOff x="0" y="6283325"/>
                <a:chExt cx="9906000" cy="574675"/>
              </a:xfrm>
            </p:grpSpPr>
            <p:grpSp>
              <p:nvGrpSpPr>
                <p:cNvPr id="30" name="Group 19">
                  <a:extLst>
                    <a:ext uri="{FF2B5EF4-FFF2-40B4-BE49-F238E27FC236}">
                      <a16:creationId xmlns:a16="http://schemas.microsoft.com/office/drawing/2014/main" id="{0323199C-DE71-4FDF-B0A1-4BC5CE1158DF}"/>
                    </a:ext>
                  </a:extLst>
                </p:cNvPr>
                <p:cNvGrpSpPr>
                  <a:grpSpLocks/>
                </p:cNvGrpSpPr>
                <p:nvPr/>
              </p:nvGrpSpPr>
              <p:grpSpPr bwMode="auto">
                <a:xfrm>
                  <a:off x="0" y="6496059"/>
                  <a:ext cx="9906000" cy="271226"/>
                  <a:chOff x="0" y="6523530"/>
                  <a:chExt cx="9143999" cy="270913"/>
                </a:xfrm>
              </p:grpSpPr>
              <p:grpSp>
                <p:nvGrpSpPr>
                  <p:cNvPr id="32" name="Group 13">
                    <a:extLst>
                      <a:ext uri="{FF2B5EF4-FFF2-40B4-BE49-F238E27FC236}">
                        <a16:creationId xmlns:a16="http://schemas.microsoft.com/office/drawing/2014/main" id="{07FC36F6-ADBD-48D9-A2C3-6D637BC0C0E9}"/>
                      </a:ext>
                    </a:extLst>
                  </p:cNvPr>
                  <p:cNvGrpSpPr>
                    <a:grpSpLocks/>
                  </p:cNvGrpSpPr>
                  <p:nvPr/>
                </p:nvGrpSpPr>
                <p:grpSpPr bwMode="auto">
                  <a:xfrm>
                    <a:off x="0" y="6523530"/>
                    <a:ext cx="9143999" cy="220408"/>
                    <a:chOff x="0" y="6523530"/>
                    <a:chExt cx="9144289" cy="220408"/>
                  </a:xfrm>
                </p:grpSpPr>
                <p:sp>
                  <p:nvSpPr>
                    <p:cNvPr id="40" name="Rectangle 39">
                      <a:extLst>
                        <a:ext uri="{FF2B5EF4-FFF2-40B4-BE49-F238E27FC236}">
                          <a16:creationId xmlns:a16="http://schemas.microsoft.com/office/drawing/2014/main" id="{2A20B6C2-E019-482B-A554-F1397BC8BA38}"/>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1" name="Rectangle 40">
                      <a:extLst>
                        <a:ext uri="{FF2B5EF4-FFF2-40B4-BE49-F238E27FC236}">
                          <a16:creationId xmlns:a16="http://schemas.microsoft.com/office/drawing/2014/main" id="{873B41D7-A948-42F6-9384-9420BB1579FE}"/>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9" name="Rectangle 48">
                      <a:extLst>
                        <a:ext uri="{FF2B5EF4-FFF2-40B4-BE49-F238E27FC236}">
                          <a16:creationId xmlns:a16="http://schemas.microsoft.com/office/drawing/2014/main" id="{55A13D5B-1544-4332-94C0-B8DEE98B65E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0" name="Rectangle 49">
                      <a:extLst>
                        <a:ext uri="{FF2B5EF4-FFF2-40B4-BE49-F238E27FC236}">
                          <a16:creationId xmlns:a16="http://schemas.microsoft.com/office/drawing/2014/main" id="{355D1918-38CD-476A-8A4A-FEC03241284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9" name="TextBox 11">
                    <a:extLst>
                      <a:ext uri="{FF2B5EF4-FFF2-40B4-BE49-F238E27FC236}">
                        <a16:creationId xmlns:a16="http://schemas.microsoft.com/office/drawing/2014/main" id="{96375617-26EB-43F2-9DEB-085372A10777}"/>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1" name="Picture 18" descr="thrive logo final.png">
                  <a:extLst>
                    <a:ext uri="{FF2B5EF4-FFF2-40B4-BE49-F238E27FC236}">
                      <a16:creationId xmlns:a16="http://schemas.microsoft.com/office/drawing/2014/main" id="{C15143F9-88D8-480C-BD29-C3EAD9D1E5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9A089006-5209-487E-BF6D-FECFB16C357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6" name="Rectangle 25">
              <a:extLst>
                <a:ext uri="{FF2B5EF4-FFF2-40B4-BE49-F238E27FC236}">
                  <a16:creationId xmlns:a16="http://schemas.microsoft.com/office/drawing/2014/main" id="{8D0C72E1-3E6E-49D7-A6D7-C514C1F45331}"/>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7" name="Picture 26">
              <a:extLst>
                <a:ext uri="{FF2B5EF4-FFF2-40B4-BE49-F238E27FC236}">
                  <a16:creationId xmlns:a16="http://schemas.microsoft.com/office/drawing/2014/main" id="{CFCF9E6B-DAC8-4E90-BC53-AE0C6549B662}"/>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29761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2693"/>
            <a:ext cx="12192000" cy="6346486"/>
          </a:xfrm>
          <a:prstGeom prst="rect">
            <a:avLst/>
          </a:prstGeom>
        </p:spPr>
      </p:pic>
      <p:sp>
        <p:nvSpPr>
          <p:cNvPr id="2" name="Title 1"/>
          <p:cNvSpPr>
            <a:spLocks noGrp="1"/>
          </p:cNvSpPr>
          <p:nvPr>
            <p:ph type="title"/>
          </p:nvPr>
        </p:nvSpPr>
        <p:spPr>
          <a:xfrm>
            <a:off x="380030" y="310813"/>
            <a:ext cx="7886700" cy="550120"/>
          </a:xfrm>
        </p:spPr>
        <p:txBody>
          <a:bodyPr/>
          <a:lstStyle/>
          <a:p>
            <a:r>
              <a:rPr lang="en-US" sz="3200" dirty="0">
                <a:solidFill>
                  <a:srgbClr val="5AA2AE">
                    <a:lumMod val="50000"/>
                  </a:srgbClr>
                </a:solidFill>
                <a:latin typeface="Rockwell"/>
              </a:rPr>
              <a:t>Top Five Fears</a:t>
            </a:r>
            <a:endParaRPr lang="en-US" b="1" dirty="0">
              <a:effectLst/>
              <a:latin typeface="Rockwell" panose="02060603020205020403" pitchFamily="18" charset="0"/>
            </a:endParaRPr>
          </a:p>
        </p:txBody>
      </p:sp>
      <p:sp>
        <p:nvSpPr>
          <p:cNvPr id="4" name="Text Placeholder 3"/>
          <p:cNvSpPr>
            <a:spLocks noGrp="1"/>
          </p:cNvSpPr>
          <p:nvPr>
            <p:ph type="body" sz="quarter" idx="10"/>
          </p:nvPr>
        </p:nvSpPr>
        <p:spPr>
          <a:xfrm>
            <a:off x="1544642" y="1348423"/>
            <a:ext cx="8114109" cy="4380695"/>
          </a:xfrm>
        </p:spPr>
        <p:txBody>
          <a:bodyPr>
            <a:normAutofit lnSpcReduction="10000"/>
          </a:bodyPr>
          <a:lstStyle/>
          <a:p>
            <a:pPr lvl="2">
              <a:lnSpc>
                <a:spcPct val="150000"/>
              </a:lnSpc>
              <a:buClrTx/>
              <a:buSzPct val="100000"/>
              <a:defRPr/>
            </a:pPr>
            <a:r>
              <a:rPr lang="en-US" sz="3600" b="1" i="1" dirty="0">
                <a:solidFill>
                  <a:srgbClr val="333F50"/>
                </a:solidFill>
              </a:rPr>
              <a:t>Outliving</a:t>
            </a:r>
          </a:p>
          <a:p>
            <a:pPr lvl="2">
              <a:lnSpc>
                <a:spcPct val="150000"/>
              </a:lnSpc>
              <a:buClrTx/>
              <a:buSzPct val="100000"/>
              <a:defRPr/>
            </a:pPr>
            <a:r>
              <a:rPr lang="en-US" sz="3600" b="1" i="1" dirty="0">
                <a:solidFill>
                  <a:srgbClr val="333F50"/>
                </a:solidFill>
              </a:rPr>
              <a:t>Control</a:t>
            </a:r>
          </a:p>
          <a:p>
            <a:pPr lvl="2">
              <a:lnSpc>
                <a:spcPct val="150000"/>
              </a:lnSpc>
              <a:buClrTx/>
              <a:buSzPct val="100000"/>
              <a:defRPr/>
            </a:pPr>
            <a:r>
              <a:rPr lang="en-US" sz="3600" b="1" i="1" dirty="0">
                <a:solidFill>
                  <a:srgbClr val="333F50"/>
                </a:solidFill>
              </a:rPr>
              <a:t>Inflation</a:t>
            </a:r>
          </a:p>
          <a:p>
            <a:pPr lvl="2">
              <a:lnSpc>
                <a:spcPct val="150000"/>
              </a:lnSpc>
              <a:buClrTx/>
              <a:buSzPct val="100000"/>
              <a:defRPr/>
            </a:pPr>
            <a:r>
              <a:rPr lang="en-US" sz="3600" b="1" i="1" dirty="0">
                <a:solidFill>
                  <a:srgbClr val="333F50"/>
                </a:solidFill>
              </a:rPr>
              <a:t>Legacy</a:t>
            </a:r>
          </a:p>
          <a:p>
            <a:pPr lvl="2">
              <a:lnSpc>
                <a:spcPct val="150000"/>
              </a:lnSpc>
              <a:buClrTx/>
              <a:buSzPct val="100000"/>
              <a:defRPr/>
            </a:pPr>
            <a:r>
              <a:rPr lang="en-US" sz="3600" b="1" i="1" dirty="0">
                <a:solidFill>
                  <a:srgbClr val="333F50"/>
                </a:solidFill>
              </a:rPr>
              <a:t>Investment Mistake</a:t>
            </a:r>
          </a:p>
          <a:p>
            <a:pPr marL="742932" lvl="2" indent="0">
              <a:lnSpc>
                <a:spcPct val="150000"/>
              </a:lnSpc>
              <a:buNone/>
              <a:defRPr/>
            </a:pPr>
            <a:endParaRPr lang="en-US" sz="3600" b="1" i="1" dirty="0"/>
          </a:p>
          <a:p>
            <a:pPr marL="0" indent="0">
              <a:lnSpc>
                <a:spcPct val="150000"/>
              </a:lnSpc>
              <a:buNone/>
            </a:pPr>
            <a:endParaRPr lang="en-US" sz="3600" dirty="0"/>
          </a:p>
          <a:p>
            <a:pPr marL="0" indent="0">
              <a:lnSpc>
                <a:spcPct val="150000"/>
              </a:lnSpc>
              <a:buNone/>
            </a:pPr>
            <a:endParaRPr lang="en-US" dirty="0"/>
          </a:p>
          <a:p>
            <a:pPr>
              <a:lnSpc>
                <a:spcPct val="150000"/>
              </a:lnSpc>
            </a:pPr>
            <a:endParaRPr lang="en-US" dirty="0"/>
          </a:p>
        </p:txBody>
      </p:sp>
      <p:sp>
        <p:nvSpPr>
          <p:cNvPr id="5" name="Line 5"/>
          <p:cNvSpPr>
            <a:spLocks noChangeShapeType="1"/>
          </p:cNvSpPr>
          <p:nvPr/>
        </p:nvSpPr>
        <p:spPr bwMode="auto">
          <a:xfrm flipV="1">
            <a:off x="456350" y="854350"/>
            <a:ext cx="2880163" cy="6583"/>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grpSp>
        <p:nvGrpSpPr>
          <p:cNvPr id="33" name="Group 32">
            <a:extLst>
              <a:ext uri="{FF2B5EF4-FFF2-40B4-BE49-F238E27FC236}">
                <a16:creationId xmlns:a16="http://schemas.microsoft.com/office/drawing/2014/main" id="{4C7EDC59-4BC9-45FB-A0FB-8486D2ABB58F}"/>
              </a:ext>
            </a:extLst>
          </p:cNvPr>
          <p:cNvGrpSpPr/>
          <p:nvPr/>
        </p:nvGrpSpPr>
        <p:grpSpPr>
          <a:xfrm>
            <a:off x="0" y="6283326"/>
            <a:ext cx="12192000" cy="580211"/>
            <a:chOff x="-88136" y="6283325"/>
            <a:chExt cx="9906000" cy="580211"/>
          </a:xfrm>
        </p:grpSpPr>
        <p:grpSp>
          <p:nvGrpSpPr>
            <p:cNvPr id="34" name="Group 33">
              <a:extLst>
                <a:ext uri="{FF2B5EF4-FFF2-40B4-BE49-F238E27FC236}">
                  <a16:creationId xmlns:a16="http://schemas.microsoft.com/office/drawing/2014/main" id="{94445B9B-7A32-4AC1-A525-6172A30FFD04}"/>
                </a:ext>
              </a:extLst>
            </p:cNvPr>
            <p:cNvGrpSpPr/>
            <p:nvPr/>
          </p:nvGrpSpPr>
          <p:grpSpPr>
            <a:xfrm>
              <a:off x="-88136" y="6283325"/>
              <a:ext cx="9906000" cy="574675"/>
              <a:chOff x="-88136" y="6130925"/>
              <a:chExt cx="9906000" cy="574675"/>
            </a:xfrm>
          </p:grpSpPr>
          <p:grpSp>
            <p:nvGrpSpPr>
              <p:cNvPr id="37" name="Group 19">
                <a:extLst>
                  <a:ext uri="{FF2B5EF4-FFF2-40B4-BE49-F238E27FC236}">
                    <a16:creationId xmlns:a16="http://schemas.microsoft.com/office/drawing/2014/main" id="{F085C8B3-2626-4FCE-87A8-786CC6127CD8}"/>
                  </a:ext>
                </a:extLst>
              </p:cNvPr>
              <p:cNvGrpSpPr>
                <a:grpSpLocks/>
              </p:cNvGrpSpPr>
              <p:nvPr/>
            </p:nvGrpSpPr>
            <p:grpSpPr bwMode="auto">
              <a:xfrm>
                <a:off x="-88136" y="6130925"/>
                <a:ext cx="9906000" cy="574675"/>
                <a:chOff x="0" y="6283325"/>
                <a:chExt cx="9906000" cy="574675"/>
              </a:xfrm>
            </p:grpSpPr>
            <p:grpSp>
              <p:nvGrpSpPr>
                <p:cNvPr id="39" name="Group 19">
                  <a:extLst>
                    <a:ext uri="{FF2B5EF4-FFF2-40B4-BE49-F238E27FC236}">
                      <a16:creationId xmlns:a16="http://schemas.microsoft.com/office/drawing/2014/main" id="{338442A6-421F-482D-9AF1-DCE968B11753}"/>
                    </a:ext>
                  </a:extLst>
                </p:cNvPr>
                <p:cNvGrpSpPr>
                  <a:grpSpLocks/>
                </p:cNvGrpSpPr>
                <p:nvPr/>
              </p:nvGrpSpPr>
              <p:grpSpPr bwMode="auto">
                <a:xfrm>
                  <a:off x="0" y="6496059"/>
                  <a:ext cx="9906000" cy="271226"/>
                  <a:chOff x="0" y="6523530"/>
                  <a:chExt cx="9143999" cy="270913"/>
                </a:xfrm>
              </p:grpSpPr>
              <p:grpSp>
                <p:nvGrpSpPr>
                  <p:cNvPr id="41" name="Group 13">
                    <a:extLst>
                      <a:ext uri="{FF2B5EF4-FFF2-40B4-BE49-F238E27FC236}">
                        <a16:creationId xmlns:a16="http://schemas.microsoft.com/office/drawing/2014/main" id="{4BCCB689-C5C5-43EE-A741-8F340B153FA3}"/>
                      </a:ext>
                    </a:extLst>
                  </p:cNvPr>
                  <p:cNvGrpSpPr>
                    <a:grpSpLocks/>
                  </p:cNvGrpSpPr>
                  <p:nvPr/>
                </p:nvGrpSpPr>
                <p:grpSpPr bwMode="auto">
                  <a:xfrm>
                    <a:off x="0" y="6523530"/>
                    <a:ext cx="9143999" cy="220408"/>
                    <a:chOff x="0" y="6523530"/>
                    <a:chExt cx="9144289" cy="220408"/>
                  </a:xfrm>
                </p:grpSpPr>
                <p:sp>
                  <p:nvSpPr>
                    <p:cNvPr id="43" name="Rectangle 42">
                      <a:extLst>
                        <a:ext uri="{FF2B5EF4-FFF2-40B4-BE49-F238E27FC236}">
                          <a16:creationId xmlns:a16="http://schemas.microsoft.com/office/drawing/2014/main" id="{9B2FCD73-1451-4816-A646-A0715C656A8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A42D5236-376C-43D4-B7D1-CE4D8B853CA4}"/>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D442D1A5-27C6-4AF5-ADD8-1FF825A22B3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FFCFD799-FF4A-4565-A5C9-E79DC736427F}"/>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2" name="TextBox 11">
                    <a:extLst>
                      <a:ext uri="{FF2B5EF4-FFF2-40B4-BE49-F238E27FC236}">
                        <a16:creationId xmlns:a16="http://schemas.microsoft.com/office/drawing/2014/main" id="{E357C178-6222-4ABB-A8C7-3AA871519E5B}"/>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0" name="Picture 18" descr="thrive logo final.png">
                  <a:extLst>
                    <a:ext uri="{FF2B5EF4-FFF2-40B4-BE49-F238E27FC236}">
                      <a16:creationId xmlns:a16="http://schemas.microsoft.com/office/drawing/2014/main" id="{FB83C7D9-356E-4996-AED2-87C95D736A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554BC0E0-8BAF-4E9A-88A7-3BF49F379AB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5" name="Rectangle 34">
              <a:extLst>
                <a:ext uri="{FF2B5EF4-FFF2-40B4-BE49-F238E27FC236}">
                  <a16:creationId xmlns:a16="http://schemas.microsoft.com/office/drawing/2014/main" id="{F7D2B890-616E-42B3-8187-26E9EA6BA76D}"/>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6" name="Picture 35">
              <a:extLst>
                <a:ext uri="{FF2B5EF4-FFF2-40B4-BE49-F238E27FC236}">
                  <a16:creationId xmlns:a16="http://schemas.microsoft.com/office/drawing/2014/main" id="{1A8B0DBA-69DB-40F7-BCDC-62DC5C6A72EB}"/>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401470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1"/>
            <a:ext cx="12192001" cy="637466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TextBox 4"/>
          <p:cNvSpPr txBox="1">
            <a:spLocks noChangeArrowheads="1"/>
          </p:cNvSpPr>
          <p:nvPr/>
        </p:nvSpPr>
        <p:spPr bwMode="auto">
          <a:xfrm>
            <a:off x="3404889" y="2073954"/>
            <a:ext cx="6248400" cy="1261884"/>
          </a:xfrm>
          <a:prstGeom prst="rect">
            <a:avLst/>
          </a:prstGeom>
          <a:noFill/>
          <a:ln>
            <a:noFill/>
          </a:ln>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r>
              <a:rPr lang="en-US" sz="2800" dirty="0">
                <a:solidFill>
                  <a:prstClr val="black"/>
                </a:solidFill>
                <a:latin typeface="Calibri"/>
              </a:rPr>
              <a:t>2009 Top 5 Finalist for Advisor of the Year</a:t>
            </a:r>
          </a:p>
          <a:p>
            <a:pPr>
              <a:defRPr/>
            </a:pPr>
            <a:r>
              <a:rPr lang="en-US" i="1" dirty="0">
                <a:solidFill>
                  <a:prstClr val="black"/>
                </a:solidFill>
                <a:latin typeface="Calibri"/>
              </a:rPr>
              <a:t>          Senior Markets Advisor Magazine</a:t>
            </a:r>
          </a:p>
          <a:p>
            <a:pPr>
              <a:defRPr/>
            </a:pPr>
            <a:r>
              <a:rPr lang="en-US" i="1" dirty="0">
                <a:solidFill>
                  <a:prstClr val="black"/>
                </a:solidFill>
                <a:latin typeface="Calibri"/>
              </a:rPr>
              <a:t> </a:t>
            </a:r>
          </a:p>
        </p:txBody>
      </p:sp>
      <p:sp>
        <p:nvSpPr>
          <p:cNvPr id="14340" name="TextBox 5"/>
          <p:cNvSpPr txBox="1">
            <a:spLocks noChangeArrowheads="1"/>
          </p:cNvSpPr>
          <p:nvPr/>
        </p:nvSpPr>
        <p:spPr bwMode="auto">
          <a:xfrm>
            <a:off x="1136072" y="251059"/>
            <a:ext cx="9677400" cy="2000548"/>
          </a:xfrm>
          <a:prstGeom prst="rect">
            <a:avLst/>
          </a:prstGeom>
          <a:noFill/>
          <a:ln>
            <a:noFill/>
          </a:ln>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sz="3600" b="1" i="1" dirty="0">
                <a:solidFill>
                  <a:prstClr val="black"/>
                </a:solidFill>
                <a:ea typeface="Tahoma" pitchFamily="34" charset="0"/>
                <a:cs typeface="Tahoma" pitchFamily="34" charset="0"/>
              </a:rPr>
              <a:t>Retirement Income Expert </a:t>
            </a:r>
          </a:p>
          <a:p>
            <a:pPr algn="ctr">
              <a:defRPr/>
            </a:pPr>
            <a:r>
              <a:rPr lang="en-US" sz="2800" b="1" i="1" dirty="0">
                <a:solidFill>
                  <a:prstClr val="black"/>
                </a:solidFill>
                <a:latin typeface="+mn-lt"/>
                <a:ea typeface="Tahoma" pitchFamily="34" charset="0"/>
                <a:cs typeface="Tahoma" pitchFamily="34" charset="0"/>
              </a:rPr>
              <a:t>Adjunct Instructor</a:t>
            </a:r>
          </a:p>
          <a:p>
            <a:pPr algn="ctr">
              <a:defRPr/>
            </a:pPr>
            <a:r>
              <a:rPr lang="en-US" sz="3200" b="1" dirty="0">
                <a:solidFill>
                  <a:srgbClr val="AC0000"/>
                </a:solidFill>
                <a:latin typeface="Calibri"/>
              </a:rPr>
              <a:t> </a:t>
            </a:r>
          </a:p>
          <a:p>
            <a:pPr algn="ctr">
              <a:defRPr/>
            </a:pPr>
            <a:endParaRPr lang="en-US" sz="2800" b="1" dirty="0">
              <a:solidFill>
                <a:prstClr val="black"/>
              </a:solidFill>
              <a:latin typeface="Calibri"/>
              <a:ea typeface="Tahoma" pitchFamily="34" charset="0"/>
              <a:cs typeface="Tahoma" pitchFamily="34" charset="0"/>
            </a:endParaRPr>
          </a:p>
        </p:txBody>
      </p:sp>
      <p:sp>
        <p:nvSpPr>
          <p:cNvPr id="7" name="TextBox 6"/>
          <p:cNvSpPr txBox="1">
            <a:spLocks noChangeArrowheads="1"/>
          </p:cNvSpPr>
          <p:nvPr/>
        </p:nvSpPr>
        <p:spPr bwMode="auto">
          <a:xfrm>
            <a:off x="3456230" y="2601334"/>
            <a:ext cx="6929029" cy="3785652"/>
          </a:xfrm>
          <a:prstGeom prst="rect">
            <a:avLst/>
          </a:prstGeom>
          <a:noFill/>
          <a:ln>
            <a:noFill/>
          </a:ln>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endParaRPr lang="en-US" dirty="0">
              <a:solidFill>
                <a:prstClr val="black"/>
              </a:solidFill>
              <a:latin typeface="Calibri"/>
            </a:endParaRPr>
          </a:p>
          <a:p>
            <a:pPr>
              <a:defRPr/>
            </a:pPr>
            <a:r>
              <a:rPr lang="en-US" b="1" dirty="0">
                <a:solidFill>
                  <a:prstClr val="black"/>
                </a:solidFill>
                <a:latin typeface="Calibri"/>
              </a:rPr>
              <a:t>Member of:</a:t>
            </a:r>
          </a:p>
          <a:p>
            <a:pPr>
              <a:defRPr/>
            </a:pPr>
            <a:r>
              <a:rPr lang="en-US" dirty="0">
                <a:solidFill>
                  <a:prstClr val="black"/>
                </a:solidFill>
                <a:latin typeface="Calibri"/>
              </a:rPr>
              <a:t>NAIFA 29 Year</a:t>
            </a:r>
          </a:p>
          <a:p>
            <a:pPr>
              <a:defRPr/>
            </a:pPr>
            <a:r>
              <a:rPr lang="en-US" dirty="0">
                <a:solidFill>
                  <a:prstClr val="black"/>
                </a:solidFill>
                <a:latin typeface="Calibri"/>
              </a:rPr>
              <a:t>MDRT 19 Year</a:t>
            </a:r>
          </a:p>
          <a:p>
            <a:pPr lvl="1">
              <a:defRPr/>
            </a:pPr>
            <a:r>
              <a:rPr lang="en-US" dirty="0">
                <a:solidFill>
                  <a:prstClr val="black"/>
                </a:solidFill>
                <a:latin typeface="Calibri"/>
              </a:rPr>
              <a:t>12 X Top of the Table</a:t>
            </a:r>
          </a:p>
          <a:p>
            <a:pPr lvl="1">
              <a:defRPr/>
            </a:pPr>
            <a:r>
              <a:rPr lang="en-US" dirty="0">
                <a:solidFill>
                  <a:prstClr val="black"/>
                </a:solidFill>
                <a:latin typeface="Calibri"/>
              </a:rPr>
              <a:t>3 X Court of the Table</a:t>
            </a:r>
          </a:p>
          <a:p>
            <a:pPr>
              <a:defRPr/>
            </a:pPr>
            <a:r>
              <a:rPr lang="en-US" dirty="0">
                <a:solidFill>
                  <a:prstClr val="black"/>
                </a:solidFill>
                <a:latin typeface="Calibri"/>
              </a:rPr>
              <a:t>Society of Financial Services Professionals</a:t>
            </a:r>
          </a:p>
          <a:p>
            <a:pPr>
              <a:defRPr/>
            </a:pPr>
            <a:r>
              <a:rPr lang="en-US" dirty="0">
                <a:solidFill>
                  <a:prstClr val="black"/>
                </a:solidFill>
                <a:latin typeface="Calibri"/>
              </a:rPr>
              <a:t>Forum 400 (International Forum)</a:t>
            </a:r>
          </a:p>
          <a:p>
            <a:pPr>
              <a:defRPr/>
            </a:pPr>
            <a:r>
              <a:rPr lang="en-US" dirty="0">
                <a:solidFill>
                  <a:prstClr val="black"/>
                </a:solidFill>
                <a:latin typeface="Calibri"/>
              </a:rPr>
              <a:t>Featured on TV program (Moving America Forward)</a:t>
            </a:r>
          </a:p>
          <a:p>
            <a:pPr>
              <a:defRPr/>
            </a:pPr>
            <a:r>
              <a:rPr lang="en-US" dirty="0">
                <a:solidFill>
                  <a:prstClr val="black"/>
                </a:solidFill>
                <a:latin typeface="Calibri"/>
              </a:rPr>
              <a:t>							</a:t>
            </a:r>
            <a:r>
              <a:rPr lang="en-US" i="1" dirty="0">
                <a:solidFill>
                  <a:prstClr val="black"/>
                </a:solidFill>
                <a:latin typeface="Calibri"/>
              </a:rPr>
              <a:t>….William Shatner </a:t>
            </a:r>
          </a:p>
        </p:txBody>
      </p:sp>
      <p:sp>
        <p:nvSpPr>
          <p:cNvPr id="9" name="Slide Number Placeholder 8"/>
          <p:cNvSpPr>
            <a:spLocks noGrp="1"/>
          </p:cNvSpPr>
          <p:nvPr>
            <p:ph type="sldNum" sz="quarter" idx="12"/>
          </p:nvPr>
        </p:nvSpPr>
        <p:spPr>
          <a:xfrm>
            <a:off x="9372600" y="6067808"/>
            <a:ext cx="2133600" cy="365125"/>
          </a:xfrm>
          <a:prstGeom prst="rect">
            <a:avLst/>
          </a:prstGeom>
        </p:spPr>
        <p:txBody>
          <a:bodyPr/>
          <a:lstStyle/>
          <a:p>
            <a:pPr>
              <a:defRPr/>
            </a:pPr>
            <a:fld id="{07D5D77E-0118-443C-BB6C-FD28F2AA554F}" type="slidenum">
              <a:rPr lang="en-US">
                <a:solidFill>
                  <a:prstClr val="black">
                    <a:tint val="75000"/>
                  </a:prstClr>
                </a:solidFill>
              </a:rPr>
              <a:pPr>
                <a:defRPr/>
              </a:pPr>
              <a:t>2</a:t>
            </a:fld>
            <a:endParaRPr lang="en-US" dirty="0">
              <a:solidFill>
                <a:prstClr val="black">
                  <a:tint val="75000"/>
                </a:prstClr>
              </a:solidFill>
            </a:endParaRPr>
          </a:p>
        </p:txBody>
      </p:sp>
      <p:sp>
        <p:nvSpPr>
          <p:cNvPr id="25" name="TextBox 24"/>
          <p:cNvSpPr txBox="1"/>
          <p:nvPr/>
        </p:nvSpPr>
        <p:spPr>
          <a:xfrm rot="518046">
            <a:off x="9020684" y="3973033"/>
            <a:ext cx="765328" cy="215444"/>
          </a:xfrm>
          <a:prstGeom prst="rect">
            <a:avLst/>
          </a:prstGeom>
          <a:noFill/>
        </p:spPr>
        <p:txBody>
          <a:bodyPr wrap="square" rtlCol="0">
            <a:spAutoFit/>
          </a:bodyPr>
          <a:lstStyle/>
          <a:p>
            <a:r>
              <a:rPr lang="en-US" sz="400" b="1" dirty="0">
                <a:solidFill>
                  <a:schemeClr val="bg1"/>
                </a:solidFill>
                <a:effectLst>
                  <a:outerShdw blurRad="38100" dist="38100" dir="2700000" algn="tl">
                    <a:srgbClr val="000000">
                      <a:alpha val="43137"/>
                    </a:srgbClr>
                  </a:outerShdw>
                </a:effectLst>
              </a:rPr>
              <a:t>Curtis V. Cloke, CLTC, LUTCF</a:t>
            </a:r>
          </a:p>
        </p:txBody>
      </p:sp>
      <p:grpSp>
        <p:nvGrpSpPr>
          <p:cNvPr id="6" name="Group 5"/>
          <p:cNvGrpSpPr/>
          <p:nvPr/>
        </p:nvGrpSpPr>
        <p:grpSpPr>
          <a:xfrm rot="240293">
            <a:off x="8944992" y="270750"/>
            <a:ext cx="1248211" cy="1864936"/>
            <a:chOff x="7641969" y="2500261"/>
            <a:chExt cx="1243966" cy="1668713"/>
          </a:xfrm>
        </p:grpSpPr>
        <p:pic>
          <p:nvPicPr>
            <p:cNvPr id="24"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8968">
              <a:off x="7641969" y="2500261"/>
              <a:ext cx="1243966" cy="1668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73" r="69132" b="60733"/>
            <a:stretch/>
          </p:blipFill>
          <p:spPr bwMode="auto">
            <a:xfrm rot="511556">
              <a:off x="7694457" y="3316734"/>
              <a:ext cx="680908" cy="39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28"/>
          <p:cNvPicPr>
            <a:picLocks noChangeAspect="1"/>
          </p:cNvPicPr>
          <p:nvPr/>
        </p:nvPicPr>
        <p:blipFill>
          <a:blip r:embed="rId5"/>
          <a:stretch>
            <a:fillRect/>
          </a:stretch>
        </p:blipFill>
        <p:spPr>
          <a:xfrm rot="703734">
            <a:off x="9595571" y="2399904"/>
            <a:ext cx="1403045" cy="182050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a:stretch>
            <a:fillRect/>
          </a:stretch>
        </p:blipFill>
        <p:spPr>
          <a:xfrm>
            <a:off x="4351140" y="1274558"/>
            <a:ext cx="2106455" cy="59937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134" y="1140756"/>
            <a:ext cx="885714" cy="857143"/>
          </a:xfrm>
          <a:prstGeom prst="rect">
            <a:avLst/>
          </a:prstGeom>
        </p:spPr>
      </p:pic>
      <p:grpSp>
        <p:nvGrpSpPr>
          <p:cNvPr id="30" name="Group 29"/>
          <p:cNvGrpSpPr/>
          <p:nvPr/>
        </p:nvGrpSpPr>
        <p:grpSpPr>
          <a:xfrm>
            <a:off x="0" y="6283326"/>
            <a:ext cx="12192000" cy="580211"/>
            <a:chOff x="-88136" y="6283325"/>
            <a:chExt cx="9906000" cy="580211"/>
          </a:xfrm>
        </p:grpSpPr>
        <p:grpSp>
          <p:nvGrpSpPr>
            <p:cNvPr id="34" name="Group 33"/>
            <p:cNvGrpSpPr/>
            <p:nvPr/>
          </p:nvGrpSpPr>
          <p:grpSpPr>
            <a:xfrm>
              <a:off x="-88136" y="6283325"/>
              <a:ext cx="9906000" cy="574675"/>
              <a:chOff x="-88136" y="6130925"/>
              <a:chExt cx="9906000" cy="574675"/>
            </a:xfrm>
          </p:grpSpPr>
          <p:grpSp>
            <p:nvGrpSpPr>
              <p:cNvPr id="45" name="Group 19"/>
              <p:cNvGrpSpPr>
                <a:grpSpLocks/>
              </p:cNvGrpSpPr>
              <p:nvPr/>
            </p:nvGrpSpPr>
            <p:grpSpPr bwMode="auto">
              <a:xfrm>
                <a:off x="-88136" y="6130925"/>
                <a:ext cx="9906000" cy="574675"/>
                <a:chOff x="0" y="6283325"/>
                <a:chExt cx="9906000" cy="574675"/>
              </a:xfrm>
            </p:grpSpPr>
            <p:grpSp>
              <p:nvGrpSpPr>
                <p:cNvPr id="47" name="Group 19"/>
                <p:cNvGrpSpPr>
                  <a:grpSpLocks/>
                </p:cNvGrpSpPr>
                <p:nvPr/>
              </p:nvGrpSpPr>
              <p:grpSpPr bwMode="auto">
                <a:xfrm>
                  <a:off x="0" y="6496059"/>
                  <a:ext cx="9906000" cy="271226"/>
                  <a:chOff x="0" y="6523530"/>
                  <a:chExt cx="9143999" cy="270913"/>
                </a:xfrm>
              </p:grpSpPr>
              <p:grpSp>
                <p:nvGrpSpPr>
                  <p:cNvPr id="49" name="Group 13"/>
                  <p:cNvGrpSpPr>
                    <a:grpSpLocks/>
                  </p:cNvGrpSpPr>
                  <p:nvPr/>
                </p:nvGrpSpPr>
                <p:grpSpPr bwMode="auto">
                  <a:xfrm>
                    <a:off x="0" y="6523530"/>
                    <a:ext cx="9143999" cy="220408"/>
                    <a:chOff x="0" y="6523530"/>
                    <a:chExt cx="9144289" cy="220408"/>
                  </a:xfrm>
                </p:grpSpPr>
                <p:sp>
                  <p:nvSpPr>
                    <p:cNvPr id="51" name="Rectangle 50"/>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2" name="Rectangle 51"/>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3" name="Rectangle 52"/>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4" name="Rectangle 53"/>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0" name="TextBox 11"/>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8" name="Picture 18" descr="thrive logo final.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TextBox 45"/>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3" name="Rectangle 42"/>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4" name="Picture 43"/>
            <p:cNvPicPr/>
            <p:nvPr/>
          </p:nvPicPr>
          <p:blipFill rotWithShape="1">
            <a:blip r:embed="rId9"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pic>
        <p:nvPicPr>
          <p:cNvPr id="11" name="Picture 10" descr="A close up of a sign&#10;&#10;Description generated with high confidence">
            <a:extLst>
              <a:ext uri="{FF2B5EF4-FFF2-40B4-BE49-F238E27FC236}">
                <a16:creationId xmlns:a16="http://schemas.microsoft.com/office/drawing/2014/main" id="{F8E625C6-07C9-49F5-84CD-979D6C2C39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3164" y="5305523"/>
            <a:ext cx="1647825" cy="1038225"/>
          </a:xfrm>
          <a:prstGeom prst="rect">
            <a:avLst/>
          </a:prstGeom>
        </p:spPr>
      </p:pic>
      <p:sp>
        <p:nvSpPr>
          <p:cNvPr id="33" name="TextBox 32">
            <a:extLst>
              <a:ext uri="{FF2B5EF4-FFF2-40B4-BE49-F238E27FC236}">
                <a16:creationId xmlns:a16="http://schemas.microsoft.com/office/drawing/2014/main" id="{8504CFA9-FA8B-41F5-8ADB-E5BFB951CF36}"/>
              </a:ext>
            </a:extLst>
          </p:cNvPr>
          <p:cNvSpPr txBox="1"/>
          <p:nvPr/>
        </p:nvSpPr>
        <p:spPr>
          <a:xfrm>
            <a:off x="55282" y="4382344"/>
            <a:ext cx="350291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CEO &amp; Founder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Thrive Income Distribution System, LLC.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Retirement </a:t>
            </a:r>
            <a:r>
              <a:rPr kumimoji="0" lang="en-US" sz="1400" b="0" i="0" u="none" strike="noStrike" kern="0" cap="none" spc="0" normalizeH="0" baseline="0" noProof="0" dirty="0" err="1">
                <a:ln>
                  <a:noFill/>
                </a:ln>
                <a:solidFill>
                  <a:prstClr val="black"/>
                </a:solidFill>
                <a:effectLst/>
                <a:uLnTx/>
                <a:uFillTx/>
              </a:rPr>
              <a:t>NextGen</a:t>
            </a:r>
            <a:r>
              <a:rPr kumimoji="0" lang="en-US" sz="1400" b="0" i="0" u="none" strike="noStrike" kern="0" cap="none" spc="0" normalizeH="0" baseline="0" noProof="0" dirty="0">
                <a:ln>
                  <a:noFill/>
                </a:ln>
                <a:solidFill>
                  <a:prstClr val="black"/>
                </a:solidFill>
                <a:effectLst/>
                <a:uLnTx/>
                <a:uFillTx/>
              </a:rPr>
              <a:t>® – Thrive University®</a:t>
            </a:r>
          </a:p>
        </p:txBody>
      </p:sp>
      <p:pic>
        <p:nvPicPr>
          <p:cNvPr id="36" name="Picture 35">
            <a:extLst>
              <a:ext uri="{FF2B5EF4-FFF2-40B4-BE49-F238E27FC236}">
                <a16:creationId xmlns:a16="http://schemas.microsoft.com/office/drawing/2014/main" id="{D24569DB-56A7-4BAC-84FD-B4B6870862D9}"/>
              </a:ext>
            </a:extLst>
          </p:cNvPr>
          <p:cNvPicPr/>
          <p:nvPr/>
        </p:nvPicPr>
        <p:blipFill rotWithShape="1">
          <a:blip r:embed="rId9" cstate="print">
            <a:extLst>
              <a:ext uri="{28A0092B-C50C-407E-A947-70E740481C1C}">
                <a14:useLocalDpi xmlns:a14="http://schemas.microsoft.com/office/drawing/2010/main" val="0"/>
              </a:ext>
            </a:extLst>
          </a:blip>
          <a:srcRect l="1550" t="793" r="331" b="-1"/>
          <a:stretch/>
        </p:blipFill>
        <p:spPr>
          <a:xfrm>
            <a:off x="274838" y="5597304"/>
            <a:ext cx="1365360" cy="495655"/>
          </a:xfrm>
          <a:prstGeom prst="rect">
            <a:avLst/>
          </a:prstGeom>
        </p:spPr>
      </p:pic>
      <p:pic>
        <p:nvPicPr>
          <p:cNvPr id="37" name="Picture 36">
            <a:extLst>
              <a:ext uri="{FF2B5EF4-FFF2-40B4-BE49-F238E27FC236}">
                <a16:creationId xmlns:a16="http://schemas.microsoft.com/office/drawing/2014/main" id="{2DCACFE8-3297-4313-8299-B100349FFC92}"/>
              </a:ext>
            </a:extLst>
          </p:cNvPr>
          <p:cNvPicPr>
            <a:picLocks noChangeAspect="1"/>
          </p:cNvPicPr>
          <p:nvPr/>
        </p:nvPicPr>
        <p:blipFill>
          <a:blip r:embed="rId11"/>
          <a:stretch>
            <a:fillRect/>
          </a:stretch>
        </p:blipFill>
        <p:spPr>
          <a:xfrm>
            <a:off x="2084438" y="5463328"/>
            <a:ext cx="758539" cy="761726"/>
          </a:xfrm>
          <a:prstGeom prst="rect">
            <a:avLst/>
          </a:prstGeom>
        </p:spPr>
      </p:pic>
      <p:sp>
        <p:nvSpPr>
          <p:cNvPr id="2" name="TextBox 1">
            <a:extLst>
              <a:ext uri="{FF2B5EF4-FFF2-40B4-BE49-F238E27FC236}">
                <a16:creationId xmlns:a16="http://schemas.microsoft.com/office/drawing/2014/main" id="{BC4039D8-33AD-4807-948E-D0B3532AC74C}"/>
              </a:ext>
            </a:extLst>
          </p:cNvPr>
          <p:cNvSpPr txBox="1"/>
          <p:nvPr/>
        </p:nvSpPr>
        <p:spPr>
          <a:xfrm>
            <a:off x="59650" y="5113294"/>
            <a:ext cx="2842732" cy="369332"/>
          </a:xfrm>
          <a:prstGeom prst="rect">
            <a:avLst/>
          </a:prstGeom>
          <a:noFill/>
        </p:spPr>
        <p:txBody>
          <a:bodyPr wrap="square" rtlCol="0">
            <a:spAutoFit/>
          </a:bodyPr>
          <a:lstStyle/>
          <a:p>
            <a:r>
              <a:rPr lang="en-US" dirty="0">
                <a:hlinkClick r:id="rId12"/>
              </a:rPr>
              <a:t>www.curtiscloke.com</a:t>
            </a:r>
            <a:r>
              <a:rPr lang="en-US" dirty="0"/>
              <a:t> </a:t>
            </a:r>
          </a:p>
        </p:txBody>
      </p:sp>
      <p:pic>
        <p:nvPicPr>
          <p:cNvPr id="10" name="Picture 9" descr="A screen shot of a person in a suit and tie&#10;&#10;Description automatically generated">
            <a:extLst>
              <a:ext uri="{FF2B5EF4-FFF2-40B4-BE49-F238E27FC236}">
                <a16:creationId xmlns:a16="http://schemas.microsoft.com/office/drawing/2014/main" id="{CFF0DBD4-A6C0-4166-ABAC-16BB1C10179C}"/>
              </a:ext>
            </a:extLst>
          </p:cNvPr>
          <p:cNvPicPr>
            <a:picLocks noChangeAspect="1"/>
          </p:cNvPicPr>
          <p:nvPr/>
        </p:nvPicPr>
        <p:blipFill rotWithShape="1">
          <a:blip r:embed="rId13">
            <a:extLst>
              <a:ext uri="{28A0092B-C50C-407E-A947-70E740481C1C}">
                <a14:useLocalDpi xmlns:a14="http://schemas.microsoft.com/office/drawing/2010/main" val="0"/>
              </a:ext>
            </a:extLst>
          </a:blip>
          <a:srcRect l="16504" t="14826" r="8954" b="12324"/>
          <a:stretch/>
        </p:blipFill>
        <p:spPr>
          <a:xfrm>
            <a:off x="157382" y="1681436"/>
            <a:ext cx="3053335" cy="2238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CCEB90C2-FC7F-4681-A29B-434B74BE5C19}"/>
              </a:ext>
            </a:extLst>
          </p:cNvPr>
          <p:cNvSpPr txBox="1"/>
          <p:nvPr/>
        </p:nvSpPr>
        <p:spPr>
          <a:xfrm>
            <a:off x="35799" y="4042308"/>
            <a:ext cx="3541884" cy="369332"/>
          </a:xfrm>
          <a:prstGeom prst="rect">
            <a:avLst/>
          </a:prstGeom>
          <a:noFill/>
        </p:spPr>
        <p:txBody>
          <a:bodyPr wrap="square" rtlCol="0">
            <a:spAutoFit/>
          </a:bodyPr>
          <a:lstStyle/>
          <a:p>
            <a:r>
              <a:rPr lang="en-US" b="1" i="1">
                <a:solidFill>
                  <a:prstClr val="black"/>
                </a:solidFill>
                <a:ea typeface="Tahoma" pitchFamily="34" charset="0"/>
                <a:cs typeface="Tahoma" pitchFamily="34" charset="0"/>
              </a:rPr>
              <a:t>Curtis V. Cloke, CLTC, LUTCF, RICP®</a:t>
            </a:r>
            <a:endParaRPr lang="en-US" dirty="0"/>
          </a:p>
        </p:txBody>
      </p:sp>
    </p:spTree>
    <p:extLst>
      <p:ext uri="{BB962C8B-B14F-4D97-AF65-F5344CB8AC3E}">
        <p14:creationId xmlns:p14="http://schemas.microsoft.com/office/powerpoint/2010/main" val="305953272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B013578-9635-4640-BAA9-9CCCF78310DB}"/>
              </a:ext>
            </a:extLst>
          </p:cNvPr>
          <p:cNvSpPr/>
          <p:nvPr/>
        </p:nvSpPr>
        <p:spPr>
          <a:xfrm>
            <a:off x="0" y="-8584"/>
            <a:ext cx="12192000" cy="6251575"/>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kern="0">
              <a:solidFill>
                <a:sysClr val="windowText" lastClr="000000"/>
              </a:solidFill>
            </a:endParaRPr>
          </a:p>
        </p:txBody>
      </p:sp>
      <p:pic>
        <p:nvPicPr>
          <p:cNvPr id="2" name="Picture 1"/>
          <p:cNvPicPr>
            <a:picLocks noChangeAspect="1"/>
          </p:cNvPicPr>
          <p:nvPr/>
        </p:nvPicPr>
        <p:blipFill>
          <a:blip r:embed="rId2"/>
          <a:stretch>
            <a:fillRect/>
          </a:stretch>
        </p:blipFill>
        <p:spPr>
          <a:xfrm>
            <a:off x="1033462" y="972888"/>
            <a:ext cx="9955306" cy="5282606"/>
          </a:xfrm>
          <a:prstGeom prst="rect">
            <a:avLst/>
          </a:prstGeom>
        </p:spPr>
      </p:pic>
      <p:sp>
        <p:nvSpPr>
          <p:cNvPr id="261129" name="TextBox 17"/>
          <p:cNvSpPr txBox="1">
            <a:spLocks noChangeArrowheads="1"/>
          </p:cNvSpPr>
          <p:nvPr/>
        </p:nvSpPr>
        <p:spPr bwMode="auto">
          <a:xfrm>
            <a:off x="5863898" y="254277"/>
            <a:ext cx="40248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Times New Roman" panose="02020603050405020304" pitchFamily="18" charset="0"/>
              </a:rPr>
              <a:t>Source: Thornburg Investments</a:t>
            </a:r>
          </a:p>
        </p:txBody>
      </p:sp>
      <p:sp>
        <p:nvSpPr>
          <p:cNvPr id="21" name="Rectangle 20"/>
          <p:cNvSpPr/>
          <p:nvPr/>
        </p:nvSpPr>
        <p:spPr>
          <a:xfrm>
            <a:off x="10213538" y="4500564"/>
            <a:ext cx="672418" cy="1057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1131" name="TextBox 21"/>
          <p:cNvSpPr txBox="1">
            <a:spLocks noChangeArrowheads="1"/>
          </p:cNvSpPr>
          <p:nvPr/>
        </p:nvSpPr>
        <p:spPr bwMode="auto">
          <a:xfrm>
            <a:off x="7805738" y="974725"/>
            <a:ext cx="335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Times New Roman" panose="02020603050405020304" pitchFamily="18" charset="0"/>
              </a:rPr>
              <a:t>Source: </a:t>
            </a:r>
            <a:r>
              <a:rPr lang="en-US" altLang="en-US" sz="1400" i="1">
                <a:latin typeface="Times New Roman" panose="02020603050405020304" pitchFamily="18" charset="0"/>
              </a:rPr>
              <a:t>Thornburg Investments</a:t>
            </a:r>
          </a:p>
        </p:txBody>
      </p:sp>
      <p:cxnSp>
        <p:nvCxnSpPr>
          <p:cNvPr id="7" name="Straight Arrow Connector 6"/>
          <p:cNvCxnSpPr>
            <a:cxnSpLocks/>
          </p:cNvCxnSpPr>
          <p:nvPr/>
        </p:nvCxnSpPr>
        <p:spPr>
          <a:xfrm flipV="1">
            <a:off x="1810158" y="2312894"/>
            <a:ext cx="8233610" cy="3066227"/>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1817607" y="4713194"/>
            <a:ext cx="8160111" cy="665928"/>
          </a:xfrm>
          <a:prstGeom prst="straightConnector1">
            <a:avLst/>
          </a:prstGeom>
          <a:ln w="44450">
            <a:solidFill>
              <a:srgbClr val="FFC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26438" y="545384"/>
            <a:ext cx="3456165" cy="58350"/>
          </a:xfrm>
          <a:prstGeom prst="rect">
            <a:avLst/>
          </a:prstGeom>
          <a:gradFill flip="none" rotWithShape="1">
            <a:gsLst>
              <a:gs pos="0">
                <a:srgbClr val="006600"/>
              </a:gs>
              <a:gs pos="44000">
                <a:srgbClr val="006600"/>
              </a:gs>
              <a:gs pos="100000">
                <a:srgbClr val="006600">
                  <a:alpha val="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6355" y="7583"/>
            <a:ext cx="4953000" cy="615553"/>
          </a:xfrm>
          <a:prstGeom prst="rect">
            <a:avLst/>
          </a:prstGeom>
          <a:noFill/>
        </p:spPr>
        <p:txBody>
          <a:bodyPr wrap="square" rtlCol="0">
            <a:spAutoFit/>
          </a:bodyPr>
          <a:lstStyle/>
          <a:p>
            <a:r>
              <a:rPr lang="en-US" sz="3400" dirty="0">
                <a:solidFill>
                  <a:schemeClr val="accent5">
                    <a:lumMod val="50000"/>
                  </a:schemeClr>
                </a:solidFill>
                <a:latin typeface="Rockwell" panose="02060603020205020403" pitchFamily="18" charset="0"/>
              </a:rPr>
              <a:t>Real </a:t>
            </a:r>
            <a:r>
              <a:rPr lang="en-US" sz="3400" dirty="0" err="1">
                <a:solidFill>
                  <a:schemeClr val="accent5">
                    <a:lumMod val="50000"/>
                  </a:schemeClr>
                </a:solidFill>
                <a:latin typeface="Rockwell" panose="02060603020205020403" pitchFamily="18" charset="0"/>
              </a:rPr>
              <a:t>Real</a:t>
            </a:r>
            <a:r>
              <a:rPr lang="en-US" sz="3400" dirty="0">
                <a:solidFill>
                  <a:schemeClr val="accent5">
                    <a:lumMod val="50000"/>
                  </a:schemeClr>
                </a:solidFill>
                <a:latin typeface="Rockwell" panose="02060603020205020403" pitchFamily="18" charset="0"/>
              </a:rPr>
              <a:t> Returns</a:t>
            </a:r>
          </a:p>
        </p:txBody>
      </p:sp>
      <p:grpSp>
        <p:nvGrpSpPr>
          <p:cNvPr id="42" name="Group 41">
            <a:extLst>
              <a:ext uri="{FF2B5EF4-FFF2-40B4-BE49-F238E27FC236}">
                <a16:creationId xmlns:a16="http://schemas.microsoft.com/office/drawing/2014/main" id="{CC3AB274-0AB7-4293-B783-BE610E341551}"/>
              </a:ext>
            </a:extLst>
          </p:cNvPr>
          <p:cNvGrpSpPr/>
          <p:nvPr/>
        </p:nvGrpSpPr>
        <p:grpSpPr>
          <a:xfrm>
            <a:off x="-249898" y="6283326"/>
            <a:ext cx="12441898" cy="580211"/>
            <a:chOff x="-88136" y="6283325"/>
            <a:chExt cx="9906000" cy="580211"/>
          </a:xfrm>
        </p:grpSpPr>
        <p:grpSp>
          <p:nvGrpSpPr>
            <p:cNvPr id="43" name="Group 42">
              <a:extLst>
                <a:ext uri="{FF2B5EF4-FFF2-40B4-BE49-F238E27FC236}">
                  <a16:creationId xmlns:a16="http://schemas.microsoft.com/office/drawing/2014/main" id="{EC66035E-FD87-4369-A88C-9DB832889D5D}"/>
                </a:ext>
              </a:extLst>
            </p:cNvPr>
            <p:cNvGrpSpPr/>
            <p:nvPr/>
          </p:nvGrpSpPr>
          <p:grpSpPr>
            <a:xfrm>
              <a:off x="-88136" y="6283325"/>
              <a:ext cx="9906000" cy="574675"/>
              <a:chOff x="-88136" y="6130925"/>
              <a:chExt cx="9906000" cy="574675"/>
            </a:xfrm>
          </p:grpSpPr>
          <p:grpSp>
            <p:nvGrpSpPr>
              <p:cNvPr id="46" name="Group 19">
                <a:extLst>
                  <a:ext uri="{FF2B5EF4-FFF2-40B4-BE49-F238E27FC236}">
                    <a16:creationId xmlns:a16="http://schemas.microsoft.com/office/drawing/2014/main" id="{746110CA-BD7F-4243-BB41-2121F852BFCE}"/>
                  </a:ext>
                </a:extLst>
              </p:cNvPr>
              <p:cNvGrpSpPr>
                <a:grpSpLocks/>
              </p:cNvGrpSpPr>
              <p:nvPr/>
            </p:nvGrpSpPr>
            <p:grpSpPr bwMode="auto">
              <a:xfrm>
                <a:off x="-88136" y="6130925"/>
                <a:ext cx="9906000" cy="574675"/>
                <a:chOff x="0" y="6283325"/>
                <a:chExt cx="9906000" cy="574675"/>
              </a:xfrm>
            </p:grpSpPr>
            <p:grpSp>
              <p:nvGrpSpPr>
                <p:cNvPr id="52" name="Group 19">
                  <a:extLst>
                    <a:ext uri="{FF2B5EF4-FFF2-40B4-BE49-F238E27FC236}">
                      <a16:creationId xmlns:a16="http://schemas.microsoft.com/office/drawing/2014/main" id="{5852EEC0-0BC7-4B69-B204-BA410B7F7274}"/>
                    </a:ext>
                  </a:extLst>
                </p:cNvPr>
                <p:cNvGrpSpPr>
                  <a:grpSpLocks/>
                </p:cNvGrpSpPr>
                <p:nvPr/>
              </p:nvGrpSpPr>
              <p:grpSpPr bwMode="auto">
                <a:xfrm>
                  <a:off x="0" y="6496059"/>
                  <a:ext cx="9906000" cy="271226"/>
                  <a:chOff x="0" y="6523530"/>
                  <a:chExt cx="9143999" cy="270913"/>
                </a:xfrm>
              </p:grpSpPr>
              <p:grpSp>
                <p:nvGrpSpPr>
                  <p:cNvPr id="54" name="Group 13">
                    <a:extLst>
                      <a:ext uri="{FF2B5EF4-FFF2-40B4-BE49-F238E27FC236}">
                        <a16:creationId xmlns:a16="http://schemas.microsoft.com/office/drawing/2014/main" id="{9325B74C-C7E8-4CAC-8E30-B8F0054D4F44}"/>
                      </a:ext>
                    </a:extLst>
                  </p:cNvPr>
                  <p:cNvGrpSpPr>
                    <a:grpSpLocks/>
                  </p:cNvGrpSpPr>
                  <p:nvPr/>
                </p:nvGrpSpPr>
                <p:grpSpPr bwMode="auto">
                  <a:xfrm>
                    <a:off x="0" y="6523530"/>
                    <a:ext cx="9143999" cy="220408"/>
                    <a:chOff x="0" y="6523530"/>
                    <a:chExt cx="9144289" cy="220408"/>
                  </a:xfrm>
                </p:grpSpPr>
                <p:sp>
                  <p:nvSpPr>
                    <p:cNvPr id="56" name="Rectangle 55">
                      <a:extLst>
                        <a:ext uri="{FF2B5EF4-FFF2-40B4-BE49-F238E27FC236}">
                          <a16:creationId xmlns:a16="http://schemas.microsoft.com/office/drawing/2014/main" id="{13E14A60-9550-4EBF-BA7C-8AC83895732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7" name="Rectangle 56">
                      <a:extLst>
                        <a:ext uri="{FF2B5EF4-FFF2-40B4-BE49-F238E27FC236}">
                          <a16:creationId xmlns:a16="http://schemas.microsoft.com/office/drawing/2014/main" id="{BF35F189-B892-4944-BFAC-7F34ED838873}"/>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8" name="Rectangle 57">
                      <a:extLst>
                        <a:ext uri="{FF2B5EF4-FFF2-40B4-BE49-F238E27FC236}">
                          <a16:creationId xmlns:a16="http://schemas.microsoft.com/office/drawing/2014/main" id="{624769CA-98F9-4275-AF95-6C2D71B390DC}"/>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9" name="Rectangle 58">
                      <a:extLst>
                        <a:ext uri="{FF2B5EF4-FFF2-40B4-BE49-F238E27FC236}">
                          <a16:creationId xmlns:a16="http://schemas.microsoft.com/office/drawing/2014/main" id="{B2B258C2-97C9-4F2E-AFE1-BA568F93641B}"/>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5" name="TextBox 11">
                    <a:extLst>
                      <a:ext uri="{FF2B5EF4-FFF2-40B4-BE49-F238E27FC236}">
                        <a16:creationId xmlns:a16="http://schemas.microsoft.com/office/drawing/2014/main" id="{9C2D1967-2E47-40E2-9720-E4DE029E2AF3}"/>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3" name="Picture 18" descr="thrive logo final.png">
                  <a:extLst>
                    <a:ext uri="{FF2B5EF4-FFF2-40B4-BE49-F238E27FC236}">
                      <a16:creationId xmlns:a16="http://schemas.microsoft.com/office/drawing/2014/main" id="{ACD0D652-3F78-48B0-BC0B-ED267755C9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 name="TextBox 50">
                <a:extLst>
                  <a:ext uri="{FF2B5EF4-FFF2-40B4-BE49-F238E27FC236}">
                    <a16:creationId xmlns:a16="http://schemas.microsoft.com/office/drawing/2014/main" id="{1F1F6F80-03C4-47CD-AB65-D2EA4F9CEEC3}"/>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4" name="Rectangle 43">
              <a:extLst>
                <a:ext uri="{FF2B5EF4-FFF2-40B4-BE49-F238E27FC236}">
                  <a16:creationId xmlns:a16="http://schemas.microsoft.com/office/drawing/2014/main" id="{E77FBF41-0EC4-4BE6-8E27-97378404AE0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5" name="Picture 44">
              <a:extLst>
                <a:ext uri="{FF2B5EF4-FFF2-40B4-BE49-F238E27FC236}">
                  <a16:creationId xmlns:a16="http://schemas.microsoft.com/office/drawing/2014/main" id="{EE49EF69-A3A9-4399-9275-C5456F6BD4E9}"/>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10884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800"/>
                                        <p:tgtEl>
                                          <p:spTgt spid="34"/>
                                        </p:tgtEl>
                                      </p:cBhvr>
                                    </p:animEffect>
                                  </p:childTnLst>
                                </p:cTn>
                              </p:par>
                            </p:childTnLst>
                          </p:cTn>
                        </p:par>
                        <p:par>
                          <p:cTn id="13" fill="hold" nodeType="afterGroup">
                            <p:stCondLst>
                              <p:cond delay="8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FFA33E4-1B21-4E82-A90D-5B0CFB1BB5D8}"/>
              </a:ext>
            </a:extLst>
          </p:cNvPr>
          <p:cNvSpPr/>
          <p:nvPr/>
        </p:nvSpPr>
        <p:spPr>
          <a:xfrm>
            <a:off x="0" y="-8584"/>
            <a:ext cx="12192000" cy="6251575"/>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kern="0">
              <a:solidFill>
                <a:sysClr val="windowText" lastClr="000000"/>
              </a:solidFill>
            </a:endParaRPr>
          </a:p>
        </p:txBody>
      </p:sp>
      <p:pic>
        <p:nvPicPr>
          <p:cNvPr id="7" name="Picture 6">
            <a:extLst>
              <a:ext uri="{FF2B5EF4-FFF2-40B4-BE49-F238E27FC236}">
                <a16:creationId xmlns:a16="http://schemas.microsoft.com/office/drawing/2014/main" id="{A170D2AC-EA72-4766-A982-EF45F98E054E}"/>
              </a:ext>
            </a:extLst>
          </p:cNvPr>
          <p:cNvPicPr>
            <a:picLocks noChangeAspect="1"/>
          </p:cNvPicPr>
          <p:nvPr/>
        </p:nvPicPr>
        <p:blipFill rotWithShape="1">
          <a:blip r:embed="rId3"/>
          <a:srcRect r="504" b="16585"/>
          <a:stretch/>
        </p:blipFill>
        <p:spPr>
          <a:xfrm>
            <a:off x="1033874" y="1013753"/>
            <a:ext cx="10388853" cy="695075"/>
          </a:xfrm>
          <a:prstGeom prst="rect">
            <a:avLst/>
          </a:prstGeom>
        </p:spPr>
      </p:pic>
      <p:pic>
        <p:nvPicPr>
          <p:cNvPr id="8" name="Picture 7">
            <a:extLst>
              <a:ext uri="{FF2B5EF4-FFF2-40B4-BE49-F238E27FC236}">
                <a16:creationId xmlns:a16="http://schemas.microsoft.com/office/drawing/2014/main" id="{32C42F6C-FE86-4165-9298-556B27F36DB0}"/>
              </a:ext>
            </a:extLst>
          </p:cNvPr>
          <p:cNvPicPr>
            <a:picLocks noChangeAspect="1"/>
          </p:cNvPicPr>
          <p:nvPr/>
        </p:nvPicPr>
        <p:blipFill>
          <a:blip r:embed="rId4"/>
          <a:stretch>
            <a:fillRect/>
          </a:stretch>
        </p:blipFill>
        <p:spPr>
          <a:xfrm>
            <a:off x="1023731" y="1695408"/>
            <a:ext cx="10398994" cy="3977300"/>
          </a:xfrm>
          <a:prstGeom prst="rect">
            <a:avLst/>
          </a:prstGeom>
        </p:spPr>
      </p:pic>
      <p:sp>
        <p:nvSpPr>
          <p:cNvPr id="11" name="Arrow: Left 10">
            <a:extLst>
              <a:ext uri="{FF2B5EF4-FFF2-40B4-BE49-F238E27FC236}">
                <a16:creationId xmlns:a16="http://schemas.microsoft.com/office/drawing/2014/main" id="{D2248892-3BAF-4E13-BBC3-B6FF91DA3EEB}"/>
              </a:ext>
            </a:extLst>
          </p:cNvPr>
          <p:cNvSpPr/>
          <p:nvPr/>
        </p:nvSpPr>
        <p:spPr>
          <a:xfrm>
            <a:off x="3965089" y="3768970"/>
            <a:ext cx="1040265" cy="484632"/>
          </a:xfrm>
          <a:prstGeom prst="left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F8D3F1-8986-425A-9F17-1BE2DE6494B4}"/>
              </a:ext>
            </a:extLst>
          </p:cNvPr>
          <p:cNvSpPr txBox="1"/>
          <p:nvPr/>
        </p:nvSpPr>
        <p:spPr>
          <a:xfrm>
            <a:off x="4232416" y="3826620"/>
            <a:ext cx="772938" cy="369332"/>
          </a:xfrm>
          <a:prstGeom prst="rect">
            <a:avLst/>
          </a:prstGeom>
          <a:noFill/>
        </p:spPr>
        <p:txBody>
          <a:bodyPr wrap="square" rtlCol="0">
            <a:spAutoFit/>
          </a:bodyPr>
          <a:lstStyle/>
          <a:p>
            <a:r>
              <a:rPr lang="en-US" dirty="0">
                <a:solidFill>
                  <a:schemeClr val="accent5">
                    <a:lumMod val="75000"/>
                  </a:schemeClr>
                </a:solidFill>
              </a:rPr>
              <a:t>Cash</a:t>
            </a:r>
          </a:p>
        </p:txBody>
      </p:sp>
      <p:sp>
        <p:nvSpPr>
          <p:cNvPr id="32" name="Arrow: Left 31">
            <a:extLst>
              <a:ext uri="{FF2B5EF4-FFF2-40B4-BE49-F238E27FC236}">
                <a16:creationId xmlns:a16="http://schemas.microsoft.com/office/drawing/2014/main" id="{360FED0A-C744-43E2-A3EE-913D2D2DA1DC}"/>
              </a:ext>
            </a:extLst>
          </p:cNvPr>
          <p:cNvSpPr/>
          <p:nvPr/>
        </p:nvSpPr>
        <p:spPr>
          <a:xfrm>
            <a:off x="3964070" y="4279202"/>
            <a:ext cx="1040265" cy="484632"/>
          </a:xfrm>
          <a:prstGeom prst="leftArrow">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AE14235-420E-4BE2-9F00-7AFCFF3E36DC}"/>
              </a:ext>
            </a:extLst>
          </p:cNvPr>
          <p:cNvSpPr txBox="1"/>
          <p:nvPr/>
        </p:nvSpPr>
        <p:spPr>
          <a:xfrm>
            <a:off x="4165987" y="4336852"/>
            <a:ext cx="924161" cy="369332"/>
          </a:xfrm>
          <a:prstGeom prst="rect">
            <a:avLst/>
          </a:prstGeom>
          <a:noFill/>
        </p:spPr>
        <p:txBody>
          <a:bodyPr wrap="square" rtlCol="0">
            <a:spAutoFit/>
          </a:bodyPr>
          <a:lstStyle/>
          <a:p>
            <a:r>
              <a:rPr lang="en-US" dirty="0">
                <a:solidFill>
                  <a:schemeClr val="accent4">
                    <a:lumMod val="75000"/>
                  </a:schemeClr>
                </a:solidFill>
              </a:rPr>
              <a:t>Bonds</a:t>
            </a:r>
          </a:p>
        </p:txBody>
      </p:sp>
      <p:sp>
        <p:nvSpPr>
          <p:cNvPr id="36" name="Arrow: Left 35">
            <a:extLst>
              <a:ext uri="{FF2B5EF4-FFF2-40B4-BE49-F238E27FC236}">
                <a16:creationId xmlns:a16="http://schemas.microsoft.com/office/drawing/2014/main" id="{76F6665D-E6AD-4B15-B4D5-6E44361D83A1}"/>
              </a:ext>
            </a:extLst>
          </p:cNvPr>
          <p:cNvSpPr/>
          <p:nvPr/>
        </p:nvSpPr>
        <p:spPr>
          <a:xfrm>
            <a:off x="3981982" y="5200905"/>
            <a:ext cx="1040265" cy="484632"/>
          </a:xfrm>
          <a:prstGeom prst="leftArrow">
            <a:avLst/>
          </a:prstGeom>
          <a:solidFill>
            <a:srgbClr val="66FF33"/>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1EDF24C-76FA-47F5-B9F7-88E93EBA1F7E}"/>
              </a:ext>
            </a:extLst>
          </p:cNvPr>
          <p:cNvSpPr txBox="1"/>
          <p:nvPr/>
        </p:nvSpPr>
        <p:spPr>
          <a:xfrm>
            <a:off x="4122091" y="5258555"/>
            <a:ext cx="985969" cy="369332"/>
          </a:xfrm>
          <a:prstGeom prst="rect">
            <a:avLst/>
          </a:prstGeom>
          <a:noFill/>
        </p:spPr>
        <p:txBody>
          <a:bodyPr wrap="square" rtlCol="0">
            <a:spAutoFit/>
          </a:bodyPr>
          <a:lstStyle/>
          <a:p>
            <a:r>
              <a:rPr lang="en-US" dirty="0">
                <a:solidFill>
                  <a:schemeClr val="accent6">
                    <a:lumMod val="75000"/>
                  </a:schemeClr>
                </a:solidFill>
              </a:rPr>
              <a:t>Equities</a:t>
            </a:r>
          </a:p>
        </p:txBody>
      </p:sp>
      <p:sp>
        <p:nvSpPr>
          <p:cNvPr id="10" name="Oval 9">
            <a:extLst>
              <a:ext uri="{FF2B5EF4-FFF2-40B4-BE49-F238E27FC236}">
                <a16:creationId xmlns:a16="http://schemas.microsoft.com/office/drawing/2014/main" id="{0BA4184F-472B-4D08-ACC6-8B200D32BAF6}"/>
              </a:ext>
            </a:extLst>
          </p:cNvPr>
          <p:cNvSpPr/>
          <p:nvPr/>
        </p:nvSpPr>
        <p:spPr>
          <a:xfrm>
            <a:off x="1023730" y="1115075"/>
            <a:ext cx="1811572" cy="593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E8E67D-FFF3-40AD-A8DB-90A662C937B1}"/>
              </a:ext>
            </a:extLst>
          </p:cNvPr>
          <p:cNvSpPr txBox="1"/>
          <p:nvPr/>
        </p:nvSpPr>
        <p:spPr>
          <a:xfrm>
            <a:off x="1113183" y="3429000"/>
            <a:ext cx="1828800" cy="2000605"/>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D12A46C-1E2E-4DBC-A93A-D65A66A94352}"/>
              </a:ext>
            </a:extLst>
          </p:cNvPr>
          <p:cNvSpPr>
            <a:spLocks noGrp="1"/>
          </p:cNvSpPr>
          <p:nvPr>
            <p:ph type="title"/>
          </p:nvPr>
        </p:nvSpPr>
        <p:spPr>
          <a:xfrm>
            <a:off x="907129" y="165318"/>
            <a:ext cx="10515600" cy="1370383"/>
          </a:xfrm>
          <a:noFill/>
        </p:spPr>
        <p:txBody>
          <a:bodyPr/>
          <a:lstStyle/>
          <a:p>
            <a:r>
              <a:rPr lang="en-US" sz="4000" dirty="0">
                <a:solidFill>
                  <a:schemeClr val="accent5">
                    <a:lumMod val="50000"/>
                  </a:schemeClr>
                </a:solidFill>
                <a:latin typeface="Rockwell" panose="02060603020205020403" pitchFamily="18" charset="0"/>
              </a:rPr>
              <a:t>Projecting Average Portfolio Returns</a:t>
            </a:r>
            <a:br>
              <a:rPr lang="en-US" dirty="0">
                <a:solidFill>
                  <a:schemeClr val="accent5">
                    <a:lumMod val="50000"/>
                  </a:schemeClr>
                </a:solidFill>
                <a:latin typeface="Rockwell" panose="02060603020205020403" pitchFamily="18" charset="0"/>
              </a:rPr>
            </a:br>
            <a:endParaRPr lang="en-US" dirty="0"/>
          </a:p>
        </p:txBody>
      </p:sp>
      <p:sp>
        <p:nvSpPr>
          <p:cNvPr id="3" name="Rectangle 2">
            <a:extLst>
              <a:ext uri="{FF2B5EF4-FFF2-40B4-BE49-F238E27FC236}">
                <a16:creationId xmlns:a16="http://schemas.microsoft.com/office/drawing/2014/main" id="{A4BD7618-C3AD-498B-BB2C-FC656AF4A03B}"/>
              </a:ext>
            </a:extLst>
          </p:cNvPr>
          <p:cNvSpPr/>
          <p:nvPr/>
        </p:nvSpPr>
        <p:spPr>
          <a:xfrm>
            <a:off x="2048456" y="5832415"/>
            <a:ext cx="9374271"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This hypothetical example is for educational purposes only and is not a guarantee of returns.</a:t>
            </a:r>
          </a:p>
        </p:txBody>
      </p:sp>
      <p:graphicFrame>
        <p:nvGraphicFramePr>
          <p:cNvPr id="4" name="Diagram 3">
            <a:extLst>
              <a:ext uri="{FF2B5EF4-FFF2-40B4-BE49-F238E27FC236}">
                <a16:creationId xmlns:a16="http://schemas.microsoft.com/office/drawing/2014/main" id="{CF39DB3D-9A2A-48BD-A281-19C2A30F03B9}"/>
              </a:ext>
            </a:extLst>
          </p:cNvPr>
          <p:cNvGraphicFramePr/>
          <p:nvPr>
            <p:extLst>
              <p:ext uri="{D42A27DB-BD31-4B8C-83A1-F6EECF244321}">
                <p14:modId xmlns:p14="http://schemas.microsoft.com/office/powerpoint/2010/main" val="140307517"/>
              </p:ext>
            </p:extLst>
          </p:nvPr>
        </p:nvGraphicFramePr>
        <p:xfrm>
          <a:off x="487238" y="3320104"/>
          <a:ext cx="2884556" cy="2432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8744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1+#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P spid="36"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8E7FA81-2345-426D-8990-02A4A99AED95}"/>
              </a:ext>
            </a:extLst>
          </p:cNvPr>
          <p:cNvSpPr/>
          <p:nvPr/>
        </p:nvSpPr>
        <p:spPr>
          <a:xfrm>
            <a:off x="0" y="26237"/>
            <a:ext cx="12192000" cy="6333184"/>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kern="0" dirty="0">
              <a:solidFill>
                <a:sysClr val="windowText" lastClr="000000"/>
              </a:solidFill>
            </a:endParaRPr>
          </a:p>
        </p:txBody>
      </p:sp>
      <p:sp>
        <p:nvSpPr>
          <p:cNvPr id="19461" name="Title 1"/>
          <p:cNvSpPr>
            <a:spLocks noGrp="1"/>
          </p:cNvSpPr>
          <p:nvPr>
            <p:ph type="title"/>
          </p:nvPr>
        </p:nvSpPr>
        <p:spPr>
          <a:xfrm>
            <a:off x="456151" y="-14287"/>
            <a:ext cx="8229600" cy="1143000"/>
          </a:xfrm>
        </p:spPr>
        <p:txBody>
          <a:bodyPr/>
          <a:lstStyle/>
          <a:p>
            <a:r>
              <a:rPr lang="en-US" altLang="en-US" sz="3400" dirty="0">
                <a:solidFill>
                  <a:schemeClr val="accent5">
                    <a:lumMod val="50000"/>
                  </a:schemeClr>
                </a:solidFill>
                <a:latin typeface="Rockwell" panose="02060603020205020403" pitchFamily="18" charset="0"/>
              </a:rPr>
              <a:t>Emotion Commotion™</a:t>
            </a:r>
          </a:p>
        </p:txBody>
      </p:sp>
      <p:sp>
        <p:nvSpPr>
          <p:cNvPr id="18" name="Freeform 17"/>
          <p:cNvSpPr/>
          <p:nvPr/>
        </p:nvSpPr>
        <p:spPr>
          <a:xfrm>
            <a:off x="2613026" y="2330451"/>
            <a:ext cx="6969125" cy="3159125"/>
          </a:xfrm>
          <a:custGeom>
            <a:avLst/>
            <a:gdLst>
              <a:gd name="connsiteX0" fmla="*/ 0 w 7302674"/>
              <a:gd name="connsiteY0" fmla="*/ 1529666 h 3197617"/>
              <a:gd name="connsiteX1" fmla="*/ 1603332 w 7302674"/>
              <a:gd name="connsiteY1" fmla="*/ 51594 h 3197617"/>
              <a:gd name="connsiteX2" fmla="*/ 5173250 w 7302674"/>
              <a:gd name="connsiteY2" fmla="*/ 3183101 h 3197617"/>
              <a:gd name="connsiteX3" fmla="*/ 7302674 w 7302674"/>
              <a:gd name="connsiteY3" fmla="*/ 1003572 h 3197617"/>
              <a:gd name="connsiteX0" fmla="*/ 0 w 7302674"/>
              <a:gd name="connsiteY0" fmla="*/ 1505760 h 3173037"/>
              <a:gd name="connsiteX1" fmla="*/ 2104373 w 7302674"/>
              <a:gd name="connsiteY1" fmla="*/ 52740 h 3173037"/>
              <a:gd name="connsiteX2" fmla="*/ 5173250 w 7302674"/>
              <a:gd name="connsiteY2" fmla="*/ 3159195 h 3173037"/>
              <a:gd name="connsiteX3" fmla="*/ 7302674 w 7302674"/>
              <a:gd name="connsiteY3" fmla="*/ 979666 h 3173037"/>
              <a:gd name="connsiteX0" fmla="*/ 0 w 7302674"/>
              <a:gd name="connsiteY0" fmla="*/ 1506999 h 3199070"/>
              <a:gd name="connsiteX1" fmla="*/ 2104373 w 7302674"/>
              <a:gd name="connsiteY1" fmla="*/ 53979 h 3199070"/>
              <a:gd name="connsiteX2" fmla="*/ 5047989 w 7302674"/>
              <a:gd name="connsiteY2" fmla="*/ 3185486 h 3199070"/>
              <a:gd name="connsiteX3" fmla="*/ 7302674 w 7302674"/>
              <a:gd name="connsiteY3" fmla="*/ 980905 h 3199070"/>
              <a:gd name="connsiteX0" fmla="*/ 0 w 7302674"/>
              <a:gd name="connsiteY0" fmla="*/ 1506999 h 3199070"/>
              <a:gd name="connsiteX1" fmla="*/ 2104373 w 7302674"/>
              <a:gd name="connsiteY1" fmla="*/ 53979 h 3199070"/>
              <a:gd name="connsiteX2" fmla="*/ 3369502 w 7302674"/>
              <a:gd name="connsiteY2" fmla="*/ 1406790 h 3199070"/>
              <a:gd name="connsiteX3" fmla="*/ 5047989 w 7302674"/>
              <a:gd name="connsiteY3" fmla="*/ 3185486 h 3199070"/>
              <a:gd name="connsiteX4" fmla="*/ 7302674 w 7302674"/>
              <a:gd name="connsiteY4" fmla="*/ 980905 h 3199070"/>
              <a:gd name="connsiteX0" fmla="*/ 0 w 7302674"/>
              <a:gd name="connsiteY0" fmla="*/ 1468818 h 3194500"/>
              <a:gd name="connsiteX1" fmla="*/ 2104373 w 7302674"/>
              <a:gd name="connsiteY1" fmla="*/ 15798 h 3194500"/>
              <a:gd name="connsiteX2" fmla="*/ 3457184 w 7302674"/>
              <a:gd name="connsiteY2" fmla="*/ 2257957 h 3194500"/>
              <a:gd name="connsiteX3" fmla="*/ 5047989 w 7302674"/>
              <a:gd name="connsiteY3" fmla="*/ 3147305 h 3194500"/>
              <a:gd name="connsiteX4" fmla="*/ 7302674 w 7302674"/>
              <a:gd name="connsiteY4" fmla="*/ 942724 h 3194500"/>
              <a:gd name="connsiteX0" fmla="*/ 0 w 7302674"/>
              <a:gd name="connsiteY0" fmla="*/ 1468818 h 3147441"/>
              <a:gd name="connsiteX1" fmla="*/ 2104373 w 7302674"/>
              <a:gd name="connsiteY1" fmla="*/ 15798 h 3147441"/>
              <a:gd name="connsiteX2" fmla="*/ 3457184 w 7302674"/>
              <a:gd name="connsiteY2" fmla="*/ 2257957 h 3147441"/>
              <a:gd name="connsiteX3" fmla="*/ 5047989 w 7302674"/>
              <a:gd name="connsiteY3" fmla="*/ 3147305 h 3147441"/>
              <a:gd name="connsiteX4" fmla="*/ 6375748 w 7302674"/>
              <a:gd name="connsiteY4" fmla="*/ 2207852 h 3147441"/>
              <a:gd name="connsiteX5" fmla="*/ 7302674 w 7302674"/>
              <a:gd name="connsiteY5" fmla="*/ 942724 h 3147441"/>
              <a:gd name="connsiteX0" fmla="*/ 0 w 7302674"/>
              <a:gd name="connsiteY0" fmla="*/ 1468818 h 3152645"/>
              <a:gd name="connsiteX1" fmla="*/ 2104373 w 7302674"/>
              <a:gd name="connsiteY1" fmla="*/ 15798 h 3152645"/>
              <a:gd name="connsiteX2" fmla="*/ 3457184 w 7302674"/>
              <a:gd name="connsiteY2" fmla="*/ 2257957 h 3152645"/>
              <a:gd name="connsiteX3" fmla="*/ 5047989 w 7302674"/>
              <a:gd name="connsiteY3" fmla="*/ 3147305 h 3152645"/>
              <a:gd name="connsiteX4" fmla="*/ 6651321 w 7302674"/>
              <a:gd name="connsiteY4" fmla="*/ 2546055 h 3152645"/>
              <a:gd name="connsiteX5" fmla="*/ 7302674 w 7302674"/>
              <a:gd name="connsiteY5" fmla="*/ 942724 h 3152645"/>
              <a:gd name="connsiteX0" fmla="*/ 0 w 7302674"/>
              <a:gd name="connsiteY0" fmla="*/ 1505724 h 3189551"/>
              <a:gd name="connsiteX1" fmla="*/ 1803748 w 7302674"/>
              <a:gd name="connsiteY1" fmla="*/ 15126 h 3189551"/>
              <a:gd name="connsiteX2" fmla="*/ 3457184 w 7302674"/>
              <a:gd name="connsiteY2" fmla="*/ 2294863 h 3189551"/>
              <a:gd name="connsiteX3" fmla="*/ 5047989 w 7302674"/>
              <a:gd name="connsiteY3" fmla="*/ 3184211 h 3189551"/>
              <a:gd name="connsiteX4" fmla="*/ 6651321 w 7302674"/>
              <a:gd name="connsiteY4" fmla="*/ 2582961 h 3189551"/>
              <a:gd name="connsiteX5" fmla="*/ 7302674 w 7302674"/>
              <a:gd name="connsiteY5" fmla="*/ 979630 h 3189551"/>
              <a:gd name="connsiteX0" fmla="*/ 0 w 7302674"/>
              <a:gd name="connsiteY0" fmla="*/ 783489 h 2467316"/>
              <a:gd name="connsiteX1" fmla="*/ 2267211 w 7302674"/>
              <a:gd name="connsiteY1" fmla="*/ 69505 h 2467316"/>
              <a:gd name="connsiteX2" fmla="*/ 3457184 w 7302674"/>
              <a:gd name="connsiteY2" fmla="*/ 1572628 h 2467316"/>
              <a:gd name="connsiteX3" fmla="*/ 5047989 w 7302674"/>
              <a:gd name="connsiteY3" fmla="*/ 2461976 h 2467316"/>
              <a:gd name="connsiteX4" fmla="*/ 6651321 w 7302674"/>
              <a:gd name="connsiteY4" fmla="*/ 1860726 h 2467316"/>
              <a:gd name="connsiteX5" fmla="*/ 7302674 w 7302674"/>
              <a:gd name="connsiteY5" fmla="*/ 257395 h 2467316"/>
              <a:gd name="connsiteX0" fmla="*/ 0 w 7302674"/>
              <a:gd name="connsiteY0" fmla="*/ 887851 h 2571678"/>
              <a:gd name="connsiteX1" fmla="*/ 1315233 w 7302674"/>
              <a:gd name="connsiteY1" fmla="*/ 111236 h 2571678"/>
              <a:gd name="connsiteX2" fmla="*/ 2267211 w 7302674"/>
              <a:gd name="connsiteY2" fmla="*/ 173867 h 2571678"/>
              <a:gd name="connsiteX3" fmla="*/ 3457184 w 7302674"/>
              <a:gd name="connsiteY3" fmla="*/ 1676990 h 2571678"/>
              <a:gd name="connsiteX4" fmla="*/ 5047989 w 7302674"/>
              <a:gd name="connsiteY4" fmla="*/ 2566338 h 2571678"/>
              <a:gd name="connsiteX5" fmla="*/ 6651321 w 7302674"/>
              <a:gd name="connsiteY5" fmla="*/ 1965088 h 2571678"/>
              <a:gd name="connsiteX6" fmla="*/ 7302674 w 7302674"/>
              <a:gd name="connsiteY6" fmla="*/ 361757 h 2571678"/>
              <a:gd name="connsiteX0" fmla="*/ 0 w 7302674"/>
              <a:gd name="connsiteY0" fmla="*/ 1643086 h 3326913"/>
              <a:gd name="connsiteX1" fmla="*/ 1691014 w 7302674"/>
              <a:gd name="connsiteY1" fmla="*/ 14701 h 3326913"/>
              <a:gd name="connsiteX2" fmla="*/ 2267211 w 7302674"/>
              <a:gd name="connsiteY2" fmla="*/ 929102 h 3326913"/>
              <a:gd name="connsiteX3" fmla="*/ 3457184 w 7302674"/>
              <a:gd name="connsiteY3" fmla="*/ 2432225 h 3326913"/>
              <a:gd name="connsiteX4" fmla="*/ 5047989 w 7302674"/>
              <a:gd name="connsiteY4" fmla="*/ 3321573 h 3326913"/>
              <a:gd name="connsiteX5" fmla="*/ 6651321 w 7302674"/>
              <a:gd name="connsiteY5" fmla="*/ 2720323 h 3326913"/>
              <a:gd name="connsiteX6" fmla="*/ 7302674 w 7302674"/>
              <a:gd name="connsiteY6" fmla="*/ 1116992 h 3326913"/>
              <a:gd name="connsiteX0" fmla="*/ 0 w 7302674"/>
              <a:gd name="connsiteY0" fmla="*/ 1648080 h 3331907"/>
              <a:gd name="connsiteX1" fmla="*/ 1691014 w 7302674"/>
              <a:gd name="connsiteY1" fmla="*/ 19695 h 3331907"/>
              <a:gd name="connsiteX2" fmla="*/ 2630466 w 7302674"/>
              <a:gd name="connsiteY2" fmla="*/ 746205 h 3331907"/>
              <a:gd name="connsiteX3" fmla="*/ 3457184 w 7302674"/>
              <a:gd name="connsiteY3" fmla="*/ 2437219 h 3331907"/>
              <a:gd name="connsiteX4" fmla="*/ 5047989 w 7302674"/>
              <a:gd name="connsiteY4" fmla="*/ 3326567 h 3331907"/>
              <a:gd name="connsiteX5" fmla="*/ 6651321 w 7302674"/>
              <a:gd name="connsiteY5" fmla="*/ 2725317 h 3331907"/>
              <a:gd name="connsiteX6" fmla="*/ 7302674 w 7302674"/>
              <a:gd name="connsiteY6" fmla="*/ 1121986 h 3331907"/>
              <a:gd name="connsiteX0" fmla="*/ 0 w 7302674"/>
              <a:gd name="connsiteY0" fmla="*/ 1599578 h 3283405"/>
              <a:gd name="connsiteX1" fmla="*/ 1402915 w 7302674"/>
              <a:gd name="connsiteY1" fmla="*/ 21297 h 3283405"/>
              <a:gd name="connsiteX2" fmla="*/ 2630466 w 7302674"/>
              <a:gd name="connsiteY2" fmla="*/ 697703 h 3283405"/>
              <a:gd name="connsiteX3" fmla="*/ 3457184 w 7302674"/>
              <a:gd name="connsiteY3" fmla="*/ 2388717 h 3283405"/>
              <a:gd name="connsiteX4" fmla="*/ 5047989 w 7302674"/>
              <a:gd name="connsiteY4" fmla="*/ 3278065 h 3283405"/>
              <a:gd name="connsiteX5" fmla="*/ 6651321 w 7302674"/>
              <a:gd name="connsiteY5" fmla="*/ 2676815 h 3283405"/>
              <a:gd name="connsiteX6" fmla="*/ 7302674 w 7302674"/>
              <a:gd name="connsiteY6" fmla="*/ 1073484 h 3283405"/>
              <a:gd name="connsiteX0" fmla="*/ 0 w 7302674"/>
              <a:gd name="connsiteY0" fmla="*/ 1527357 h 3211184"/>
              <a:gd name="connsiteX1" fmla="*/ 1215025 w 7302674"/>
              <a:gd name="connsiteY1" fmla="*/ 24232 h 3211184"/>
              <a:gd name="connsiteX2" fmla="*/ 2630466 w 7302674"/>
              <a:gd name="connsiteY2" fmla="*/ 625482 h 3211184"/>
              <a:gd name="connsiteX3" fmla="*/ 3457184 w 7302674"/>
              <a:gd name="connsiteY3" fmla="*/ 2316496 h 3211184"/>
              <a:gd name="connsiteX4" fmla="*/ 5047989 w 7302674"/>
              <a:gd name="connsiteY4" fmla="*/ 3205844 h 3211184"/>
              <a:gd name="connsiteX5" fmla="*/ 6651321 w 7302674"/>
              <a:gd name="connsiteY5" fmla="*/ 2604594 h 3211184"/>
              <a:gd name="connsiteX6" fmla="*/ 7302674 w 7302674"/>
              <a:gd name="connsiteY6" fmla="*/ 1001263 h 3211184"/>
              <a:gd name="connsiteX0" fmla="*/ 0 w 7302674"/>
              <a:gd name="connsiteY0" fmla="*/ 1539340 h 3223167"/>
              <a:gd name="connsiteX1" fmla="*/ 1215025 w 7302674"/>
              <a:gd name="connsiteY1" fmla="*/ 23689 h 3223167"/>
              <a:gd name="connsiteX2" fmla="*/ 2630466 w 7302674"/>
              <a:gd name="connsiteY2" fmla="*/ 637465 h 3223167"/>
              <a:gd name="connsiteX3" fmla="*/ 3457184 w 7302674"/>
              <a:gd name="connsiteY3" fmla="*/ 2328479 h 3223167"/>
              <a:gd name="connsiteX4" fmla="*/ 5047989 w 7302674"/>
              <a:gd name="connsiteY4" fmla="*/ 3217827 h 3223167"/>
              <a:gd name="connsiteX5" fmla="*/ 6651321 w 7302674"/>
              <a:gd name="connsiteY5" fmla="*/ 2616577 h 3223167"/>
              <a:gd name="connsiteX6" fmla="*/ 7302674 w 7302674"/>
              <a:gd name="connsiteY6" fmla="*/ 1013246 h 3223167"/>
              <a:gd name="connsiteX0" fmla="*/ 0 w 7302674"/>
              <a:gd name="connsiteY0" fmla="*/ 1515396 h 3199223"/>
              <a:gd name="connsiteX1" fmla="*/ 1189973 w 7302674"/>
              <a:gd name="connsiteY1" fmla="*/ 24797 h 3199223"/>
              <a:gd name="connsiteX2" fmla="*/ 2630466 w 7302674"/>
              <a:gd name="connsiteY2" fmla="*/ 613521 h 3199223"/>
              <a:gd name="connsiteX3" fmla="*/ 3457184 w 7302674"/>
              <a:gd name="connsiteY3" fmla="*/ 2304535 h 3199223"/>
              <a:gd name="connsiteX4" fmla="*/ 5047989 w 7302674"/>
              <a:gd name="connsiteY4" fmla="*/ 3193883 h 3199223"/>
              <a:gd name="connsiteX5" fmla="*/ 6651321 w 7302674"/>
              <a:gd name="connsiteY5" fmla="*/ 2592633 h 3199223"/>
              <a:gd name="connsiteX6" fmla="*/ 7302674 w 7302674"/>
              <a:gd name="connsiteY6" fmla="*/ 989302 h 3199223"/>
              <a:gd name="connsiteX0" fmla="*/ 0 w 7302674"/>
              <a:gd name="connsiteY0" fmla="*/ 1519395 h 3203222"/>
              <a:gd name="connsiteX1" fmla="*/ 1189973 w 7302674"/>
              <a:gd name="connsiteY1" fmla="*/ 28796 h 3203222"/>
              <a:gd name="connsiteX2" fmla="*/ 2630466 w 7302674"/>
              <a:gd name="connsiteY2" fmla="*/ 617520 h 3203222"/>
              <a:gd name="connsiteX3" fmla="*/ 3457184 w 7302674"/>
              <a:gd name="connsiteY3" fmla="*/ 2308534 h 3203222"/>
              <a:gd name="connsiteX4" fmla="*/ 5047989 w 7302674"/>
              <a:gd name="connsiteY4" fmla="*/ 3197882 h 3203222"/>
              <a:gd name="connsiteX5" fmla="*/ 6651321 w 7302674"/>
              <a:gd name="connsiteY5" fmla="*/ 2596632 h 3203222"/>
              <a:gd name="connsiteX6" fmla="*/ 7302674 w 7302674"/>
              <a:gd name="connsiteY6" fmla="*/ 993301 h 3203222"/>
              <a:gd name="connsiteX0" fmla="*/ 0 w 7302674"/>
              <a:gd name="connsiteY0" fmla="*/ 1519395 h 3203222"/>
              <a:gd name="connsiteX1" fmla="*/ 1189973 w 7302674"/>
              <a:gd name="connsiteY1" fmla="*/ 28796 h 3203222"/>
              <a:gd name="connsiteX2" fmla="*/ 2630466 w 7302674"/>
              <a:gd name="connsiteY2" fmla="*/ 617520 h 3203222"/>
              <a:gd name="connsiteX3" fmla="*/ 3457184 w 7302674"/>
              <a:gd name="connsiteY3" fmla="*/ 2308534 h 3203222"/>
              <a:gd name="connsiteX4" fmla="*/ 5047989 w 7302674"/>
              <a:gd name="connsiteY4" fmla="*/ 3197882 h 3203222"/>
              <a:gd name="connsiteX5" fmla="*/ 6651321 w 7302674"/>
              <a:gd name="connsiteY5" fmla="*/ 2596632 h 3203222"/>
              <a:gd name="connsiteX6" fmla="*/ 7302674 w 7302674"/>
              <a:gd name="connsiteY6" fmla="*/ 993301 h 3203222"/>
              <a:gd name="connsiteX0" fmla="*/ 0 w 7302674"/>
              <a:gd name="connsiteY0" fmla="*/ 1519395 h 3203222"/>
              <a:gd name="connsiteX1" fmla="*/ 1665962 w 7302674"/>
              <a:gd name="connsiteY1" fmla="*/ 28796 h 3203222"/>
              <a:gd name="connsiteX2" fmla="*/ 2630466 w 7302674"/>
              <a:gd name="connsiteY2" fmla="*/ 617520 h 3203222"/>
              <a:gd name="connsiteX3" fmla="*/ 3457184 w 7302674"/>
              <a:gd name="connsiteY3" fmla="*/ 2308534 h 3203222"/>
              <a:gd name="connsiteX4" fmla="*/ 5047989 w 7302674"/>
              <a:gd name="connsiteY4" fmla="*/ 3197882 h 3203222"/>
              <a:gd name="connsiteX5" fmla="*/ 6651321 w 7302674"/>
              <a:gd name="connsiteY5" fmla="*/ 2596632 h 3203222"/>
              <a:gd name="connsiteX6" fmla="*/ 7302674 w 7302674"/>
              <a:gd name="connsiteY6" fmla="*/ 993301 h 3203222"/>
              <a:gd name="connsiteX0" fmla="*/ 0 w 7302674"/>
              <a:gd name="connsiteY0" fmla="*/ 1519395 h 3203222"/>
              <a:gd name="connsiteX1" fmla="*/ 1665962 w 7302674"/>
              <a:gd name="connsiteY1" fmla="*/ 28796 h 3203222"/>
              <a:gd name="connsiteX2" fmla="*/ 2630466 w 7302674"/>
              <a:gd name="connsiteY2" fmla="*/ 617520 h 3203222"/>
              <a:gd name="connsiteX3" fmla="*/ 3457184 w 7302674"/>
              <a:gd name="connsiteY3" fmla="*/ 2308534 h 3203222"/>
              <a:gd name="connsiteX4" fmla="*/ 5047989 w 7302674"/>
              <a:gd name="connsiteY4" fmla="*/ 3197882 h 3203222"/>
              <a:gd name="connsiteX5" fmla="*/ 6651321 w 7302674"/>
              <a:gd name="connsiteY5" fmla="*/ 2596632 h 3203222"/>
              <a:gd name="connsiteX6" fmla="*/ 7302674 w 7302674"/>
              <a:gd name="connsiteY6" fmla="*/ 993301 h 3203222"/>
              <a:gd name="connsiteX0" fmla="*/ 0 w 7302674"/>
              <a:gd name="connsiteY0" fmla="*/ 1519395 h 3203222"/>
              <a:gd name="connsiteX1" fmla="*/ 1665962 w 7302674"/>
              <a:gd name="connsiteY1" fmla="*/ 28796 h 3203222"/>
              <a:gd name="connsiteX2" fmla="*/ 2630466 w 7302674"/>
              <a:gd name="connsiteY2" fmla="*/ 617520 h 3203222"/>
              <a:gd name="connsiteX3" fmla="*/ 3457184 w 7302674"/>
              <a:gd name="connsiteY3" fmla="*/ 2308534 h 3203222"/>
              <a:gd name="connsiteX4" fmla="*/ 5047989 w 7302674"/>
              <a:gd name="connsiteY4" fmla="*/ 3197882 h 3203222"/>
              <a:gd name="connsiteX5" fmla="*/ 6651321 w 7302674"/>
              <a:gd name="connsiteY5" fmla="*/ 2596632 h 3203222"/>
              <a:gd name="connsiteX6" fmla="*/ 7302674 w 7302674"/>
              <a:gd name="connsiteY6" fmla="*/ 993301 h 3203222"/>
              <a:gd name="connsiteX0" fmla="*/ 0 w 7302674"/>
              <a:gd name="connsiteY0" fmla="*/ 1519395 h 3203222"/>
              <a:gd name="connsiteX1" fmla="*/ 1665962 w 7302674"/>
              <a:gd name="connsiteY1" fmla="*/ 28796 h 3203222"/>
              <a:gd name="connsiteX2" fmla="*/ 2630466 w 7302674"/>
              <a:gd name="connsiteY2" fmla="*/ 617520 h 3203222"/>
              <a:gd name="connsiteX3" fmla="*/ 3457184 w 7302674"/>
              <a:gd name="connsiteY3" fmla="*/ 2308534 h 3203222"/>
              <a:gd name="connsiteX4" fmla="*/ 5047989 w 7302674"/>
              <a:gd name="connsiteY4" fmla="*/ 3197882 h 3203222"/>
              <a:gd name="connsiteX5" fmla="*/ 6651321 w 7302674"/>
              <a:gd name="connsiteY5" fmla="*/ 2596632 h 3203222"/>
              <a:gd name="connsiteX6" fmla="*/ 7302674 w 7302674"/>
              <a:gd name="connsiteY6" fmla="*/ 993301 h 3203222"/>
              <a:gd name="connsiteX0" fmla="*/ 0 w 7302674"/>
              <a:gd name="connsiteY0" fmla="*/ 1639394 h 3323221"/>
              <a:gd name="connsiteX1" fmla="*/ 1665962 w 7302674"/>
              <a:gd name="connsiteY1" fmla="*/ 23535 h 3323221"/>
              <a:gd name="connsiteX2" fmla="*/ 2630466 w 7302674"/>
              <a:gd name="connsiteY2" fmla="*/ 737519 h 3323221"/>
              <a:gd name="connsiteX3" fmla="*/ 3457184 w 7302674"/>
              <a:gd name="connsiteY3" fmla="*/ 2428533 h 3323221"/>
              <a:gd name="connsiteX4" fmla="*/ 5047989 w 7302674"/>
              <a:gd name="connsiteY4" fmla="*/ 3317881 h 3323221"/>
              <a:gd name="connsiteX5" fmla="*/ 6651321 w 7302674"/>
              <a:gd name="connsiteY5" fmla="*/ 2716631 h 3323221"/>
              <a:gd name="connsiteX6" fmla="*/ 7302674 w 7302674"/>
              <a:gd name="connsiteY6" fmla="*/ 1113300 h 3323221"/>
              <a:gd name="connsiteX0" fmla="*/ 0 w 7302674"/>
              <a:gd name="connsiteY0" fmla="*/ 1615859 h 3299686"/>
              <a:gd name="connsiteX1" fmla="*/ 1665962 w 7302674"/>
              <a:gd name="connsiteY1" fmla="*/ 0 h 3299686"/>
              <a:gd name="connsiteX2" fmla="*/ 2630466 w 7302674"/>
              <a:gd name="connsiteY2" fmla="*/ 713984 h 3299686"/>
              <a:gd name="connsiteX3" fmla="*/ 3457184 w 7302674"/>
              <a:gd name="connsiteY3" fmla="*/ 2404998 h 3299686"/>
              <a:gd name="connsiteX4" fmla="*/ 5047989 w 7302674"/>
              <a:gd name="connsiteY4" fmla="*/ 3294346 h 3299686"/>
              <a:gd name="connsiteX5" fmla="*/ 6651321 w 7302674"/>
              <a:gd name="connsiteY5" fmla="*/ 2693096 h 3299686"/>
              <a:gd name="connsiteX6" fmla="*/ 7302674 w 7302674"/>
              <a:gd name="connsiteY6" fmla="*/ 1089765 h 3299686"/>
              <a:gd name="connsiteX0" fmla="*/ 0 w 7302674"/>
              <a:gd name="connsiteY0" fmla="*/ 1615859 h 3299686"/>
              <a:gd name="connsiteX1" fmla="*/ 1665962 w 7302674"/>
              <a:gd name="connsiteY1" fmla="*/ 0 h 3299686"/>
              <a:gd name="connsiteX2" fmla="*/ 2830883 w 7302674"/>
              <a:gd name="connsiteY2" fmla="*/ 688931 h 3299686"/>
              <a:gd name="connsiteX3" fmla="*/ 3457184 w 7302674"/>
              <a:gd name="connsiteY3" fmla="*/ 2404998 h 3299686"/>
              <a:gd name="connsiteX4" fmla="*/ 5047989 w 7302674"/>
              <a:gd name="connsiteY4" fmla="*/ 3294346 h 3299686"/>
              <a:gd name="connsiteX5" fmla="*/ 6651321 w 7302674"/>
              <a:gd name="connsiteY5" fmla="*/ 2693096 h 3299686"/>
              <a:gd name="connsiteX6" fmla="*/ 7302674 w 7302674"/>
              <a:gd name="connsiteY6" fmla="*/ 1089765 h 3299686"/>
              <a:gd name="connsiteX0" fmla="*/ 0 w 7302674"/>
              <a:gd name="connsiteY0" fmla="*/ 1615859 h 3299686"/>
              <a:gd name="connsiteX1" fmla="*/ 1665962 w 7302674"/>
              <a:gd name="connsiteY1" fmla="*/ 0 h 3299686"/>
              <a:gd name="connsiteX2" fmla="*/ 2830883 w 7302674"/>
              <a:gd name="connsiteY2" fmla="*/ 688931 h 3299686"/>
              <a:gd name="connsiteX3" fmla="*/ 3457184 w 7302674"/>
              <a:gd name="connsiteY3" fmla="*/ 2404998 h 3299686"/>
              <a:gd name="connsiteX4" fmla="*/ 5047989 w 7302674"/>
              <a:gd name="connsiteY4" fmla="*/ 3294346 h 3299686"/>
              <a:gd name="connsiteX5" fmla="*/ 6651321 w 7302674"/>
              <a:gd name="connsiteY5" fmla="*/ 2693096 h 3299686"/>
              <a:gd name="connsiteX6" fmla="*/ 7302674 w 7302674"/>
              <a:gd name="connsiteY6" fmla="*/ 1089765 h 3299686"/>
              <a:gd name="connsiteX0" fmla="*/ 0 w 7302674"/>
              <a:gd name="connsiteY0" fmla="*/ 1615859 h 3299686"/>
              <a:gd name="connsiteX1" fmla="*/ 1665962 w 7302674"/>
              <a:gd name="connsiteY1" fmla="*/ 0 h 3299686"/>
              <a:gd name="connsiteX2" fmla="*/ 2830883 w 7302674"/>
              <a:gd name="connsiteY2" fmla="*/ 688931 h 3299686"/>
              <a:gd name="connsiteX3" fmla="*/ 3457184 w 7302674"/>
              <a:gd name="connsiteY3" fmla="*/ 2404998 h 3299686"/>
              <a:gd name="connsiteX4" fmla="*/ 5047989 w 7302674"/>
              <a:gd name="connsiteY4" fmla="*/ 3294346 h 3299686"/>
              <a:gd name="connsiteX5" fmla="*/ 6651321 w 7302674"/>
              <a:gd name="connsiteY5" fmla="*/ 2693096 h 3299686"/>
              <a:gd name="connsiteX6" fmla="*/ 7302674 w 7302674"/>
              <a:gd name="connsiteY6" fmla="*/ 1089765 h 3299686"/>
              <a:gd name="connsiteX0" fmla="*/ 0 w 7302674"/>
              <a:gd name="connsiteY0" fmla="*/ 1578281 h 3262108"/>
              <a:gd name="connsiteX1" fmla="*/ 1665962 w 7302674"/>
              <a:gd name="connsiteY1" fmla="*/ 0 h 3262108"/>
              <a:gd name="connsiteX2" fmla="*/ 2830883 w 7302674"/>
              <a:gd name="connsiteY2" fmla="*/ 651353 h 3262108"/>
              <a:gd name="connsiteX3" fmla="*/ 3457184 w 7302674"/>
              <a:gd name="connsiteY3" fmla="*/ 2367420 h 3262108"/>
              <a:gd name="connsiteX4" fmla="*/ 5047989 w 7302674"/>
              <a:gd name="connsiteY4" fmla="*/ 3256768 h 3262108"/>
              <a:gd name="connsiteX5" fmla="*/ 6651321 w 7302674"/>
              <a:gd name="connsiteY5" fmla="*/ 2655518 h 3262108"/>
              <a:gd name="connsiteX6" fmla="*/ 7302674 w 7302674"/>
              <a:gd name="connsiteY6" fmla="*/ 1052187 h 3262108"/>
              <a:gd name="connsiteX0" fmla="*/ 0 w 7302674"/>
              <a:gd name="connsiteY0" fmla="*/ 1578281 h 3262108"/>
              <a:gd name="connsiteX1" fmla="*/ 1665962 w 7302674"/>
              <a:gd name="connsiteY1" fmla="*/ 0 h 3262108"/>
              <a:gd name="connsiteX2" fmla="*/ 2830883 w 7302674"/>
              <a:gd name="connsiteY2" fmla="*/ 651353 h 3262108"/>
              <a:gd name="connsiteX3" fmla="*/ 3457184 w 7302674"/>
              <a:gd name="connsiteY3" fmla="*/ 2367420 h 3262108"/>
              <a:gd name="connsiteX4" fmla="*/ 5047989 w 7302674"/>
              <a:gd name="connsiteY4" fmla="*/ 3256768 h 3262108"/>
              <a:gd name="connsiteX5" fmla="*/ 6651321 w 7302674"/>
              <a:gd name="connsiteY5" fmla="*/ 2655518 h 3262108"/>
              <a:gd name="connsiteX6" fmla="*/ 7302674 w 7302674"/>
              <a:gd name="connsiteY6" fmla="*/ 1052187 h 3262108"/>
              <a:gd name="connsiteX0" fmla="*/ 0 w 7302674"/>
              <a:gd name="connsiteY0" fmla="*/ 1578281 h 3261328"/>
              <a:gd name="connsiteX1" fmla="*/ 1665962 w 7302674"/>
              <a:gd name="connsiteY1" fmla="*/ 0 h 3261328"/>
              <a:gd name="connsiteX2" fmla="*/ 2830883 w 7302674"/>
              <a:gd name="connsiteY2" fmla="*/ 651353 h 3261328"/>
              <a:gd name="connsiteX3" fmla="*/ 3457184 w 7302674"/>
              <a:gd name="connsiteY3" fmla="*/ 2367420 h 3261328"/>
              <a:gd name="connsiteX4" fmla="*/ 3482236 w 7302674"/>
              <a:gd name="connsiteY4" fmla="*/ 2392472 h 3261328"/>
              <a:gd name="connsiteX5" fmla="*/ 5047989 w 7302674"/>
              <a:gd name="connsiteY5" fmla="*/ 3256768 h 3261328"/>
              <a:gd name="connsiteX6" fmla="*/ 6651321 w 7302674"/>
              <a:gd name="connsiteY6" fmla="*/ 2655518 h 3261328"/>
              <a:gd name="connsiteX7" fmla="*/ 7302674 w 7302674"/>
              <a:gd name="connsiteY7" fmla="*/ 1052187 h 3261328"/>
              <a:gd name="connsiteX0" fmla="*/ 0 w 7302674"/>
              <a:gd name="connsiteY0" fmla="*/ 1578281 h 3262932"/>
              <a:gd name="connsiteX1" fmla="*/ 1665962 w 7302674"/>
              <a:gd name="connsiteY1" fmla="*/ 0 h 3262932"/>
              <a:gd name="connsiteX2" fmla="*/ 2830883 w 7302674"/>
              <a:gd name="connsiteY2" fmla="*/ 651353 h 3262932"/>
              <a:gd name="connsiteX3" fmla="*/ 3457184 w 7302674"/>
              <a:gd name="connsiteY3" fmla="*/ 2367420 h 3262932"/>
              <a:gd name="connsiteX4" fmla="*/ 3569918 w 7302674"/>
              <a:gd name="connsiteY4" fmla="*/ 2342368 h 3262932"/>
              <a:gd name="connsiteX5" fmla="*/ 5047989 w 7302674"/>
              <a:gd name="connsiteY5" fmla="*/ 3256768 h 3262932"/>
              <a:gd name="connsiteX6" fmla="*/ 6651321 w 7302674"/>
              <a:gd name="connsiteY6" fmla="*/ 2655518 h 3262932"/>
              <a:gd name="connsiteX7" fmla="*/ 7302674 w 7302674"/>
              <a:gd name="connsiteY7" fmla="*/ 1052187 h 3262932"/>
              <a:gd name="connsiteX0" fmla="*/ 0 w 7302674"/>
              <a:gd name="connsiteY0" fmla="*/ 1578281 h 3262932"/>
              <a:gd name="connsiteX1" fmla="*/ 1665962 w 7302674"/>
              <a:gd name="connsiteY1" fmla="*/ 0 h 3262932"/>
              <a:gd name="connsiteX2" fmla="*/ 2830883 w 7302674"/>
              <a:gd name="connsiteY2" fmla="*/ 651353 h 3262932"/>
              <a:gd name="connsiteX3" fmla="*/ 3457184 w 7302674"/>
              <a:gd name="connsiteY3" fmla="*/ 2367420 h 3262932"/>
              <a:gd name="connsiteX4" fmla="*/ 3569918 w 7302674"/>
              <a:gd name="connsiteY4" fmla="*/ 2342368 h 3262932"/>
              <a:gd name="connsiteX5" fmla="*/ 5047989 w 7302674"/>
              <a:gd name="connsiteY5" fmla="*/ 3256768 h 3262932"/>
              <a:gd name="connsiteX6" fmla="*/ 6651321 w 7302674"/>
              <a:gd name="connsiteY6" fmla="*/ 2655518 h 3262932"/>
              <a:gd name="connsiteX7" fmla="*/ 7302674 w 7302674"/>
              <a:gd name="connsiteY7" fmla="*/ 1052187 h 3262932"/>
              <a:gd name="connsiteX0" fmla="*/ 0 w 7302674"/>
              <a:gd name="connsiteY0" fmla="*/ 1578281 h 3262932"/>
              <a:gd name="connsiteX1" fmla="*/ 1665962 w 7302674"/>
              <a:gd name="connsiteY1" fmla="*/ 0 h 3262932"/>
              <a:gd name="connsiteX2" fmla="*/ 2830883 w 7302674"/>
              <a:gd name="connsiteY2" fmla="*/ 651353 h 3262932"/>
              <a:gd name="connsiteX3" fmla="*/ 3569918 w 7302674"/>
              <a:gd name="connsiteY3" fmla="*/ 2342368 h 3262932"/>
              <a:gd name="connsiteX4" fmla="*/ 5047989 w 7302674"/>
              <a:gd name="connsiteY4" fmla="*/ 3256768 h 3262932"/>
              <a:gd name="connsiteX5" fmla="*/ 6651321 w 7302674"/>
              <a:gd name="connsiteY5" fmla="*/ 2655518 h 3262932"/>
              <a:gd name="connsiteX6" fmla="*/ 7302674 w 7302674"/>
              <a:gd name="connsiteY6" fmla="*/ 1052187 h 3262932"/>
              <a:gd name="connsiteX0" fmla="*/ 0 w 7302674"/>
              <a:gd name="connsiteY0" fmla="*/ 1578281 h 3262932"/>
              <a:gd name="connsiteX1" fmla="*/ 1665962 w 7302674"/>
              <a:gd name="connsiteY1" fmla="*/ 0 h 3262932"/>
              <a:gd name="connsiteX2" fmla="*/ 2830883 w 7302674"/>
              <a:gd name="connsiteY2" fmla="*/ 651353 h 3262932"/>
              <a:gd name="connsiteX3" fmla="*/ 3569918 w 7302674"/>
              <a:gd name="connsiteY3" fmla="*/ 2342368 h 3262932"/>
              <a:gd name="connsiteX4" fmla="*/ 5047989 w 7302674"/>
              <a:gd name="connsiteY4" fmla="*/ 3256768 h 3262932"/>
              <a:gd name="connsiteX5" fmla="*/ 6651321 w 7302674"/>
              <a:gd name="connsiteY5" fmla="*/ 2655518 h 3262932"/>
              <a:gd name="connsiteX6" fmla="*/ 7302674 w 7302674"/>
              <a:gd name="connsiteY6" fmla="*/ 1052187 h 3262932"/>
              <a:gd name="connsiteX0" fmla="*/ 0 w 7302674"/>
              <a:gd name="connsiteY0" fmla="*/ 1578281 h 3165219"/>
              <a:gd name="connsiteX1" fmla="*/ 1665962 w 7302674"/>
              <a:gd name="connsiteY1" fmla="*/ 0 h 3165219"/>
              <a:gd name="connsiteX2" fmla="*/ 2830883 w 7302674"/>
              <a:gd name="connsiteY2" fmla="*/ 651353 h 3165219"/>
              <a:gd name="connsiteX3" fmla="*/ 3569918 w 7302674"/>
              <a:gd name="connsiteY3" fmla="*/ 2342368 h 3165219"/>
              <a:gd name="connsiteX4" fmla="*/ 5073041 w 7302674"/>
              <a:gd name="connsiteY4" fmla="*/ 3156560 h 3165219"/>
              <a:gd name="connsiteX5" fmla="*/ 6651321 w 7302674"/>
              <a:gd name="connsiteY5" fmla="*/ 2655518 h 3165219"/>
              <a:gd name="connsiteX6" fmla="*/ 7302674 w 7302674"/>
              <a:gd name="connsiteY6" fmla="*/ 1052187 h 3165219"/>
              <a:gd name="connsiteX0" fmla="*/ 0 w 7302674"/>
              <a:gd name="connsiteY0" fmla="*/ 1578281 h 3159701"/>
              <a:gd name="connsiteX1" fmla="*/ 1665962 w 7302674"/>
              <a:gd name="connsiteY1" fmla="*/ 0 h 3159701"/>
              <a:gd name="connsiteX2" fmla="*/ 2830883 w 7302674"/>
              <a:gd name="connsiteY2" fmla="*/ 651353 h 3159701"/>
              <a:gd name="connsiteX3" fmla="*/ 3569918 w 7302674"/>
              <a:gd name="connsiteY3" fmla="*/ 2342368 h 3159701"/>
              <a:gd name="connsiteX4" fmla="*/ 5073041 w 7302674"/>
              <a:gd name="connsiteY4" fmla="*/ 3156560 h 3159701"/>
              <a:gd name="connsiteX5" fmla="*/ 6638795 w 7302674"/>
              <a:gd name="connsiteY5" fmla="*/ 2555310 h 3159701"/>
              <a:gd name="connsiteX6" fmla="*/ 7302674 w 7302674"/>
              <a:gd name="connsiteY6" fmla="*/ 1052187 h 3159701"/>
              <a:gd name="connsiteX0" fmla="*/ 0 w 7302674"/>
              <a:gd name="connsiteY0" fmla="*/ 1578281 h 3159701"/>
              <a:gd name="connsiteX1" fmla="*/ 1665962 w 7302674"/>
              <a:gd name="connsiteY1" fmla="*/ 0 h 3159701"/>
              <a:gd name="connsiteX2" fmla="*/ 2830883 w 7302674"/>
              <a:gd name="connsiteY2" fmla="*/ 651353 h 3159701"/>
              <a:gd name="connsiteX3" fmla="*/ 3569918 w 7302674"/>
              <a:gd name="connsiteY3" fmla="*/ 2342368 h 3159701"/>
              <a:gd name="connsiteX4" fmla="*/ 5073041 w 7302674"/>
              <a:gd name="connsiteY4" fmla="*/ 3156560 h 3159701"/>
              <a:gd name="connsiteX5" fmla="*/ 6638795 w 7302674"/>
              <a:gd name="connsiteY5" fmla="*/ 2555310 h 3159701"/>
              <a:gd name="connsiteX6" fmla="*/ 7302674 w 7302674"/>
              <a:gd name="connsiteY6" fmla="*/ 1052187 h 3159701"/>
              <a:gd name="connsiteX0" fmla="*/ 0 w 7214992"/>
              <a:gd name="connsiteY0" fmla="*/ 1578281 h 3159701"/>
              <a:gd name="connsiteX1" fmla="*/ 1665962 w 7214992"/>
              <a:gd name="connsiteY1" fmla="*/ 0 h 3159701"/>
              <a:gd name="connsiteX2" fmla="*/ 2830883 w 7214992"/>
              <a:gd name="connsiteY2" fmla="*/ 651353 h 3159701"/>
              <a:gd name="connsiteX3" fmla="*/ 3569918 w 7214992"/>
              <a:gd name="connsiteY3" fmla="*/ 2342368 h 3159701"/>
              <a:gd name="connsiteX4" fmla="*/ 5073041 w 7214992"/>
              <a:gd name="connsiteY4" fmla="*/ 3156560 h 3159701"/>
              <a:gd name="connsiteX5" fmla="*/ 6638795 w 7214992"/>
              <a:gd name="connsiteY5" fmla="*/ 2555310 h 3159701"/>
              <a:gd name="connsiteX6" fmla="*/ 7214992 w 7214992"/>
              <a:gd name="connsiteY6" fmla="*/ 1052187 h 3159701"/>
              <a:gd name="connsiteX0" fmla="*/ 0 w 7214992"/>
              <a:gd name="connsiteY0" fmla="*/ 1578281 h 3159701"/>
              <a:gd name="connsiteX1" fmla="*/ 1665962 w 7214992"/>
              <a:gd name="connsiteY1" fmla="*/ 0 h 3159701"/>
              <a:gd name="connsiteX2" fmla="*/ 2830883 w 7214992"/>
              <a:gd name="connsiteY2" fmla="*/ 651353 h 3159701"/>
              <a:gd name="connsiteX3" fmla="*/ 3569918 w 7214992"/>
              <a:gd name="connsiteY3" fmla="*/ 2342368 h 3159701"/>
              <a:gd name="connsiteX4" fmla="*/ 5073041 w 7214992"/>
              <a:gd name="connsiteY4" fmla="*/ 3156560 h 3159701"/>
              <a:gd name="connsiteX5" fmla="*/ 6638795 w 7214992"/>
              <a:gd name="connsiteY5" fmla="*/ 2555310 h 3159701"/>
              <a:gd name="connsiteX6" fmla="*/ 7214992 w 7214992"/>
              <a:gd name="connsiteY6" fmla="*/ 1052187 h 3159701"/>
              <a:gd name="connsiteX0" fmla="*/ 0 w 7214992"/>
              <a:gd name="connsiteY0" fmla="*/ 1578281 h 3159701"/>
              <a:gd name="connsiteX1" fmla="*/ 1665962 w 7214992"/>
              <a:gd name="connsiteY1" fmla="*/ 0 h 3159701"/>
              <a:gd name="connsiteX2" fmla="*/ 2830883 w 7214992"/>
              <a:gd name="connsiteY2" fmla="*/ 651353 h 3159701"/>
              <a:gd name="connsiteX3" fmla="*/ 3569918 w 7214992"/>
              <a:gd name="connsiteY3" fmla="*/ 2342368 h 3159701"/>
              <a:gd name="connsiteX4" fmla="*/ 5073041 w 7214992"/>
              <a:gd name="connsiteY4" fmla="*/ 3156560 h 3159701"/>
              <a:gd name="connsiteX5" fmla="*/ 6638795 w 7214992"/>
              <a:gd name="connsiteY5" fmla="*/ 2555310 h 3159701"/>
              <a:gd name="connsiteX6" fmla="*/ 7214992 w 7214992"/>
              <a:gd name="connsiteY6" fmla="*/ 1052187 h 3159701"/>
              <a:gd name="connsiteX0" fmla="*/ 0 w 7214992"/>
              <a:gd name="connsiteY0" fmla="*/ 1578281 h 3160037"/>
              <a:gd name="connsiteX1" fmla="*/ 1665962 w 7214992"/>
              <a:gd name="connsiteY1" fmla="*/ 0 h 3160037"/>
              <a:gd name="connsiteX2" fmla="*/ 2830883 w 7214992"/>
              <a:gd name="connsiteY2" fmla="*/ 651353 h 3160037"/>
              <a:gd name="connsiteX3" fmla="*/ 3620022 w 7214992"/>
              <a:gd name="connsiteY3" fmla="*/ 2329842 h 3160037"/>
              <a:gd name="connsiteX4" fmla="*/ 5073041 w 7214992"/>
              <a:gd name="connsiteY4" fmla="*/ 3156560 h 3160037"/>
              <a:gd name="connsiteX5" fmla="*/ 6638795 w 7214992"/>
              <a:gd name="connsiteY5" fmla="*/ 2555310 h 3160037"/>
              <a:gd name="connsiteX6" fmla="*/ 7214992 w 7214992"/>
              <a:gd name="connsiteY6" fmla="*/ 1052187 h 3160037"/>
              <a:gd name="connsiteX0" fmla="*/ 0 w 7214992"/>
              <a:gd name="connsiteY0" fmla="*/ 1578281 h 3160037"/>
              <a:gd name="connsiteX1" fmla="*/ 1665962 w 7214992"/>
              <a:gd name="connsiteY1" fmla="*/ 0 h 3160037"/>
              <a:gd name="connsiteX2" fmla="*/ 2830883 w 7214992"/>
              <a:gd name="connsiteY2" fmla="*/ 651353 h 3160037"/>
              <a:gd name="connsiteX3" fmla="*/ 3620022 w 7214992"/>
              <a:gd name="connsiteY3" fmla="*/ 2329842 h 3160037"/>
              <a:gd name="connsiteX4" fmla="*/ 5073041 w 7214992"/>
              <a:gd name="connsiteY4" fmla="*/ 3156560 h 3160037"/>
              <a:gd name="connsiteX5" fmla="*/ 6638795 w 7214992"/>
              <a:gd name="connsiteY5" fmla="*/ 2555310 h 3160037"/>
              <a:gd name="connsiteX6" fmla="*/ 7214992 w 7214992"/>
              <a:gd name="connsiteY6" fmla="*/ 1052187 h 3160037"/>
              <a:gd name="connsiteX0" fmla="*/ 0 w 7214992"/>
              <a:gd name="connsiteY0" fmla="*/ 1578281 h 3160037"/>
              <a:gd name="connsiteX1" fmla="*/ 1665962 w 7214992"/>
              <a:gd name="connsiteY1" fmla="*/ 0 h 3160037"/>
              <a:gd name="connsiteX2" fmla="*/ 2830883 w 7214992"/>
              <a:gd name="connsiteY2" fmla="*/ 651353 h 3160037"/>
              <a:gd name="connsiteX3" fmla="*/ 3620022 w 7214992"/>
              <a:gd name="connsiteY3" fmla="*/ 2329842 h 3160037"/>
              <a:gd name="connsiteX4" fmla="*/ 5073041 w 7214992"/>
              <a:gd name="connsiteY4" fmla="*/ 3156560 h 3160037"/>
              <a:gd name="connsiteX5" fmla="*/ 6638795 w 7214992"/>
              <a:gd name="connsiteY5" fmla="*/ 2555310 h 3160037"/>
              <a:gd name="connsiteX6" fmla="*/ 7214992 w 7214992"/>
              <a:gd name="connsiteY6" fmla="*/ 1052187 h 3160037"/>
              <a:gd name="connsiteX0" fmla="*/ 0 w 7114784"/>
              <a:gd name="connsiteY0" fmla="*/ 1578281 h 3160037"/>
              <a:gd name="connsiteX1" fmla="*/ 1665962 w 7114784"/>
              <a:gd name="connsiteY1" fmla="*/ 0 h 3160037"/>
              <a:gd name="connsiteX2" fmla="*/ 2830883 w 7114784"/>
              <a:gd name="connsiteY2" fmla="*/ 651353 h 3160037"/>
              <a:gd name="connsiteX3" fmla="*/ 3620022 w 7114784"/>
              <a:gd name="connsiteY3" fmla="*/ 2329842 h 3160037"/>
              <a:gd name="connsiteX4" fmla="*/ 5073041 w 7114784"/>
              <a:gd name="connsiteY4" fmla="*/ 3156560 h 3160037"/>
              <a:gd name="connsiteX5" fmla="*/ 6638795 w 7114784"/>
              <a:gd name="connsiteY5" fmla="*/ 2555310 h 3160037"/>
              <a:gd name="connsiteX6" fmla="*/ 7114784 w 7114784"/>
              <a:gd name="connsiteY6" fmla="*/ 1039661 h 3160037"/>
              <a:gd name="connsiteX0" fmla="*/ 0 w 7114784"/>
              <a:gd name="connsiteY0" fmla="*/ 1578281 h 3160037"/>
              <a:gd name="connsiteX1" fmla="*/ 1665962 w 7114784"/>
              <a:gd name="connsiteY1" fmla="*/ 0 h 3160037"/>
              <a:gd name="connsiteX2" fmla="*/ 2830883 w 7114784"/>
              <a:gd name="connsiteY2" fmla="*/ 651353 h 3160037"/>
              <a:gd name="connsiteX3" fmla="*/ 3620022 w 7114784"/>
              <a:gd name="connsiteY3" fmla="*/ 2329842 h 3160037"/>
              <a:gd name="connsiteX4" fmla="*/ 5073041 w 7114784"/>
              <a:gd name="connsiteY4" fmla="*/ 3156560 h 3160037"/>
              <a:gd name="connsiteX5" fmla="*/ 6638795 w 7114784"/>
              <a:gd name="connsiteY5" fmla="*/ 2555310 h 3160037"/>
              <a:gd name="connsiteX6" fmla="*/ 7114784 w 7114784"/>
              <a:gd name="connsiteY6" fmla="*/ 1332269 h 3160037"/>
              <a:gd name="connsiteX0" fmla="*/ 0 w 7114784"/>
              <a:gd name="connsiteY0" fmla="*/ 1578281 h 3160037"/>
              <a:gd name="connsiteX1" fmla="*/ 1665962 w 7114784"/>
              <a:gd name="connsiteY1" fmla="*/ 0 h 3160037"/>
              <a:gd name="connsiteX2" fmla="*/ 2830883 w 7114784"/>
              <a:gd name="connsiteY2" fmla="*/ 651353 h 3160037"/>
              <a:gd name="connsiteX3" fmla="*/ 3620022 w 7114784"/>
              <a:gd name="connsiteY3" fmla="*/ 2329842 h 3160037"/>
              <a:gd name="connsiteX4" fmla="*/ 5073041 w 7114784"/>
              <a:gd name="connsiteY4" fmla="*/ 3156560 h 3160037"/>
              <a:gd name="connsiteX5" fmla="*/ 6638795 w 7114784"/>
              <a:gd name="connsiteY5" fmla="*/ 2555310 h 3160037"/>
              <a:gd name="connsiteX6" fmla="*/ 7114784 w 7114784"/>
              <a:gd name="connsiteY6" fmla="*/ 1332269 h 3160037"/>
              <a:gd name="connsiteX0" fmla="*/ 0 w 6968480"/>
              <a:gd name="connsiteY0" fmla="*/ 1578281 h 3160037"/>
              <a:gd name="connsiteX1" fmla="*/ 1665962 w 6968480"/>
              <a:gd name="connsiteY1" fmla="*/ 0 h 3160037"/>
              <a:gd name="connsiteX2" fmla="*/ 2830883 w 6968480"/>
              <a:gd name="connsiteY2" fmla="*/ 651353 h 3160037"/>
              <a:gd name="connsiteX3" fmla="*/ 3620022 w 6968480"/>
              <a:gd name="connsiteY3" fmla="*/ 2329842 h 3160037"/>
              <a:gd name="connsiteX4" fmla="*/ 5073041 w 6968480"/>
              <a:gd name="connsiteY4" fmla="*/ 3156560 h 3160037"/>
              <a:gd name="connsiteX5" fmla="*/ 6638795 w 6968480"/>
              <a:gd name="connsiteY5" fmla="*/ 2555310 h 3160037"/>
              <a:gd name="connsiteX6" fmla="*/ 6968480 w 6968480"/>
              <a:gd name="connsiteY6" fmla="*/ 1271309 h 3160037"/>
              <a:gd name="connsiteX0" fmla="*/ 0 w 6968480"/>
              <a:gd name="connsiteY0" fmla="*/ 1578281 h 3160037"/>
              <a:gd name="connsiteX1" fmla="*/ 1665962 w 6968480"/>
              <a:gd name="connsiteY1" fmla="*/ 0 h 3160037"/>
              <a:gd name="connsiteX2" fmla="*/ 2830883 w 6968480"/>
              <a:gd name="connsiteY2" fmla="*/ 651353 h 3160037"/>
              <a:gd name="connsiteX3" fmla="*/ 3620022 w 6968480"/>
              <a:gd name="connsiteY3" fmla="*/ 2329842 h 3160037"/>
              <a:gd name="connsiteX4" fmla="*/ 5073041 w 6968480"/>
              <a:gd name="connsiteY4" fmla="*/ 3156560 h 3160037"/>
              <a:gd name="connsiteX5" fmla="*/ 6590027 w 6968480"/>
              <a:gd name="connsiteY5" fmla="*/ 2555310 h 3160037"/>
              <a:gd name="connsiteX6" fmla="*/ 6968480 w 6968480"/>
              <a:gd name="connsiteY6" fmla="*/ 1271309 h 316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8480" h="3160037">
                <a:moveTo>
                  <a:pt x="0" y="1578281"/>
                </a:moveTo>
                <a:cubicBezTo>
                  <a:pt x="432148" y="196243"/>
                  <a:pt x="962417" y="93945"/>
                  <a:pt x="1665962" y="0"/>
                </a:cubicBezTo>
                <a:cubicBezTo>
                  <a:pt x="2244246" y="81419"/>
                  <a:pt x="2505206" y="263046"/>
                  <a:pt x="2830883" y="651353"/>
                </a:cubicBezTo>
                <a:cubicBezTo>
                  <a:pt x="3156560" y="1039660"/>
                  <a:pt x="3363239" y="1883080"/>
                  <a:pt x="3620022" y="2329842"/>
                </a:cubicBezTo>
                <a:cubicBezTo>
                  <a:pt x="3926910" y="2851760"/>
                  <a:pt x="4578040" y="3118982"/>
                  <a:pt x="5073041" y="3156560"/>
                </a:cubicBezTo>
                <a:cubicBezTo>
                  <a:pt x="5568042" y="3194138"/>
                  <a:pt x="6214246" y="2922740"/>
                  <a:pt x="6590027" y="2555310"/>
                </a:cubicBezTo>
                <a:cubicBezTo>
                  <a:pt x="6892656" y="2163496"/>
                  <a:pt x="6926726" y="1544794"/>
                  <a:pt x="6968480" y="127130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465" name="TextBox 18"/>
          <p:cNvSpPr txBox="1">
            <a:spLocks noChangeArrowheads="1"/>
          </p:cNvSpPr>
          <p:nvPr/>
        </p:nvSpPr>
        <p:spPr bwMode="auto">
          <a:xfrm>
            <a:off x="1635126" y="3581401"/>
            <a:ext cx="1260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Optimism</a:t>
            </a:r>
          </a:p>
        </p:txBody>
      </p:sp>
      <p:sp>
        <p:nvSpPr>
          <p:cNvPr id="20" name="Oval 19"/>
          <p:cNvSpPr/>
          <p:nvPr/>
        </p:nvSpPr>
        <p:spPr>
          <a:xfrm>
            <a:off x="2514601" y="3786188"/>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Oval 25"/>
          <p:cNvSpPr/>
          <p:nvPr/>
        </p:nvSpPr>
        <p:spPr>
          <a:xfrm>
            <a:off x="2903539" y="2930526"/>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Oval 26"/>
          <p:cNvSpPr/>
          <p:nvPr/>
        </p:nvSpPr>
        <p:spPr>
          <a:xfrm>
            <a:off x="3440114" y="2438401"/>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Oval 27"/>
          <p:cNvSpPr/>
          <p:nvPr/>
        </p:nvSpPr>
        <p:spPr>
          <a:xfrm>
            <a:off x="4119564" y="2262188"/>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Oval 28"/>
          <p:cNvSpPr/>
          <p:nvPr/>
        </p:nvSpPr>
        <p:spPr>
          <a:xfrm>
            <a:off x="5807076" y="3852863"/>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Oval 29"/>
          <p:cNvSpPr/>
          <p:nvPr/>
        </p:nvSpPr>
        <p:spPr>
          <a:xfrm>
            <a:off x="5595939" y="3384551"/>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Oval 30"/>
          <p:cNvSpPr/>
          <p:nvPr/>
        </p:nvSpPr>
        <p:spPr>
          <a:xfrm>
            <a:off x="5334001" y="2897188"/>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Oval 31"/>
          <p:cNvSpPr/>
          <p:nvPr/>
        </p:nvSpPr>
        <p:spPr>
          <a:xfrm>
            <a:off x="4837114" y="2438401"/>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Oval 32"/>
          <p:cNvSpPr/>
          <p:nvPr/>
        </p:nvSpPr>
        <p:spPr>
          <a:xfrm>
            <a:off x="9369426" y="4098926"/>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Oval 33"/>
          <p:cNvSpPr/>
          <p:nvPr/>
        </p:nvSpPr>
        <p:spPr>
          <a:xfrm>
            <a:off x="9110664" y="4764088"/>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Oval 34"/>
          <p:cNvSpPr/>
          <p:nvPr/>
        </p:nvSpPr>
        <p:spPr>
          <a:xfrm>
            <a:off x="8377239" y="5243513"/>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Oval 35"/>
          <p:cNvSpPr/>
          <p:nvPr/>
        </p:nvSpPr>
        <p:spPr>
          <a:xfrm>
            <a:off x="6934201" y="5265738"/>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Oval 36"/>
          <p:cNvSpPr/>
          <p:nvPr/>
        </p:nvSpPr>
        <p:spPr>
          <a:xfrm>
            <a:off x="6311901" y="4864101"/>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Oval 37"/>
          <p:cNvSpPr/>
          <p:nvPr/>
        </p:nvSpPr>
        <p:spPr>
          <a:xfrm>
            <a:off x="6030914" y="4371976"/>
            <a:ext cx="212725" cy="1762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Oval 38"/>
          <p:cNvSpPr/>
          <p:nvPr/>
        </p:nvSpPr>
        <p:spPr>
          <a:xfrm>
            <a:off x="9475789" y="3529013"/>
            <a:ext cx="212725" cy="176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481" name="TextBox 39"/>
          <p:cNvSpPr txBox="1">
            <a:spLocks noChangeArrowheads="1"/>
          </p:cNvSpPr>
          <p:nvPr/>
        </p:nvSpPr>
        <p:spPr bwMode="auto">
          <a:xfrm>
            <a:off x="9688514" y="3435351"/>
            <a:ext cx="1260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Optimism</a:t>
            </a:r>
          </a:p>
        </p:txBody>
      </p:sp>
      <p:sp>
        <p:nvSpPr>
          <p:cNvPr id="19482" name="TextBox 20"/>
          <p:cNvSpPr txBox="1">
            <a:spLocks noChangeArrowheads="1"/>
          </p:cNvSpPr>
          <p:nvPr/>
        </p:nvSpPr>
        <p:spPr bwMode="auto">
          <a:xfrm>
            <a:off x="1798639" y="2832101"/>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Excitement</a:t>
            </a:r>
          </a:p>
        </p:txBody>
      </p:sp>
      <p:sp>
        <p:nvSpPr>
          <p:cNvPr id="19483" name="TextBox 41"/>
          <p:cNvSpPr txBox="1">
            <a:spLocks noChangeArrowheads="1"/>
          </p:cNvSpPr>
          <p:nvPr/>
        </p:nvSpPr>
        <p:spPr bwMode="auto">
          <a:xfrm>
            <a:off x="2868614" y="2289176"/>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Thrill</a:t>
            </a:r>
          </a:p>
        </p:txBody>
      </p:sp>
      <p:sp>
        <p:nvSpPr>
          <p:cNvPr id="19484" name="TextBox 42"/>
          <p:cNvSpPr txBox="1">
            <a:spLocks noChangeArrowheads="1"/>
          </p:cNvSpPr>
          <p:nvPr/>
        </p:nvSpPr>
        <p:spPr bwMode="auto">
          <a:xfrm>
            <a:off x="3775076" y="1981201"/>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Euphoria</a:t>
            </a:r>
          </a:p>
        </p:txBody>
      </p:sp>
      <p:sp>
        <p:nvSpPr>
          <p:cNvPr id="19485" name="TextBox 43"/>
          <p:cNvSpPr txBox="1">
            <a:spLocks noChangeArrowheads="1"/>
          </p:cNvSpPr>
          <p:nvPr/>
        </p:nvSpPr>
        <p:spPr bwMode="auto">
          <a:xfrm>
            <a:off x="4991101" y="2262189"/>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Anxiety</a:t>
            </a:r>
          </a:p>
        </p:txBody>
      </p:sp>
      <p:sp>
        <p:nvSpPr>
          <p:cNvPr id="19486" name="TextBox 44"/>
          <p:cNvSpPr txBox="1">
            <a:spLocks noChangeArrowheads="1"/>
          </p:cNvSpPr>
          <p:nvPr/>
        </p:nvSpPr>
        <p:spPr bwMode="auto">
          <a:xfrm>
            <a:off x="5527676" y="2770189"/>
            <a:ext cx="12541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Denial</a:t>
            </a:r>
          </a:p>
        </p:txBody>
      </p:sp>
      <p:sp>
        <p:nvSpPr>
          <p:cNvPr id="19487" name="TextBox 45"/>
          <p:cNvSpPr txBox="1">
            <a:spLocks noChangeArrowheads="1"/>
          </p:cNvSpPr>
          <p:nvPr/>
        </p:nvSpPr>
        <p:spPr bwMode="auto">
          <a:xfrm>
            <a:off x="5786439" y="3302001"/>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Fear</a:t>
            </a:r>
          </a:p>
        </p:txBody>
      </p:sp>
      <p:sp>
        <p:nvSpPr>
          <p:cNvPr id="19488" name="TextBox 46"/>
          <p:cNvSpPr txBox="1">
            <a:spLocks noChangeArrowheads="1"/>
          </p:cNvSpPr>
          <p:nvPr/>
        </p:nvSpPr>
        <p:spPr bwMode="auto">
          <a:xfrm>
            <a:off x="6034088" y="3756026"/>
            <a:ext cx="1255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Desperation</a:t>
            </a:r>
          </a:p>
        </p:txBody>
      </p:sp>
      <p:sp>
        <p:nvSpPr>
          <p:cNvPr id="19489" name="TextBox 47"/>
          <p:cNvSpPr txBox="1">
            <a:spLocks noChangeArrowheads="1"/>
          </p:cNvSpPr>
          <p:nvPr/>
        </p:nvSpPr>
        <p:spPr bwMode="auto">
          <a:xfrm>
            <a:off x="6243639" y="4306889"/>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Panic</a:t>
            </a:r>
          </a:p>
        </p:txBody>
      </p:sp>
      <p:sp>
        <p:nvSpPr>
          <p:cNvPr id="19490" name="TextBox 48"/>
          <p:cNvSpPr txBox="1">
            <a:spLocks noChangeArrowheads="1"/>
          </p:cNvSpPr>
          <p:nvPr/>
        </p:nvSpPr>
        <p:spPr bwMode="auto">
          <a:xfrm>
            <a:off x="5181601" y="4799014"/>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Capitulation</a:t>
            </a:r>
          </a:p>
        </p:txBody>
      </p:sp>
      <p:sp>
        <p:nvSpPr>
          <p:cNvPr id="19491" name="TextBox 49"/>
          <p:cNvSpPr txBox="1">
            <a:spLocks noChangeArrowheads="1"/>
          </p:cNvSpPr>
          <p:nvPr/>
        </p:nvSpPr>
        <p:spPr bwMode="auto">
          <a:xfrm>
            <a:off x="5595938" y="5265739"/>
            <a:ext cx="136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Despondency</a:t>
            </a:r>
          </a:p>
        </p:txBody>
      </p:sp>
      <p:sp>
        <p:nvSpPr>
          <p:cNvPr id="19492" name="TextBox 50"/>
          <p:cNvSpPr txBox="1">
            <a:spLocks noChangeArrowheads="1"/>
          </p:cNvSpPr>
          <p:nvPr/>
        </p:nvSpPr>
        <p:spPr bwMode="auto">
          <a:xfrm>
            <a:off x="8589964" y="5311776"/>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Depression</a:t>
            </a:r>
          </a:p>
        </p:txBody>
      </p:sp>
      <p:sp>
        <p:nvSpPr>
          <p:cNvPr id="19493" name="TextBox 51"/>
          <p:cNvSpPr txBox="1">
            <a:spLocks noChangeArrowheads="1"/>
          </p:cNvSpPr>
          <p:nvPr/>
        </p:nvSpPr>
        <p:spPr bwMode="auto">
          <a:xfrm>
            <a:off x="9369426" y="4748214"/>
            <a:ext cx="1255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Hope</a:t>
            </a:r>
          </a:p>
        </p:txBody>
      </p:sp>
      <p:sp>
        <p:nvSpPr>
          <p:cNvPr id="19494" name="TextBox 52"/>
          <p:cNvSpPr txBox="1">
            <a:spLocks noChangeArrowheads="1"/>
          </p:cNvSpPr>
          <p:nvPr/>
        </p:nvSpPr>
        <p:spPr bwMode="auto">
          <a:xfrm>
            <a:off x="9594851" y="4064001"/>
            <a:ext cx="1254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Relief</a:t>
            </a:r>
          </a:p>
        </p:txBody>
      </p:sp>
      <p:sp>
        <p:nvSpPr>
          <p:cNvPr id="22" name="Down Arrow 21"/>
          <p:cNvSpPr/>
          <p:nvPr/>
        </p:nvSpPr>
        <p:spPr>
          <a:xfrm>
            <a:off x="4078288" y="1685926"/>
            <a:ext cx="328612" cy="29527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5" name="Down Arrow 54"/>
          <p:cNvSpPr/>
          <p:nvPr/>
        </p:nvSpPr>
        <p:spPr>
          <a:xfrm rot="10800000">
            <a:off x="7615238" y="5564189"/>
            <a:ext cx="328612" cy="293687"/>
          </a:xfrm>
          <a:prstGeom prst="downArrow">
            <a:avLst/>
          </a:prstGeom>
          <a:solidFill>
            <a:srgbClr val="016B06"/>
          </a:solidFill>
          <a:ln>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p:cNvSpPr/>
          <p:nvPr/>
        </p:nvSpPr>
        <p:spPr>
          <a:xfrm>
            <a:off x="3300414" y="1290638"/>
            <a:ext cx="1893887" cy="46196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7" name="Oval 56"/>
          <p:cNvSpPr/>
          <p:nvPr/>
        </p:nvSpPr>
        <p:spPr>
          <a:xfrm>
            <a:off x="6781800" y="5799138"/>
            <a:ext cx="1944688" cy="525462"/>
          </a:xfrm>
          <a:prstGeom prst="ellipse">
            <a:avLst/>
          </a:prstGeom>
          <a:solidFill>
            <a:srgbClr val="016B06"/>
          </a:solidFill>
          <a:ln>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499" name="TextBox 24"/>
          <p:cNvSpPr txBox="1">
            <a:spLocks noChangeArrowheads="1"/>
          </p:cNvSpPr>
          <p:nvPr/>
        </p:nvSpPr>
        <p:spPr bwMode="auto">
          <a:xfrm>
            <a:off x="3513138" y="1314451"/>
            <a:ext cx="1503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a:solidFill>
                  <a:schemeClr val="bg1"/>
                </a:solidFill>
                <a:latin typeface="Arial" panose="020B0604020202020204" pitchFamily="34" charset="0"/>
                <a:cs typeface="Arial" panose="020B0604020202020204" pitchFamily="34" charset="0"/>
              </a:rPr>
              <a:t>Point of Maximum Financial Risk</a:t>
            </a:r>
          </a:p>
        </p:txBody>
      </p:sp>
      <p:sp>
        <p:nvSpPr>
          <p:cNvPr id="19500" name="TextBox 58"/>
          <p:cNvSpPr txBox="1">
            <a:spLocks noChangeArrowheads="1"/>
          </p:cNvSpPr>
          <p:nvPr/>
        </p:nvSpPr>
        <p:spPr bwMode="auto">
          <a:xfrm>
            <a:off x="6891899" y="582309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dirty="0">
                <a:solidFill>
                  <a:schemeClr val="bg1"/>
                </a:solidFill>
                <a:latin typeface="Arial" panose="020B0604020202020204" pitchFamily="34" charset="0"/>
                <a:cs typeface="Arial" panose="020B0604020202020204" pitchFamily="34" charset="0"/>
              </a:rPr>
              <a:t>Point of Maximum Financial Opportunity</a:t>
            </a:r>
          </a:p>
        </p:txBody>
      </p:sp>
      <p:pic>
        <p:nvPicPr>
          <p:cNvPr id="195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700" y="4175126"/>
            <a:ext cx="1963738"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920478" y="3201969"/>
            <a:ext cx="2560317" cy="1107996"/>
          </a:xfrm>
          <a:prstGeom prst="rect">
            <a:avLst/>
          </a:prstGeom>
        </p:spPr>
        <p:txBody>
          <a:bodyPr wrap="none">
            <a:prstTxWarp prst="textCurveUp">
              <a:avLst/>
            </a:prstTxWarp>
            <a:spAutoFit/>
          </a:bodyPr>
          <a:lstStyle/>
          <a:p>
            <a:pPr algn="ctr" eaLnBrk="1" hangingPunct="1">
              <a:defRPr/>
            </a:pPr>
            <a:r>
              <a:rPr lang="en-US" sz="6600" b="1" cap="all" dirty="0">
                <a:ln w="9000" cmpd="sng">
                  <a:solidFill>
                    <a:schemeClr val="accent4">
                      <a:shade val="50000"/>
                      <a:satMod val="120000"/>
                    </a:schemeClr>
                  </a:solidFill>
                  <a:prstDash val="solid"/>
                </a:ln>
                <a:solidFill>
                  <a:srgbClr val="92D050"/>
                </a:solidFill>
                <a:effectLst>
                  <a:reflection blurRad="12700" stA="28000" endPos="45000" dist="1000" dir="5400000" sy="-100000" algn="bl" rotWithShape="0"/>
                </a:effectLst>
                <a:latin typeface="Arial" charset="0"/>
              </a:rPr>
              <a:t>Greed</a:t>
            </a:r>
          </a:p>
        </p:txBody>
      </p:sp>
      <p:sp>
        <p:nvSpPr>
          <p:cNvPr id="59" name="Rectangle 58"/>
          <p:cNvSpPr/>
          <p:nvPr/>
        </p:nvSpPr>
        <p:spPr>
          <a:xfrm flipV="1">
            <a:off x="505788" y="801589"/>
            <a:ext cx="4485313" cy="48744"/>
          </a:xfrm>
          <a:prstGeom prst="rect">
            <a:avLst/>
          </a:prstGeom>
          <a:gradFill flip="none" rotWithShape="1">
            <a:gsLst>
              <a:gs pos="0">
                <a:srgbClr val="006600"/>
              </a:gs>
              <a:gs pos="44000">
                <a:srgbClr val="006600"/>
              </a:gs>
              <a:gs pos="100000">
                <a:srgbClr val="006600">
                  <a:alpha val="0"/>
                </a:srgbClr>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8A1FCD36-355F-44C5-AA78-D04D62A33CAB}"/>
              </a:ext>
            </a:extLst>
          </p:cNvPr>
          <p:cNvGrpSpPr/>
          <p:nvPr/>
        </p:nvGrpSpPr>
        <p:grpSpPr>
          <a:xfrm>
            <a:off x="-249898" y="6283326"/>
            <a:ext cx="12441898" cy="580211"/>
            <a:chOff x="-88136" y="6283325"/>
            <a:chExt cx="9906000" cy="580211"/>
          </a:xfrm>
        </p:grpSpPr>
        <p:grpSp>
          <p:nvGrpSpPr>
            <p:cNvPr id="61" name="Group 60">
              <a:extLst>
                <a:ext uri="{FF2B5EF4-FFF2-40B4-BE49-F238E27FC236}">
                  <a16:creationId xmlns:a16="http://schemas.microsoft.com/office/drawing/2014/main" id="{8619D027-B42C-426D-B8CA-3B704B4026A8}"/>
                </a:ext>
              </a:extLst>
            </p:cNvPr>
            <p:cNvGrpSpPr/>
            <p:nvPr/>
          </p:nvGrpSpPr>
          <p:grpSpPr>
            <a:xfrm>
              <a:off x="-88136" y="6283325"/>
              <a:ext cx="9906000" cy="574675"/>
              <a:chOff x="-88136" y="6130925"/>
              <a:chExt cx="9906000" cy="574675"/>
            </a:xfrm>
          </p:grpSpPr>
          <p:grpSp>
            <p:nvGrpSpPr>
              <p:cNvPr id="64" name="Group 19">
                <a:extLst>
                  <a:ext uri="{FF2B5EF4-FFF2-40B4-BE49-F238E27FC236}">
                    <a16:creationId xmlns:a16="http://schemas.microsoft.com/office/drawing/2014/main" id="{B05ADAC8-0155-467E-A64E-C79B38D89C81}"/>
                  </a:ext>
                </a:extLst>
              </p:cNvPr>
              <p:cNvGrpSpPr>
                <a:grpSpLocks/>
              </p:cNvGrpSpPr>
              <p:nvPr/>
            </p:nvGrpSpPr>
            <p:grpSpPr bwMode="auto">
              <a:xfrm>
                <a:off x="-88136" y="6130925"/>
                <a:ext cx="9906000" cy="574675"/>
                <a:chOff x="0" y="6283325"/>
                <a:chExt cx="9906000" cy="574675"/>
              </a:xfrm>
            </p:grpSpPr>
            <p:grpSp>
              <p:nvGrpSpPr>
                <p:cNvPr id="71" name="Group 19">
                  <a:extLst>
                    <a:ext uri="{FF2B5EF4-FFF2-40B4-BE49-F238E27FC236}">
                      <a16:creationId xmlns:a16="http://schemas.microsoft.com/office/drawing/2014/main" id="{0A2BE2A1-C814-408D-BB4C-EE75A2EB91D0}"/>
                    </a:ext>
                  </a:extLst>
                </p:cNvPr>
                <p:cNvGrpSpPr>
                  <a:grpSpLocks/>
                </p:cNvGrpSpPr>
                <p:nvPr/>
              </p:nvGrpSpPr>
              <p:grpSpPr bwMode="auto">
                <a:xfrm>
                  <a:off x="0" y="6496059"/>
                  <a:ext cx="9906000" cy="271226"/>
                  <a:chOff x="0" y="6523530"/>
                  <a:chExt cx="9143999" cy="270913"/>
                </a:xfrm>
              </p:grpSpPr>
              <p:grpSp>
                <p:nvGrpSpPr>
                  <p:cNvPr id="83" name="Group 13">
                    <a:extLst>
                      <a:ext uri="{FF2B5EF4-FFF2-40B4-BE49-F238E27FC236}">
                        <a16:creationId xmlns:a16="http://schemas.microsoft.com/office/drawing/2014/main" id="{83772E80-2ABA-4343-B04A-00F63D0630FB}"/>
                      </a:ext>
                    </a:extLst>
                  </p:cNvPr>
                  <p:cNvGrpSpPr>
                    <a:grpSpLocks/>
                  </p:cNvGrpSpPr>
                  <p:nvPr/>
                </p:nvGrpSpPr>
                <p:grpSpPr bwMode="auto">
                  <a:xfrm>
                    <a:off x="0" y="6523530"/>
                    <a:ext cx="9143999" cy="220408"/>
                    <a:chOff x="0" y="6523530"/>
                    <a:chExt cx="9144289" cy="220408"/>
                  </a:xfrm>
                </p:grpSpPr>
                <p:sp>
                  <p:nvSpPr>
                    <p:cNvPr id="85" name="Rectangle 84">
                      <a:extLst>
                        <a:ext uri="{FF2B5EF4-FFF2-40B4-BE49-F238E27FC236}">
                          <a16:creationId xmlns:a16="http://schemas.microsoft.com/office/drawing/2014/main" id="{E38BC0EC-092D-4F12-A688-51AF12A8F8E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86" name="Rectangle 85">
                      <a:extLst>
                        <a:ext uri="{FF2B5EF4-FFF2-40B4-BE49-F238E27FC236}">
                          <a16:creationId xmlns:a16="http://schemas.microsoft.com/office/drawing/2014/main" id="{03F7BF4A-CEA9-472C-BBED-A4BB6BCDDD6C}"/>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87" name="Rectangle 86">
                      <a:extLst>
                        <a:ext uri="{FF2B5EF4-FFF2-40B4-BE49-F238E27FC236}">
                          <a16:creationId xmlns:a16="http://schemas.microsoft.com/office/drawing/2014/main" id="{24F0966D-822C-4BFC-91BB-EA6FF02B597F}"/>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88" name="Rectangle 87">
                      <a:extLst>
                        <a:ext uri="{FF2B5EF4-FFF2-40B4-BE49-F238E27FC236}">
                          <a16:creationId xmlns:a16="http://schemas.microsoft.com/office/drawing/2014/main" id="{E10ED3D0-34C3-465F-B25D-D1C0C6AD2B4D}"/>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84" name="TextBox 11">
                    <a:extLst>
                      <a:ext uri="{FF2B5EF4-FFF2-40B4-BE49-F238E27FC236}">
                        <a16:creationId xmlns:a16="http://schemas.microsoft.com/office/drawing/2014/main" id="{BCC078C9-D605-4C41-976C-5239E6A59D9A}"/>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82" name="Picture 18" descr="thrive logo final.png">
                  <a:extLst>
                    <a:ext uri="{FF2B5EF4-FFF2-40B4-BE49-F238E27FC236}">
                      <a16:creationId xmlns:a16="http://schemas.microsoft.com/office/drawing/2014/main" id="{7E4B8D6D-4EEA-480C-A97A-754EED25C5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TextBox 64">
                <a:extLst>
                  <a:ext uri="{FF2B5EF4-FFF2-40B4-BE49-F238E27FC236}">
                    <a16:creationId xmlns:a16="http://schemas.microsoft.com/office/drawing/2014/main" id="{C0CCB888-41DC-4D2E-B3C6-44BB48915033}"/>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62" name="Rectangle 61">
              <a:extLst>
                <a:ext uri="{FF2B5EF4-FFF2-40B4-BE49-F238E27FC236}">
                  <a16:creationId xmlns:a16="http://schemas.microsoft.com/office/drawing/2014/main" id="{94A3FC7E-E901-4379-8E23-3379D772672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63" name="Picture 62">
              <a:extLst>
                <a:ext uri="{FF2B5EF4-FFF2-40B4-BE49-F238E27FC236}">
                  <a16:creationId xmlns:a16="http://schemas.microsoft.com/office/drawing/2014/main" id="{B91071DF-3193-4D49-8F9A-0850A4E52192}"/>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43814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0"/>
            <a:ext cx="12192001"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Text Placeholder 3"/>
          <p:cNvSpPr>
            <a:spLocks noGrp="1"/>
          </p:cNvSpPr>
          <p:nvPr>
            <p:ph type="body" sz="quarter" idx="10"/>
          </p:nvPr>
        </p:nvSpPr>
        <p:spPr>
          <a:xfrm>
            <a:off x="2917408" y="2044059"/>
            <a:ext cx="8114109" cy="3387095"/>
          </a:xfrm>
        </p:spPr>
        <p:txBody>
          <a:bodyPr/>
          <a:lstStyle/>
          <a:p>
            <a:pPr>
              <a:lnSpc>
                <a:spcPct val="150000"/>
              </a:lnSpc>
              <a:buClrTx/>
              <a:buSzPct val="100000"/>
            </a:pPr>
            <a:r>
              <a:rPr lang="en-US" sz="3600" dirty="0">
                <a:solidFill>
                  <a:schemeClr val="tx1"/>
                </a:solidFill>
              </a:rPr>
              <a:t>Knowing What Retirees Want</a:t>
            </a:r>
          </a:p>
          <a:p>
            <a:pPr lvl="0">
              <a:lnSpc>
                <a:spcPct val="150000"/>
              </a:lnSpc>
              <a:buClrTx/>
              <a:buSzPct val="100000"/>
            </a:pPr>
            <a:r>
              <a:rPr lang="en-US" sz="3600" dirty="0">
                <a:solidFill>
                  <a:srgbClr val="FF0000"/>
                </a:solidFill>
              </a:rPr>
              <a:t>Taking Key Risks Off the Table</a:t>
            </a:r>
          </a:p>
          <a:p>
            <a:pPr marL="0" indent="0">
              <a:lnSpc>
                <a:spcPct val="150000"/>
              </a:lnSpc>
              <a:buClrTx/>
              <a:buSzPct val="100000"/>
              <a:buNone/>
            </a:pPr>
            <a:endParaRPr lang="en-US" dirty="0">
              <a:solidFill>
                <a:schemeClr val="tx1"/>
              </a:solidFill>
            </a:endParaRPr>
          </a:p>
          <a:p>
            <a:endParaRPr lang="en-US" dirty="0"/>
          </a:p>
        </p:txBody>
      </p:sp>
      <p:sp>
        <p:nvSpPr>
          <p:cNvPr id="18"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7E8C730B-53E6-469A-973E-294D583F4039}"/>
              </a:ext>
            </a:extLst>
          </p:cNvPr>
          <p:cNvGrpSpPr/>
          <p:nvPr/>
        </p:nvGrpSpPr>
        <p:grpSpPr>
          <a:xfrm>
            <a:off x="0" y="6283326"/>
            <a:ext cx="12192000" cy="580211"/>
            <a:chOff x="-88136" y="6283325"/>
            <a:chExt cx="9906000" cy="580211"/>
          </a:xfrm>
        </p:grpSpPr>
        <p:grpSp>
          <p:nvGrpSpPr>
            <p:cNvPr id="19" name="Group 18">
              <a:extLst>
                <a:ext uri="{FF2B5EF4-FFF2-40B4-BE49-F238E27FC236}">
                  <a16:creationId xmlns:a16="http://schemas.microsoft.com/office/drawing/2014/main" id="{7BA8D69D-1A58-4855-9801-3BFF6EE3BA61}"/>
                </a:ext>
              </a:extLst>
            </p:cNvPr>
            <p:cNvGrpSpPr/>
            <p:nvPr/>
          </p:nvGrpSpPr>
          <p:grpSpPr>
            <a:xfrm>
              <a:off x="-88136" y="6283325"/>
              <a:ext cx="9906000" cy="574675"/>
              <a:chOff x="-88136" y="6130925"/>
              <a:chExt cx="9906000" cy="574675"/>
            </a:xfrm>
          </p:grpSpPr>
          <p:grpSp>
            <p:nvGrpSpPr>
              <p:cNvPr id="22" name="Group 19">
                <a:extLst>
                  <a:ext uri="{FF2B5EF4-FFF2-40B4-BE49-F238E27FC236}">
                    <a16:creationId xmlns:a16="http://schemas.microsoft.com/office/drawing/2014/main" id="{0040A605-1641-4B34-A425-A63CFEF16635}"/>
                  </a:ext>
                </a:extLst>
              </p:cNvPr>
              <p:cNvGrpSpPr>
                <a:grpSpLocks/>
              </p:cNvGrpSpPr>
              <p:nvPr/>
            </p:nvGrpSpPr>
            <p:grpSpPr bwMode="auto">
              <a:xfrm>
                <a:off x="-88136" y="6130925"/>
                <a:ext cx="9906000" cy="574675"/>
                <a:chOff x="0" y="6283325"/>
                <a:chExt cx="9906000" cy="574675"/>
              </a:xfrm>
            </p:grpSpPr>
            <p:grpSp>
              <p:nvGrpSpPr>
                <p:cNvPr id="24" name="Group 19">
                  <a:extLst>
                    <a:ext uri="{FF2B5EF4-FFF2-40B4-BE49-F238E27FC236}">
                      <a16:creationId xmlns:a16="http://schemas.microsoft.com/office/drawing/2014/main" id="{A02AB41F-935F-404C-AD88-7A3ABA2CF934}"/>
                    </a:ext>
                  </a:extLst>
                </p:cNvPr>
                <p:cNvGrpSpPr>
                  <a:grpSpLocks/>
                </p:cNvGrpSpPr>
                <p:nvPr/>
              </p:nvGrpSpPr>
              <p:grpSpPr bwMode="auto">
                <a:xfrm>
                  <a:off x="0" y="6496059"/>
                  <a:ext cx="9906000" cy="271226"/>
                  <a:chOff x="0" y="6523530"/>
                  <a:chExt cx="9143999" cy="270913"/>
                </a:xfrm>
              </p:grpSpPr>
              <p:grpSp>
                <p:nvGrpSpPr>
                  <p:cNvPr id="26" name="Group 13">
                    <a:extLst>
                      <a:ext uri="{FF2B5EF4-FFF2-40B4-BE49-F238E27FC236}">
                        <a16:creationId xmlns:a16="http://schemas.microsoft.com/office/drawing/2014/main" id="{DD335383-F238-4527-A599-74B4A1F11340}"/>
                      </a:ext>
                    </a:extLst>
                  </p:cNvPr>
                  <p:cNvGrpSpPr>
                    <a:grpSpLocks/>
                  </p:cNvGrpSpPr>
                  <p:nvPr/>
                </p:nvGrpSpPr>
                <p:grpSpPr bwMode="auto">
                  <a:xfrm>
                    <a:off x="0" y="6523530"/>
                    <a:ext cx="9143999" cy="220408"/>
                    <a:chOff x="0" y="6523530"/>
                    <a:chExt cx="9144289" cy="220408"/>
                  </a:xfrm>
                </p:grpSpPr>
                <p:sp>
                  <p:nvSpPr>
                    <p:cNvPr id="28" name="Rectangle 27">
                      <a:extLst>
                        <a:ext uri="{FF2B5EF4-FFF2-40B4-BE49-F238E27FC236}">
                          <a16:creationId xmlns:a16="http://schemas.microsoft.com/office/drawing/2014/main" id="{8ADD47C6-24B9-48E9-A918-2D95C36C571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9" name="Rectangle 28">
                      <a:extLst>
                        <a:ext uri="{FF2B5EF4-FFF2-40B4-BE49-F238E27FC236}">
                          <a16:creationId xmlns:a16="http://schemas.microsoft.com/office/drawing/2014/main" id="{ED71A54D-9910-48AF-A09B-50E812223BB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0" name="Rectangle 29">
                      <a:extLst>
                        <a:ext uri="{FF2B5EF4-FFF2-40B4-BE49-F238E27FC236}">
                          <a16:creationId xmlns:a16="http://schemas.microsoft.com/office/drawing/2014/main" id="{EBA037A4-60B0-407E-8A34-15D4EBFA9E4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3" name="Rectangle 42">
                      <a:extLst>
                        <a:ext uri="{FF2B5EF4-FFF2-40B4-BE49-F238E27FC236}">
                          <a16:creationId xmlns:a16="http://schemas.microsoft.com/office/drawing/2014/main" id="{3FD997C0-F428-49F8-82E0-F96AF3AE673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7" name="TextBox 11">
                    <a:extLst>
                      <a:ext uri="{FF2B5EF4-FFF2-40B4-BE49-F238E27FC236}">
                        <a16:creationId xmlns:a16="http://schemas.microsoft.com/office/drawing/2014/main" id="{619F9EA7-F4D6-4461-AFDB-271FBF173FB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5" name="Picture 18" descr="thrive logo final.png">
                  <a:extLst>
                    <a:ext uri="{FF2B5EF4-FFF2-40B4-BE49-F238E27FC236}">
                      <a16:creationId xmlns:a16="http://schemas.microsoft.com/office/drawing/2014/main" id="{6F9D4BAD-8338-45D2-A828-30C2149B0A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E0463877-5686-4084-8271-B643C74D772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0" name="Rectangle 19">
              <a:extLst>
                <a:ext uri="{FF2B5EF4-FFF2-40B4-BE49-F238E27FC236}">
                  <a16:creationId xmlns:a16="http://schemas.microsoft.com/office/drawing/2014/main" id="{C514116F-9ECB-401E-AEF5-464FA09912A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1" name="Picture 20">
              <a:extLst>
                <a:ext uri="{FF2B5EF4-FFF2-40B4-BE49-F238E27FC236}">
                  <a16:creationId xmlns:a16="http://schemas.microsoft.com/office/drawing/2014/main" id="{42B7F54E-EABE-4522-8D6B-AFC815419DC4}"/>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31" name="TextBox 30">
            <a:extLst>
              <a:ext uri="{FF2B5EF4-FFF2-40B4-BE49-F238E27FC236}">
                <a16:creationId xmlns:a16="http://schemas.microsoft.com/office/drawing/2014/main" id="{FF48C363-11BA-4F33-A179-6DBA2A4B4989}"/>
              </a:ext>
            </a:extLst>
          </p:cNvPr>
          <p:cNvSpPr txBox="1"/>
          <p:nvPr/>
        </p:nvSpPr>
        <p:spPr>
          <a:xfrm>
            <a:off x="2917408" y="1614458"/>
            <a:ext cx="5316015" cy="646331"/>
          </a:xfrm>
          <a:prstGeom prst="rect">
            <a:avLst/>
          </a:prstGeom>
          <a:noFill/>
        </p:spPr>
        <p:txBody>
          <a:bodyPr wrap="square" rtlCol="0">
            <a:spAutoFit/>
          </a:bodyPr>
          <a:lstStyle/>
          <a:p>
            <a:r>
              <a:rPr lang="en-US" sz="3600" b="1" u="sng" dirty="0">
                <a:latin typeface="Rockwell" panose="02060603020205020403" pitchFamily="18" charset="0"/>
              </a:rPr>
              <a:t>Meeting One:</a:t>
            </a:r>
          </a:p>
        </p:txBody>
      </p:sp>
    </p:spTree>
    <p:extLst>
      <p:ext uri="{BB962C8B-B14F-4D97-AF65-F5344CB8AC3E}">
        <p14:creationId xmlns:p14="http://schemas.microsoft.com/office/powerpoint/2010/main" val="10467929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35128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4"/>
          <p:cNvSpPr txBox="1"/>
          <p:nvPr/>
        </p:nvSpPr>
        <p:spPr>
          <a:xfrm>
            <a:off x="1931964" y="1906698"/>
            <a:ext cx="3331534" cy="1569660"/>
          </a:xfrm>
          <a:prstGeom prst="rect">
            <a:avLst/>
          </a:prstGeom>
          <a:noFill/>
        </p:spPr>
        <p:txBody>
          <a:bodyPr wrap="square" rtlCol="0">
            <a:spAutoFit/>
          </a:bodyPr>
          <a:lstStyle/>
          <a:p>
            <a:pPr algn="ctr"/>
            <a:r>
              <a:rPr lang="en-US" sz="3200" dirty="0">
                <a:latin typeface="Rockwell Extra Bold" panose="02060903040505020403" pitchFamily="18" charset="0"/>
                <a:cs typeface="Segoe UI" panose="020B0502040204020203" pitchFamily="34" charset="0"/>
              </a:rPr>
              <a:t>Defining 18 Risks of Retirement.</a:t>
            </a:r>
          </a:p>
        </p:txBody>
      </p:sp>
      <p:pic>
        <p:nvPicPr>
          <p:cNvPr id="3" name="Picture 2"/>
          <p:cNvPicPr>
            <a:picLocks noChangeAspect="1"/>
          </p:cNvPicPr>
          <p:nvPr/>
        </p:nvPicPr>
        <p:blipFill>
          <a:blip r:embed="rId2"/>
          <a:stretch>
            <a:fillRect/>
          </a:stretch>
        </p:blipFill>
        <p:spPr>
          <a:xfrm>
            <a:off x="6072399" y="438265"/>
            <a:ext cx="3825246" cy="4912334"/>
          </a:xfrm>
          <a:prstGeom prst="rect">
            <a:avLst/>
          </a:prstGeom>
          <a:ln>
            <a:solidFill>
              <a:schemeClr val="tx1"/>
            </a:solidFill>
          </a:ln>
          <a:scene3d>
            <a:camera prst="perspectiveContrastingLeftFacing">
              <a:rot lat="547295" lon="1726325" rev="21531642"/>
            </a:camera>
            <a:lightRig rig="threePt" dir="t"/>
          </a:scene3d>
          <a:sp3d>
            <a:bevelB w="12700" h="139700"/>
          </a:sp3d>
        </p:spPr>
      </p:pic>
      <p:sp>
        <p:nvSpPr>
          <p:cNvPr id="4" name="TextBox 3"/>
          <p:cNvSpPr txBox="1"/>
          <p:nvPr/>
        </p:nvSpPr>
        <p:spPr>
          <a:xfrm>
            <a:off x="2567635" y="5889583"/>
            <a:ext cx="3862316" cy="276999"/>
          </a:xfrm>
          <a:prstGeom prst="rect">
            <a:avLst/>
          </a:prstGeom>
          <a:noFill/>
        </p:spPr>
        <p:txBody>
          <a:bodyPr wrap="square" rtlCol="0">
            <a:spAutoFit/>
          </a:bodyPr>
          <a:lstStyle/>
          <a:p>
            <a:r>
              <a:rPr lang="en-US" sz="1200" i="1" dirty="0"/>
              <a:t>As defined by The American College RICP™</a:t>
            </a:r>
          </a:p>
        </p:txBody>
      </p:sp>
      <p:grpSp>
        <p:nvGrpSpPr>
          <p:cNvPr id="19" name="Group 18">
            <a:extLst>
              <a:ext uri="{FF2B5EF4-FFF2-40B4-BE49-F238E27FC236}">
                <a16:creationId xmlns:a16="http://schemas.microsoft.com/office/drawing/2014/main" id="{5C5BDFA1-B049-40E9-BADF-87C67AC9D311}"/>
              </a:ext>
            </a:extLst>
          </p:cNvPr>
          <p:cNvGrpSpPr/>
          <p:nvPr/>
        </p:nvGrpSpPr>
        <p:grpSpPr>
          <a:xfrm>
            <a:off x="0" y="6283326"/>
            <a:ext cx="12192000" cy="580211"/>
            <a:chOff x="-88136" y="6283325"/>
            <a:chExt cx="9906000" cy="580211"/>
          </a:xfrm>
        </p:grpSpPr>
        <p:grpSp>
          <p:nvGrpSpPr>
            <p:cNvPr id="20" name="Group 19">
              <a:extLst>
                <a:ext uri="{FF2B5EF4-FFF2-40B4-BE49-F238E27FC236}">
                  <a16:creationId xmlns:a16="http://schemas.microsoft.com/office/drawing/2014/main" id="{13A2F11C-6B1B-4DE6-ADCD-4943093A90D1}"/>
                </a:ext>
              </a:extLst>
            </p:cNvPr>
            <p:cNvGrpSpPr/>
            <p:nvPr/>
          </p:nvGrpSpPr>
          <p:grpSpPr>
            <a:xfrm>
              <a:off x="-88136" y="6283325"/>
              <a:ext cx="9906000" cy="574675"/>
              <a:chOff x="-88136" y="6130925"/>
              <a:chExt cx="9906000" cy="574675"/>
            </a:xfrm>
          </p:grpSpPr>
          <p:grpSp>
            <p:nvGrpSpPr>
              <p:cNvPr id="23" name="Group 19">
                <a:extLst>
                  <a:ext uri="{FF2B5EF4-FFF2-40B4-BE49-F238E27FC236}">
                    <a16:creationId xmlns:a16="http://schemas.microsoft.com/office/drawing/2014/main" id="{92CBAC43-4278-4E50-A672-B1C812A457CF}"/>
                  </a:ext>
                </a:extLst>
              </p:cNvPr>
              <p:cNvGrpSpPr>
                <a:grpSpLocks/>
              </p:cNvGrpSpPr>
              <p:nvPr/>
            </p:nvGrpSpPr>
            <p:grpSpPr bwMode="auto">
              <a:xfrm>
                <a:off x="-88136" y="6130925"/>
                <a:ext cx="9906000" cy="574675"/>
                <a:chOff x="0" y="6283325"/>
                <a:chExt cx="9906000" cy="574675"/>
              </a:xfrm>
            </p:grpSpPr>
            <p:grpSp>
              <p:nvGrpSpPr>
                <p:cNvPr id="25" name="Group 19">
                  <a:extLst>
                    <a:ext uri="{FF2B5EF4-FFF2-40B4-BE49-F238E27FC236}">
                      <a16:creationId xmlns:a16="http://schemas.microsoft.com/office/drawing/2014/main" id="{B54A87EF-3697-4043-8E46-EB819A29D2A2}"/>
                    </a:ext>
                  </a:extLst>
                </p:cNvPr>
                <p:cNvGrpSpPr>
                  <a:grpSpLocks/>
                </p:cNvGrpSpPr>
                <p:nvPr/>
              </p:nvGrpSpPr>
              <p:grpSpPr bwMode="auto">
                <a:xfrm>
                  <a:off x="0" y="6496059"/>
                  <a:ext cx="9906000" cy="271226"/>
                  <a:chOff x="0" y="6523530"/>
                  <a:chExt cx="9143999" cy="270913"/>
                </a:xfrm>
              </p:grpSpPr>
              <p:grpSp>
                <p:nvGrpSpPr>
                  <p:cNvPr id="27" name="Group 13">
                    <a:extLst>
                      <a:ext uri="{FF2B5EF4-FFF2-40B4-BE49-F238E27FC236}">
                        <a16:creationId xmlns:a16="http://schemas.microsoft.com/office/drawing/2014/main" id="{0BA7E65E-02B6-4640-8283-97294724133C}"/>
                      </a:ext>
                    </a:extLst>
                  </p:cNvPr>
                  <p:cNvGrpSpPr>
                    <a:grpSpLocks/>
                  </p:cNvGrpSpPr>
                  <p:nvPr/>
                </p:nvGrpSpPr>
                <p:grpSpPr bwMode="auto">
                  <a:xfrm>
                    <a:off x="0" y="6523530"/>
                    <a:ext cx="9143999" cy="220408"/>
                    <a:chOff x="0" y="6523530"/>
                    <a:chExt cx="9144289" cy="220408"/>
                  </a:xfrm>
                </p:grpSpPr>
                <p:sp>
                  <p:nvSpPr>
                    <p:cNvPr id="29" name="Rectangle 28">
                      <a:extLst>
                        <a:ext uri="{FF2B5EF4-FFF2-40B4-BE49-F238E27FC236}">
                          <a16:creationId xmlns:a16="http://schemas.microsoft.com/office/drawing/2014/main" id="{EE2C2C9B-D0A6-40A0-99DC-2F6462465337}"/>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0" name="Rectangle 29">
                      <a:extLst>
                        <a:ext uri="{FF2B5EF4-FFF2-40B4-BE49-F238E27FC236}">
                          <a16:creationId xmlns:a16="http://schemas.microsoft.com/office/drawing/2014/main" id="{7E3D89DD-85F9-480A-969B-19ABB5A6B538}"/>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1" name="Rectangle 30">
                      <a:extLst>
                        <a:ext uri="{FF2B5EF4-FFF2-40B4-BE49-F238E27FC236}">
                          <a16:creationId xmlns:a16="http://schemas.microsoft.com/office/drawing/2014/main" id="{EB8496A5-5543-4CEE-9042-3487A8C62247}"/>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2" name="Rectangle 31">
                      <a:extLst>
                        <a:ext uri="{FF2B5EF4-FFF2-40B4-BE49-F238E27FC236}">
                          <a16:creationId xmlns:a16="http://schemas.microsoft.com/office/drawing/2014/main" id="{05ABACC3-5307-4485-B6D3-F61F1160CCEA}"/>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8" name="TextBox 11">
                    <a:extLst>
                      <a:ext uri="{FF2B5EF4-FFF2-40B4-BE49-F238E27FC236}">
                        <a16:creationId xmlns:a16="http://schemas.microsoft.com/office/drawing/2014/main" id="{400F8EA9-3D3E-442A-B40C-D6427A895D2D}"/>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6" name="Picture 18" descr="thrive logo final.png">
                  <a:extLst>
                    <a:ext uri="{FF2B5EF4-FFF2-40B4-BE49-F238E27FC236}">
                      <a16:creationId xmlns:a16="http://schemas.microsoft.com/office/drawing/2014/main" id="{E6373E14-27F7-4183-A155-853BB68F2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TextBox 23">
                <a:extLst>
                  <a:ext uri="{FF2B5EF4-FFF2-40B4-BE49-F238E27FC236}">
                    <a16:creationId xmlns:a16="http://schemas.microsoft.com/office/drawing/2014/main" id="{9A296E20-9F17-4887-9051-3D36B18869FD}"/>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1" name="Rectangle 20">
              <a:extLst>
                <a:ext uri="{FF2B5EF4-FFF2-40B4-BE49-F238E27FC236}">
                  <a16:creationId xmlns:a16="http://schemas.microsoft.com/office/drawing/2014/main" id="{F270F7B4-3DE0-4341-A9CD-DCEDD2E5EBB8}"/>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2" name="Picture 21">
              <a:extLst>
                <a:ext uri="{FF2B5EF4-FFF2-40B4-BE49-F238E27FC236}">
                  <a16:creationId xmlns:a16="http://schemas.microsoft.com/office/drawing/2014/main" id="{52299FE3-B112-498C-8C09-82D4FFA051C1}"/>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919675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427759" y="274989"/>
            <a:ext cx="7886700" cy="713509"/>
          </a:xfrm>
        </p:spPr>
        <p:txBody>
          <a:bodyPr>
            <a:normAutofit/>
          </a:bodyPr>
          <a:lstStyle/>
          <a:p>
            <a:r>
              <a:rPr lang="en-US" sz="3600" dirty="0">
                <a:solidFill>
                  <a:srgbClr val="5AA2AE">
                    <a:lumMod val="50000"/>
                  </a:srgbClr>
                </a:solidFill>
                <a:latin typeface="Rockwell"/>
              </a:rPr>
              <a:t>Top Five Risks</a:t>
            </a:r>
            <a:endParaRPr lang="en-US" sz="3600" b="1" dirty="0">
              <a:effectLst/>
              <a:latin typeface="Rockwell" panose="02060603020205020403" pitchFamily="18" charset="0"/>
            </a:endParaRPr>
          </a:p>
        </p:txBody>
      </p:sp>
      <p:sp>
        <p:nvSpPr>
          <p:cNvPr id="4" name="Text Placeholder 3"/>
          <p:cNvSpPr>
            <a:spLocks noGrp="1"/>
          </p:cNvSpPr>
          <p:nvPr>
            <p:ph type="body" sz="quarter" idx="10"/>
          </p:nvPr>
        </p:nvSpPr>
        <p:spPr>
          <a:xfrm>
            <a:off x="1707944" y="1430873"/>
            <a:ext cx="7784338" cy="4319052"/>
          </a:xfrm>
        </p:spPr>
        <p:txBody>
          <a:bodyPr>
            <a:normAutofit lnSpcReduction="10000"/>
          </a:bodyPr>
          <a:lstStyle/>
          <a:p>
            <a:pPr lvl="2">
              <a:lnSpc>
                <a:spcPct val="150000"/>
              </a:lnSpc>
              <a:buClrTx/>
              <a:buSzPct val="100000"/>
              <a:defRPr/>
            </a:pPr>
            <a:r>
              <a:rPr lang="en-US" sz="3600" b="1" i="1" dirty="0">
                <a:solidFill>
                  <a:srgbClr val="333F50"/>
                </a:solidFill>
              </a:rPr>
              <a:t>Longevity</a:t>
            </a:r>
          </a:p>
          <a:p>
            <a:pPr lvl="2">
              <a:lnSpc>
                <a:spcPct val="150000"/>
              </a:lnSpc>
              <a:buClrTx/>
              <a:buSzPct val="100000"/>
              <a:defRPr/>
            </a:pPr>
            <a:r>
              <a:rPr lang="en-US" sz="3600" b="1" i="1" dirty="0">
                <a:solidFill>
                  <a:srgbClr val="333F50"/>
                </a:solidFill>
              </a:rPr>
              <a:t>Health</a:t>
            </a:r>
          </a:p>
          <a:p>
            <a:pPr lvl="2">
              <a:lnSpc>
                <a:spcPct val="150000"/>
              </a:lnSpc>
              <a:buClrTx/>
              <a:buSzPct val="100000"/>
              <a:defRPr/>
            </a:pPr>
            <a:r>
              <a:rPr lang="en-US" sz="3600" b="1" i="1" dirty="0">
                <a:solidFill>
                  <a:srgbClr val="333F50"/>
                </a:solidFill>
              </a:rPr>
              <a:t>Inflation</a:t>
            </a:r>
          </a:p>
          <a:p>
            <a:pPr lvl="2">
              <a:lnSpc>
                <a:spcPct val="150000"/>
              </a:lnSpc>
              <a:buClrTx/>
              <a:buSzPct val="100000"/>
              <a:defRPr/>
            </a:pPr>
            <a:r>
              <a:rPr lang="en-US" sz="3600" b="1" i="1" dirty="0">
                <a:solidFill>
                  <a:srgbClr val="333F50"/>
                </a:solidFill>
              </a:rPr>
              <a:t>Sequence of Returns</a:t>
            </a:r>
          </a:p>
          <a:p>
            <a:pPr lvl="2">
              <a:lnSpc>
                <a:spcPct val="150000"/>
              </a:lnSpc>
              <a:buClrTx/>
              <a:buSzPct val="100000"/>
              <a:defRPr/>
            </a:pPr>
            <a:r>
              <a:rPr lang="en-US" sz="3600" b="1" i="1" dirty="0">
                <a:solidFill>
                  <a:srgbClr val="333F50"/>
                </a:solidFill>
              </a:rPr>
              <a:t>Market Volatility</a:t>
            </a:r>
          </a:p>
          <a:p>
            <a:pPr marL="742932" lvl="2" indent="0">
              <a:lnSpc>
                <a:spcPct val="150000"/>
              </a:lnSpc>
              <a:buNone/>
              <a:defRPr/>
            </a:pPr>
            <a:endParaRPr lang="en-US" sz="3600" b="1" i="1" dirty="0"/>
          </a:p>
          <a:p>
            <a:pPr marL="0" indent="0">
              <a:lnSpc>
                <a:spcPct val="150000"/>
              </a:lnSpc>
              <a:buNone/>
            </a:pPr>
            <a:endParaRPr lang="en-US" sz="3600" dirty="0"/>
          </a:p>
          <a:p>
            <a:pPr marL="0" indent="0">
              <a:lnSpc>
                <a:spcPct val="150000"/>
              </a:lnSpc>
              <a:buNone/>
            </a:pPr>
            <a:endParaRPr lang="en-US" dirty="0"/>
          </a:p>
          <a:p>
            <a:pPr>
              <a:lnSpc>
                <a:spcPct val="150000"/>
              </a:lnSpc>
            </a:pPr>
            <a:endParaRPr lang="en-US" dirty="0"/>
          </a:p>
        </p:txBody>
      </p:sp>
      <p:sp>
        <p:nvSpPr>
          <p:cNvPr id="17" name="Line 5"/>
          <p:cNvSpPr>
            <a:spLocks noChangeShapeType="1"/>
          </p:cNvSpPr>
          <p:nvPr/>
        </p:nvSpPr>
        <p:spPr bwMode="auto">
          <a:xfrm flipV="1">
            <a:off x="495999" y="914399"/>
            <a:ext cx="3189310" cy="20141"/>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grpSp>
        <p:nvGrpSpPr>
          <p:cNvPr id="31" name="Group 30">
            <a:extLst>
              <a:ext uri="{FF2B5EF4-FFF2-40B4-BE49-F238E27FC236}">
                <a16:creationId xmlns:a16="http://schemas.microsoft.com/office/drawing/2014/main" id="{AF04BA91-2702-4372-BD84-7CE0CFF65272}"/>
              </a:ext>
            </a:extLst>
          </p:cNvPr>
          <p:cNvGrpSpPr/>
          <p:nvPr/>
        </p:nvGrpSpPr>
        <p:grpSpPr>
          <a:xfrm>
            <a:off x="0" y="6283326"/>
            <a:ext cx="12192000" cy="580211"/>
            <a:chOff x="-88136" y="6283325"/>
            <a:chExt cx="9906000" cy="580211"/>
          </a:xfrm>
        </p:grpSpPr>
        <p:grpSp>
          <p:nvGrpSpPr>
            <p:cNvPr id="32" name="Group 31">
              <a:extLst>
                <a:ext uri="{FF2B5EF4-FFF2-40B4-BE49-F238E27FC236}">
                  <a16:creationId xmlns:a16="http://schemas.microsoft.com/office/drawing/2014/main" id="{5A46DB34-9BE3-4A4F-A672-E8C67D2CA335}"/>
                </a:ext>
              </a:extLst>
            </p:cNvPr>
            <p:cNvGrpSpPr/>
            <p:nvPr/>
          </p:nvGrpSpPr>
          <p:grpSpPr>
            <a:xfrm>
              <a:off x="-88136" y="6283325"/>
              <a:ext cx="9906000" cy="574675"/>
              <a:chOff x="-88136" y="6130925"/>
              <a:chExt cx="9906000" cy="574675"/>
            </a:xfrm>
          </p:grpSpPr>
          <p:grpSp>
            <p:nvGrpSpPr>
              <p:cNvPr id="35" name="Group 19">
                <a:extLst>
                  <a:ext uri="{FF2B5EF4-FFF2-40B4-BE49-F238E27FC236}">
                    <a16:creationId xmlns:a16="http://schemas.microsoft.com/office/drawing/2014/main" id="{75BD9013-75AF-4093-8F52-CB72BEFA5EE1}"/>
                  </a:ext>
                </a:extLst>
              </p:cNvPr>
              <p:cNvGrpSpPr>
                <a:grpSpLocks/>
              </p:cNvGrpSpPr>
              <p:nvPr/>
            </p:nvGrpSpPr>
            <p:grpSpPr bwMode="auto">
              <a:xfrm>
                <a:off x="-88136" y="6130925"/>
                <a:ext cx="9906000" cy="574675"/>
                <a:chOff x="0" y="6283325"/>
                <a:chExt cx="9906000" cy="574675"/>
              </a:xfrm>
            </p:grpSpPr>
            <p:grpSp>
              <p:nvGrpSpPr>
                <p:cNvPr id="37" name="Group 19">
                  <a:extLst>
                    <a:ext uri="{FF2B5EF4-FFF2-40B4-BE49-F238E27FC236}">
                      <a16:creationId xmlns:a16="http://schemas.microsoft.com/office/drawing/2014/main" id="{F46F59C4-E41B-4E13-9BE0-4F401FCDDD41}"/>
                    </a:ext>
                  </a:extLst>
                </p:cNvPr>
                <p:cNvGrpSpPr>
                  <a:grpSpLocks/>
                </p:cNvGrpSpPr>
                <p:nvPr/>
              </p:nvGrpSpPr>
              <p:grpSpPr bwMode="auto">
                <a:xfrm>
                  <a:off x="0" y="6496059"/>
                  <a:ext cx="9906000" cy="271226"/>
                  <a:chOff x="0" y="6523530"/>
                  <a:chExt cx="9143999" cy="270913"/>
                </a:xfrm>
              </p:grpSpPr>
              <p:grpSp>
                <p:nvGrpSpPr>
                  <p:cNvPr id="39" name="Group 13">
                    <a:extLst>
                      <a:ext uri="{FF2B5EF4-FFF2-40B4-BE49-F238E27FC236}">
                        <a16:creationId xmlns:a16="http://schemas.microsoft.com/office/drawing/2014/main" id="{B75ABF2B-B278-4A44-BBFA-2C6DC87D0FA8}"/>
                      </a:ext>
                    </a:extLst>
                  </p:cNvPr>
                  <p:cNvGrpSpPr>
                    <a:grpSpLocks/>
                  </p:cNvGrpSpPr>
                  <p:nvPr/>
                </p:nvGrpSpPr>
                <p:grpSpPr bwMode="auto">
                  <a:xfrm>
                    <a:off x="0" y="6523530"/>
                    <a:ext cx="9143999" cy="220408"/>
                    <a:chOff x="0" y="6523530"/>
                    <a:chExt cx="9144289" cy="220408"/>
                  </a:xfrm>
                </p:grpSpPr>
                <p:sp>
                  <p:nvSpPr>
                    <p:cNvPr id="41" name="Rectangle 40">
                      <a:extLst>
                        <a:ext uri="{FF2B5EF4-FFF2-40B4-BE49-F238E27FC236}">
                          <a16:creationId xmlns:a16="http://schemas.microsoft.com/office/drawing/2014/main" id="{9912F16A-67F9-48C7-934C-1A33A62F144F}"/>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916CA318-4D7B-41A2-940A-AF0FD0A3F063}"/>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177F0182-37E7-4F53-9ACA-026E7FA6F80F}"/>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13945CF2-56CE-46C1-9260-845F346273D1}"/>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0" name="TextBox 11">
                    <a:extLst>
                      <a:ext uri="{FF2B5EF4-FFF2-40B4-BE49-F238E27FC236}">
                        <a16:creationId xmlns:a16="http://schemas.microsoft.com/office/drawing/2014/main" id="{84E309C1-4E00-4C20-84BE-87F9A3B37C3E}"/>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8" name="Picture 18" descr="thrive logo final.png">
                  <a:extLst>
                    <a:ext uri="{FF2B5EF4-FFF2-40B4-BE49-F238E27FC236}">
                      <a16:creationId xmlns:a16="http://schemas.microsoft.com/office/drawing/2014/main" id="{130E66C4-B830-4046-8E43-583C59944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BE6CF052-F7C4-4BFB-ABB2-7FF3514C16D3}"/>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3" name="Rectangle 32">
              <a:extLst>
                <a:ext uri="{FF2B5EF4-FFF2-40B4-BE49-F238E27FC236}">
                  <a16:creationId xmlns:a16="http://schemas.microsoft.com/office/drawing/2014/main" id="{03496527-49A9-4807-87C4-200C013C5950}"/>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4" name="Picture 33">
              <a:extLst>
                <a:ext uri="{FF2B5EF4-FFF2-40B4-BE49-F238E27FC236}">
                  <a16:creationId xmlns:a16="http://schemas.microsoft.com/office/drawing/2014/main" id="{CFEBA381-2101-48AC-9830-02C7D2B99376}"/>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8989785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xEl>
                                              <p:pRg st="2" end="2"/>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0" y="0"/>
            <a:ext cx="12192000" cy="6241774"/>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Content Placeholder 87"/>
          <p:cNvSpPr>
            <a:spLocks noGrp="1"/>
          </p:cNvSpPr>
          <p:nvPr>
            <p:ph idx="4294967295"/>
          </p:nvPr>
        </p:nvSpPr>
        <p:spPr>
          <a:xfrm>
            <a:off x="2455817" y="1287608"/>
            <a:ext cx="8229600" cy="4525962"/>
          </a:xfrm>
        </p:spPr>
        <p:txBody>
          <a:bodyPr/>
          <a:lstStyle/>
          <a:p>
            <a:pPr eaLnBrk="1" hangingPunct="1">
              <a:lnSpc>
                <a:spcPct val="150000"/>
              </a:lnSpc>
            </a:pPr>
            <a:r>
              <a:rPr lang="en-US" dirty="0">
                <a:solidFill>
                  <a:srgbClr val="333F50"/>
                </a:solidFill>
              </a:rPr>
              <a:t>65 year old with $1 million portfolio</a:t>
            </a:r>
          </a:p>
          <a:p>
            <a:pPr eaLnBrk="1" hangingPunct="1">
              <a:lnSpc>
                <a:spcPct val="150000"/>
              </a:lnSpc>
            </a:pPr>
            <a:r>
              <a:rPr lang="en-US" dirty="0">
                <a:solidFill>
                  <a:srgbClr val="333F50"/>
                </a:solidFill>
              </a:rPr>
              <a:t>Invested in 80% equities, 20% fixed income</a:t>
            </a:r>
          </a:p>
          <a:p>
            <a:pPr eaLnBrk="1" hangingPunct="1">
              <a:lnSpc>
                <a:spcPct val="150000"/>
              </a:lnSpc>
            </a:pPr>
            <a:r>
              <a:rPr lang="en-US" dirty="0">
                <a:solidFill>
                  <a:srgbClr val="333F50"/>
                </a:solidFill>
              </a:rPr>
              <a:t>Withdrawing 5% each year</a:t>
            </a:r>
          </a:p>
          <a:p>
            <a:pPr eaLnBrk="1" hangingPunct="1">
              <a:lnSpc>
                <a:spcPct val="150000"/>
              </a:lnSpc>
            </a:pPr>
            <a:r>
              <a:rPr lang="en-US" dirty="0">
                <a:solidFill>
                  <a:srgbClr val="333F50"/>
                </a:solidFill>
              </a:rPr>
              <a:t>Increase withdrawals by 3% for inflation</a:t>
            </a:r>
          </a:p>
          <a:p>
            <a:pPr eaLnBrk="1" hangingPunct="1">
              <a:lnSpc>
                <a:spcPct val="150000"/>
              </a:lnSpc>
            </a:pPr>
            <a:r>
              <a:rPr lang="en-US" dirty="0">
                <a:solidFill>
                  <a:srgbClr val="333F50"/>
                </a:solidFill>
              </a:rPr>
              <a:t>Comparing 30-year rolling time-frames</a:t>
            </a:r>
          </a:p>
        </p:txBody>
      </p:sp>
      <p:sp>
        <p:nvSpPr>
          <p:cNvPr id="89" name="TextBox 88"/>
          <p:cNvSpPr txBox="1">
            <a:spLocks noChangeArrowheads="1"/>
          </p:cNvSpPr>
          <p:nvPr/>
        </p:nvSpPr>
        <p:spPr bwMode="auto">
          <a:xfrm>
            <a:off x="3422280" y="5422567"/>
            <a:ext cx="4706937" cy="58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rgbClr val="006600"/>
                </a:solidFill>
                <a:latin typeface="Tahoma" pitchFamily="34" charset="0"/>
                <a:cs typeface="Tahoma" pitchFamily="34" charset="0"/>
              </a:rPr>
              <a:t>Will assets last 30 years?</a:t>
            </a:r>
          </a:p>
        </p:txBody>
      </p:sp>
      <p:sp>
        <p:nvSpPr>
          <p:cNvPr id="92" name="Title 25"/>
          <p:cNvSpPr txBox="1">
            <a:spLocks/>
          </p:cNvSpPr>
          <p:nvPr/>
        </p:nvSpPr>
        <p:spPr>
          <a:xfrm>
            <a:off x="-464128" y="0"/>
            <a:ext cx="8534400" cy="1143000"/>
          </a:xfrm>
          <a:prstGeom prst="rect">
            <a:avLst/>
          </a:prstGeom>
        </p:spPr>
        <p:txBody>
          <a:bodyPr anchor="ctr">
            <a:normAutofit fontScale="97500"/>
          </a:bodyPr>
          <a:lstStyle/>
          <a:p>
            <a:pPr algn="ctr">
              <a:defRPr/>
            </a:pPr>
            <a:r>
              <a:rPr lang="en-US" sz="3700" dirty="0">
                <a:solidFill>
                  <a:srgbClr val="5AA2AE">
                    <a:lumMod val="50000"/>
                  </a:srgbClr>
                </a:solidFill>
                <a:effectLst>
                  <a:outerShdw blurRad="101600" dist="76200" dir="2700000" algn="tl" rotWithShape="0">
                    <a:prstClr val="black">
                      <a:alpha val="35000"/>
                    </a:prstClr>
                  </a:outerShdw>
                </a:effectLst>
                <a:latin typeface="Rockwell"/>
              </a:rPr>
              <a:t>What a Difference a Year Makes</a:t>
            </a:r>
            <a:endParaRPr lang="en-US" sz="3700" b="1" dirty="0">
              <a:latin typeface="Rockwell" panose="02060603020205020403" pitchFamily="18" charset="0"/>
              <a:ea typeface="+mj-ea"/>
              <a:cs typeface="+mj-cs"/>
            </a:endParaRPr>
          </a:p>
        </p:txBody>
      </p:sp>
      <p:sp>
        <p:nvSpPr>
          <p:cNvPr id="102" name="TextBox 101"/>
          <p:cNvSpPr txBox="1">
            <a:spLocks noChangeArrowheads="1"/>
          </p:cNvSpPr>
          <p:nvPr/>
        </p:nvSpPr>
        <p:spPr bwMode="auto">
          <a:xfrm rot="2769784">
            <a:off x="9825439" y="567276"/>
            <a:ext cx="3215556" cy="461665"/>
          </a:xfrm>
          <a:prstGeom prst="rect">
            <a:avLst/>
          </a:prstGeom>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extrusionH="76200">
            <a:bevelT w="114300" h="63500"/>
            <a:extrusionClr>
              <a:schemeClr val="bg1"/>
            </a:extrusionClr>
          </a:sp3d>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2400" dirty="0">
                <a:latin typeface="+mj-lt"/>
              </a:rPr>
              <a:t>80%/20% Mix</a:t>
            </a:r>
          </a:p>
        </p:txBody>
      </p:sp>
      <p:sp>
        <p:nvSpPr>
          <p:cNvPr id="7" name="Line 5"/>
          <p:cNvSpPr>
            <a:spLocks noChangeShapeType="1"/>
          </p:cNvSpPr>
          <p:nvPr/>
        </p:nvSpPr>
        <p:spPr bwMode="auto">
          <a:xfrm>
            <a:off x="495999" y="948392"/>
            <a:ext cx="6632166" cy="10403"/>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grpSp>
        <p:nvGrpSpPr>
          <p:cNvPr id="22" name="Group 21">
            <a:extLst>
              <a:ext uri="{FF2B5EF4-FFF2-40B4-BE49-F238E27FC236}">
                <a16:creationId xmlns:a16="http://schemas.microsoft.com/office/drawing/2014/main" id="{E458A79E-5754-42C4-B7FF-0C527DF591B1}"/>
              </a:ext>
            </a:extLst>
          </p:cNvPr>
          <p:cNvGrpSpPr/>
          <p:nvPr/>
        </p:nvGrpSpPr>
        <p:grpSpPr>
          <a:xfrm>
            <a:off x="0" y="6283326"/>
            <a:ext cx="12192000" cy="580211"/>
            <a:chOff x="-88136" y="6283325"/>
            <a:chExt cx="9906000" cy="580211"/>
          </a:xfrm>
        </p:grpSpPr>
        <p:grpSp>
          <p:nvGrpSpPr>
            <p:cNvPr id="23" name="Group 22">
              <a:extLst>
                <a:ext uri="{FF2B5EF4-FFF2-40B4-BE49-F238E27FC236}">
                  <a16:creationId xmlns:a16="http://schemas.microsoft.com/office/drawing/2014/main" id="{26ED4310-B9CD-4249-BF41-08E42F9CE6B2}"/>
                </a:ext>
              </a:extLst>
            </p:cNvPr>
            <p:cNvGrpSpPr/>
            <p:nvPr/>
          </p:nvGrpSpPr>
          <p:grpSpPr>
            <a:xfrm>
              <a:off x="-88136" y="6283325"/>
              <a:ext cx="9906000" cy="574675"/>
              <a:chOff x="-88136" y="6130925"/>
              <a:chExt cx="9906000" cy="574675"/>
            </a:xfrm>
          </p:grpSpPr>
          <p:grpSp>
            <p:nvGrpSpPr>
              <p:cNvPr id="26" name="Group 19">
                <a:extLst>
                  <a:ext uri="{FF2B5EF4-FFF2-40B4-BE49-F238E27FC236}">
                    <a16:creationId xmlns:a16="http://schemas.microsoft.com/office/drawing/2014/main" id="{B285B38C-9659-4F97-A86F-69E5AC21FE4E}"/>
                  </a:ext>
                </a:extLst>
              </p:cNvPr>
              <p:cNvGrpSpPr>
                <a:grpSpLocks/>
              </p:cNvGrpSpPr>
              <p:nvPr/>
            </p:nvGrpSpPr>
            <p:grpSpPr bwMode="auto">
              <a:xfrm>
                <a:off x="-88136" y="6130925"/>
                <a:ext cx="9906000" cy="574675"/>
                <a:chOff x="0" y="6283325"/>
                <a:chExt cx="9906000" cy="574675"/>
              </a:xfrm>
            </p:grpSpPr>
            <p:grpSp>
              <p:nvGrpSpPr>
                <p:cNvPr id="28" name="Group 19">
                  <a:extLst>
                    <a:ext uri="{FF2B5EF4-FFF2-40B4-BE49-F238E27FC236}">
                      <a16:creationId xmlns:a16="http://schemas.microsoft.com/office/drawing/2014/main" id="{20BDDB54-7E33-4072-9D73-6C927374302A}"/>
                    </a:ext>
                  </a:extLst>
                </p:cNvPr>
                <p:cNvGrpSpPr>
                  <a:grpSpLocks/>
                </p:cNvGrpSpPr>
                <p:nvPr/>
              </p:nvGrpSpPr>
              <p:grpSpPr bwMode="auto">
                <a:xfrm>
                  <a:off x="0" y="6496059"/>
                  <a:ext cx="9906000" cy="271226"/>
                  <a:chOff x="0" y="6523530"/>
                  <a:chExt cx="9143999" cy="270913"/>
                </a:xfrm>
              </p:grpSpPr>
              <p:grpSp>
                <p:nvGrpSpPr>
                  <p:cNvPr id="30" name="Group 13">
                    <a:extLst>
                      <a:ext uri="{FF2B5EF4-FFF2-40B4-BE49-F238E27FC236}">
                        <a16:creationId xmlns:a16="http://schemas.microsoft.com/office/drawing/2014/main" id="{08FD226F-3B4E-4B9A-9E93-5B679707F64B}"/>
                      </a:ext>
                    </a:extLst>
                  </p:cNvPr>
                  <p:cNvGrpSpPr>
                    <a:grpSpLocks/>
                  </p:cNvGrpSpPr>
                  <p:nvPr/>
                </p:nvGrpSpPr>
                <p:grpSpPr bwMode="auto">
                  <a:xfrm>
                    <a:off x="0" y="6523530"/>
                    <a:ext cx="9143999" cy="220408"/>
                    <a:chOff x="0" y="6523530"/>
                    <a:chExt cx="9144289" cy="220408"/>
                  </a:xfrm>
                </p:grpSpPr>
                <p:sp>
                  <p:nvSpPr>
                    <p:cNvPr id="32" name="Rectangle 31">
                      <a:extLst>
                        <a:ext uri="{FF2B5EF4-FFF2-40B4-BE49-F238E27FC236}">
                          <a16:creationId xmlns:a16="http://schemas.microsoft.com/office/drawing/2014/main" id="{06F69AED-996D-456E-81A1-86531FDCB2A9}"/>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3" name="Rectangle 32">
                      <a:extLst>
                        <a:ext uri="{FF2B5EF4-FFF2-40B4-BE49-F238E27FC236}">
                          <a16:creationId xmlns:a16="http://schemas.microsoft.com/office/drawing/2014/main" id="{55A0C3F8-0FB5-4D04-A58F-84A73462DAD3}"/>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4" name="Rectangle 33">
                      <a:extLst>
                        <a:ext uri="{FF2B5EF4-FFF2-40B4-BE49-F238E27FC236}">
                          <a16:creationId xmlns:a16="http://schemas.microsoft.com/office/drawing/2014/main" id="{BD0D10D9-E373-4539-973F-2FFFD74CCDA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5" name="Rectangle 34">
                      <a:extLst>
                        <a:ext uri="{FF2B5EF4-FFF2-40B4-BE49-F238E27FC236}">
                          <a16:creationId xmlns:a16="http://schemas.microsoft.com/office/drawing/2014/main" id="{256F9AC0-A45F-4D5D-9AC5-1B0C4C0BB054}"/>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1" name="TextBox 11">
                    <a:extLst>
                      <a:ext uri="{FF2B5EF4-FFF2-40B4-BE49-F238E27FC236}">
                        <a16:creationId xmlns:a16="http://schemas.microsoft.com/office/drawing/2014/main" id="{FABB02F0-C334-4260-B24D-03B7715D9D97}"/>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9" name="Picture 18" descr="thrive logo final.png">
                  <a:extLst>
                    <a:ext uri="{FF2B5EF4-FFF2-40B4-BE49-F238E27FC236}">
                      <a16:creationId xmlns:a16="http://schemas.microsoft.com/office/drawing/2014/main" id="{E35DAB1F-D873-4D2F-B418-5FCBA83A2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972DA408-638A-42CE-AF52-CCB09AB8A10B}"/>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4" name="Rectangle 23">
              <a:extLst>
                <a:ext uri="{FF2B5EF4-FFF2-40B4-BE49-F238E27FC236}">
                  <a16:creationId xmlns:a16="http://schemas.microsoft.com/office/drawing/2014/main" id="{67C7D2CB-FDF9-4693-87E9-9B1A4F26BE3C}"/>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5" name="Picture 24">
              <a:extLst>
                <a:ext uri="{FF2B5EF4-FFF2-40B4-BE49-F238E27FC236}">
                  <a16:creationId xmlns:a16="http://schemas.microsoft.com/office/drawing/2014/main" id="{F659FB05-4251-4769-B34B-2AC16F7AB191}"/>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913755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p:cNvSpPr/>
          <p:nvPr/>
        </p:nvSpPr>
        <p:spPr>
          <a:xfrm>
            <a:off x="4470" y="19729"/>
            <a:ext cx="12187529" cy="6318596"/>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ctangle 31"/>
          <p:cNvSpPr/>
          <p:nvPr/>
        </p:nvSpPr>
        <p:spPr>
          <a:xfrm>
            <a:off x="1653872" y="1149825"/>
            <a:ext cx="8861730" cy="433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64492" y="5122339"/>
            <a:ext cx="4038600" cy="307777"/>
          </a:xfrm>
          <a:prstGeom prst="rect">
            <a:avLst/>
          </a:prstGeom>
          <a:noFill/>
        </p:spPr>
        <p:txBody>
          <a:bodyPr wrap="square" rtlCol="0">
            <a:spAutoFit/>
          </a:bodyPr>
          <a:lstStyle/>
          <a:p>
            <a:r>
              <a:rPr lang="en-US" sz="1400" dirty="0"/>
              <a:t>The year that your retirement starts</a:t>
            </a:r>
          </a:p>
        </p:txBody>
      </p:sp>
      <p:sp>
        <p:nvSpPr>
          <p:cNvPr id="14" name="TextBox 13"/>
          <p:cNvSpPr txBox="1"/>
          <p:nvPr/>
        </p:nvSpPr>
        <p:spPr>
          <a:xfrm>
            <a:off x="2367748" y="4938073"/>
            <a:ext cx="8549027" cy="261610"/>
          </a:xfrm>
          <a:prstGeom prst="rect">
            <a:avLst/>
          </a:prstGeom>
          <a:noFill/>
        </p:spPr>
        <p:txBody>
          <a:bodyPr wrap="square" rtlCol="0">
            <a:spAutoFit/>
          </a:bodyPr>
          <a:lstStyle/>
          <a:p>
            <a:r>
              <a:rPr lang="en-US" sz="1100" dirty="0"/>
              <a:t>’26    ‘28    ‘30    ‘32   ‘34   ‘36   ‘38   ‘40   ‘42   ‘44    ‘46  ‘48   ‘50   ‘52   ’54  ‘56  ‘58   ‘60  ‘62  ‘64    66   ‘68   ‘70   ‘72   ‘74   ‘76  ‘78  ’80  ‘82  ‘84</a:t>
            </a:r>
          </a:p>
        </p:txBody>
      </p:sp>
      <p:sp>
        <p:nvSpPr>
          <p:cNvPr id="15" name="TextBox 14"/>
          <p:cNvSpPr txBox="1"/>
          <p:nvPr/>
        </p:nvSpPr>
        <p:spPr>
          <a:xfrm>
            <a:off x="2097156" y="1461052"/>
            <a:ext cx="520700" cy="3785652"/>
          </a:xfrm>
          <a:prstGeom prst="rect">
            <a:avLst/>
          </a:prstGeom>
          <a:noFill/>
        </p:spPr>
        <p:txBody>
          <a:bodyPr wrap="square" rtlCol="0">
            <a:spAutoFit/>
          </a:bodyPr>
          <a:lstStyle/>
          <a:p>
            <a:r>
              <a:rPr lang="en-US" sz="1200" dirty="0"/>
              <a:t>95+</a:t>
            </a:r>
          </a:p>
          <a:p>
            <a:endParaRPr lang="en-US" sz="1200" dirty="0"/>
          </a:p>
          <a:p>
            <a:endParaRPr lang="en-US" sz="1200" dirty="0"/>
          </a:p>
          <a:p>
            <a:r>
              <a:rPr lang="en-US" sz="1200" dirty="0"/>
              <a:t>90</a:t>
            </a:r>
          </a:p>
          <a:p>
            <a:endParaRPr lang="en-US" sz="1200" dirty="0"/>
          </a:p>
          <a:p>
            <a:endParaRPr lang="en-US" sz="1200" dirty="0"/>
          </a:p>
          <a:p>
            <a:r>
              <a:rPr lang="en-US" sz="1200" dirty="0"/>
              <a:t>85</a:t>
            </a:r>
          </a:p>
          <a:p>
            <a:endParaRPr lang="en-US" sz="1200" dirty="0"/>
          </a:p>
          <a:p>
            <a:endParaRPr lang="en-US" sz="1200" dirty="0"/>
          </a:p>
          <a:p>
            <a:r>
              <a:rPr lang="en-US" sz="1200" dirty="0"/>
              <a:t>80</a:t>
            </a:r>
          </a:p>
          <a:p>
            <a:endParaRPr lang="en-US" sz="1200" dirty="0"/>
          </a:p>
          <a:p>
            <a:endParaRPr lang="en-US" sz="1200" dirty="0"/>
          </a:p>
          <a:p>
            <a:r>
              <a:rPr lang="en-US" sz="1200" dirty="0"/>
              <a:t>75</a:t>
            </a:r>
          </a:p>
          <a:p>
            <a:endParaRPr lang="en-US" sz="1200" dirty="0"/>
          </a:p>
          <a:p>
            <a:endParaRPr lang="en-US" sz="1200" dirty="0"/>
          </a:p>
          <a:p>
            <a:r>
              <a:rPr lang="en-US" sz="1200" dirty="0"/>
              <a:t>70</a:t>
            </a:r>
          </a:p>
          <a:p>
            <a:endParaRPr lang="en-US" sz="1200" dirty="0"/>
          </a:p>
          <a:p>
            <a:endParaRPr lang="en-US" sz="1200" dirty="0"/>
          </a:p>
          <a:p>
            <a:r>
              <a:rPr lang="en-US" sz="1200" dirty="0"/>
              <a:t>65</a:t>
            </a:r>
          </a:p>
          <a:p>
            <a:endParaRPr lang="en-US" sz="1200" dirty="0"/>
          </a:p>
        </p:txBody>
      </p:sp>
      <p:sp>
        <p:nvSpPr>
          <p:cNvPr id="16" name="TextBox 15"/>
          <p:cNvSpPr txBox="1"/>
          <p:nvPr/>
        </p:nvSpPr>
        <p:spPr>
          <a:xfrm rot="16200000">
            <a:off x="475118" y="2974384"/>
            <a:ext cx="2913003" cy="307777"/>
          </a:xfrm>
          <a:prstGeom prst="rect">
            <a:avLst/>
          </a:prstGeom>
          <a:noFill/>
        </p:spPr>
        <p:txBody>
          <a:bodyPr wrap="square" rtlCol="0">
            <a:spAutoFit/>
          </a:bodyPr>
          <a:lstStyle/>
          <a:p>
            <a:r>
              <a:rPr lang="en-US" sz="1400" dirty="0"/>
              <a:t>The age at which money expires</a:t>
            </a:r>
          </a:p>
        </p:txBody>
      </p:sp>
      <p:sp>
        <p:nvSpPr>
          <p:cNvPr id="17" name="TextBox 16"/>
          <p:cNvSpPr txBox="1"/>
          <p:nvPr/>
        </p:nvSpPr>
        <p:spPr>
          <a:xfrm>
            <a:off x="2542277" y="1179768"/>
            <a:ext cx="3200400" cy="276999"/>
          </a:xfrm>
          <a:prstGeom prst="rect">
            <a:avLst/>
          </a:prstGeom>
          <a:noFill/>
        </p:spPr>
        <p:txBody>
          <a:bodyPr wrap="square" rtlCol="0">
            <a:spAutoFit/>
          </a:bodyPr>
          <a:lstStyle/>
          <a:p>
            <a:r>
              <a:rPr lang="en-US" sz="1200" dirty="0"/>
              <a:t>Income lasted LESS than 30 years</a:t>
            </a:r>
          </a:p>
        </p:txBody>
      </p:sp>
      <p:sp>
        <p:nvSpPr>
          <p:cNvPr id="18" name="TextBox 17"/>
          <p:cNvSpPr txBox="1"/>
          <p:nvPr/>
        </p:nvSpPr>
        <p:spPr>
          <a:xfrm>
            <a:off x="7301995" y="1239417"/>
            <a:ext cx="3200400" cy="276999"/>
          </a:xfrm>
          <a:prstGeom prst="rect">
            <a:avLst/>
          </a:prstGeom>
          <a:noFill/>
        </p:spPr>
        <p:txBody>
          <a:bodyPr wrap="square" rtlCol="0">
            <a:spAutoFit/>
          </a:bodyPr>
          <a:lstStyle/>
          <a:p>
            <a:r>
              <a:rPr lang="en-US" sz="1200" dirty="0"/>
              <a:t>Income lasted MORE than 30 years</a:t>
            </a:r>
          </a:p>
        </p:txBody>
      </p:sp>
      <p:cxnSp>
        <p:nvCxnSpPr>
          <p:cNvPr id="21" name="Straight Connector 20"/>
          <p:cNvCxnSpPr/>
          <p:nvPr/>
        </p:nvCxnSpPr>
        <p:spPr>
          <a:xfrm>
            <a:off x="2502025" y="4343400"/>
            <a:ext cx="7945042"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2502025" y="2140226"/>
            <a:ext cx="7945042"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502025" y="2667000"/>
            <a:ext cx="7945042"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2502025" y="3276600"/>
            <a:ext cx="794504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502025" y="3810000"/>
            <a:ext cx="7945042"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2502025" y="1600200"/>
            <a:ext cx="7945042"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2502025" y="4916556"/>
            <a:ext cx="7945042" cy="0"/>
          </a:xfrm>
          <a:prstGeom prst="line">
            <a:avLst/>
          </a:prstGeom>
        </p:spPr>
        <p:style>
          <a:lnRef idx="1">
            <a:schemeClr val="dk1"/>
          </a:lnRef>
          <a:fillRef idx="0">
            <a:schemeClr val="dk1"/>
          </a:fillRef>
          <a:effectRef idx="0">
            <a:schemeClr val="dk1"/>
          </a:effectRef>
          <a:fontRef idx="minor">
            <a:schemeClr val="tx1"/>
          </a:fontRef>
        </p:style>
      </p:cxnSp>
      <p:grpSp>
        <p:nvGrpSpPr>
          <p:cNvPr id="153" name="Group 152"/>
          <p:cNvGrpSpPr/>
          <p:nvPr/>
        </p:nvGrpSpPr>
        <p:grpSpPr>
          <a:xfrm>
            <a:off x="3400723" y="1570980"/>
            <a:ext cx="6976865" cy="3357039"/>
            <a:chOff x="1876722" y="1570979"/>
            <a:chExt cx="6976865" cy="3357039"/>
          </a:xfrm>
        </p:grpSpPr>
        <p:grpSp>
          <p:nvGrpSpPr>
            <p:cNvPr id="57" name="Group 56"/>
            <p:cNvGrpSpPr/>
            <p:nvPr/>
          </p:nvGrpSpPr>
          <p:grpSpPr>
            <a:xfrm>
              <a:off x="1876722" y="1576725"/>
              <a:ext cx="6976865" cy="3351293"/>
              <a:chOff x="1853135" y="1623654"/>
              <a:chExt cx="6976865" cy="3312360"/>
            </a:xfrm>
          </p:grpSpPr>
          <p:sp>
            <p:nvSpPr>
              <p:cNvPr id="33" name="Rectangle 32"/>
              <p:cNvSpPr/>
              <p:nvPr/>
            </p:nvSpPr>
            <p:spPr>
              <a:xfrm>
                <a:off x="1853135" y="1625765"/>
                <a:ext cx="104513"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1984248" y="1627685"/>
                <a:ext cx="112870"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138745" y="1623927"/>
                <a:ext cx="113590"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270473" y="1629011"/>
                <a:ext cx="110125"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400608" y="1627301"/>
                <a:ext cx="111764"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3529986" y="1629599"/>
                <a:ext cx="106446"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3796233" y="1627561"/>
                <a:ext cx="107262"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923206" y="1627270"/>
                <a:ext cx="112555"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4054697" y="1627270"/>
                <a:ext cx="114769"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4188771" y="1624554"/>
                <a:ext cx="115214"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4322921" y="1625850"/>
                <a:ext cx="106103"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p:cNvSpPr/>
              <p:nvPr/>
            </p:nvSpPr>
            <p:spPr>
              <a:xfrm>
                <a:off x="4447961" y="1625070"/>
                <a:ext cx="109555"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4572554" y="1624408"/>
                <a:ext cx="116372"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4708643" y="1624786"/>
                <a:ext cx="116201"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8720363" y="1623654"/>
                <a:ext cx="109637" cy="3306415"/>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Rectangle 107"/>
            <p:cNvSpPr/>
            <p:nvPr/>
          </p:nvSpPr>
          <p:spPr>
            <a:xfrm>
              <a:off x="8343900" y="1570979"/>
              <a:ext cx="107185"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8204578" y="1572686"/>
              <a:ext cx="109955"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p:cNvSpPr/>
            <p:nvPr/>
          </p:nvSpPr>
          <p:spPr>
            <a:xfrm>
              <a:off x="8077728" y="1572332"/>
              <a:ext cx="105245"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7813724" y="1572332"/>
              <a:ext cx="104566"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7944673" y="1575093"/>
              <a:ext cx="110080"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p:cNvSpPr/>
            <p:nvPr/>
          </p:nvSpPr>
          <p:spPr>
            <a:xfrm>
              <a:off x="8477250" y="1572685"/>
              <a:ext cx="100319"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8604250" y="1573819"/>
              <a:ext cx="114131"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p:cNvSpPr/>
            <p:nvPr/>
          </p:nvSpPr>
          <p:spPr>
            <a:xfrm>
              <a:off x="7534622" y="1573911"/>
              <a:ext cx="112310"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p:cNvSpPr/>
            <p:nvPr/>
          </p:nvSpPr>
          <p:spPr>
            <a:xfrm>
              <a:off x="7674498" y="1572332"/>
              <a:ext cx="111163" cy="3345277"/>
            </a:xfrm>
            <a:prstGeom prst="rect">
              <a:avLst/>
            </a:prstGeom>
            <a:solidFill>
              <a:srgbClr val="009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a:spLocks noChangeArrowheads="1"/>
          </p:cNvSpPr>
          <p:nvPr/>
        </p:nvSpPr>
        <p:spPr bwMode="auto">
          <a:xfrm rot="2769784">
            <a:off x="9794325" y="749609"/>
            <a:ext cx="3215556" cy="461665"/>
          </a:xfrm>
          <a:prstGeom prst="rect">
            <a:avLst/>
          </a:prstGeom>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extrusionH="76200">
            <a:bevelT w="114300" h="63500"/>
            <a:extrusionClr>
              <a:schemeClr val="bg1"/>
            </a:extrusionClr>
          </a:sp3d>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2400" dirty="0">
                <a:latin typeface="+mj-lt"/>
              </a:rPr>
              <a:t>80% / 20% Mix</a:t>
            </a:r>
          </a:p>
        </p:txBody>
      </p:sp>
      <p:sp>
        <p:nvSpPr>
          <p:cNvPr id="117" name="Rectangle 116"/>
          <p:cNvSpPr/>
          <p:nvPr/>
        </p:nvSpPr>
        <p:spPr>
          <a:xfrm>
            <a:off x="2108079" y="1266678"/>
            <a:ext cx="434198" cy="131148"/>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869311" y="1315305"/>
            <a:ext cx="380165" cy="131148"/>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p:cNvGrpSpPr/>
          <p:nvPr/>
        </p:nvGrpSpPr>
        <p:grpSpPr>
          <a:xfrm>
            <a:off x="2535753" y="1776503"/>
            <a:ext cx="6497476" cy="3147691"/>
            <a:chOff x="1011753" y="1776502"/>
            <a:chExt cx="6497476" cy="3147691"/>
          </a:xfrm>
        </p:grpSpPr>
        <p:sp>
          <p:nvSpPr>
            <p:cNvPr id="80" name="Rectangle 79"/>
            <p:cNvSpPr/>
            <p:nvPr/>
          </p:nvSpPr>
          <p:spPr>
            <a:xfrm>
              <a:off x="1011753" y="2144419"/>
              <a:ext cx="118369" cy="2776330"/>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159473" y="2264931"/>
              <a:ext cx="120804" cy="2656364"/>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307439" y="2963618"/>
              <a:ext cx="114894" cy="1952638"/>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449655" y="3505199"/>
              <a:ext cx="115129" cy="141798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591404" y="3265625"/>
              <a:ext cx="117559" cy="1656202"/>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735143" y="3030398"/>
              <a:ext cx="111473" cy="189030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147333" y="2743041"/>
              <a:ext cx="121759" cy="2177606"/>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2296469" y="2263905"/>
              <a:ext cx="123966" cy="2656364"/>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2442255" y="3172739"/>
              <a:ext cx="112152" cy="1743517"/>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578676" y="3498273"/>
              <a:ext cx="125556" cy="141798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724880" y="2499432"/>
              <a:ext cx="124946" cy="242229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2870485" y="2898655"/>
              <a:ext cx="121598" cy="2024999"/>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011338" y="1981200"/>
              <a:ext cx="125705" cy="2935057"/>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676112" y="1986293"/>
              <a:ext cx="123635" cy="2935057"/>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4870784" y="1776502"/>
              <a:ext cx="112771" cy="3145234"/>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5001825" y="2064065"/>
              <a:ext cx="106592" cy="285729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5125868" y="2064066"/>
              <a:ext cx="109537" cy="2853280"/>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5251833" y="1918752"/>
              <a:ext cx="107893" cy="2998594"/>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378653" y="2375345"/>
              <a:ext cx="106267" cy="2547469"/>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5500889" y="2375345"/>
              <a:ext cx="106465" cy="254634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5626503" y="2375345"/>
              <a:ext cx="104122" cy="2542001"/>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5752021" y="2834568"/>
              <a:ext cx="102839" cy="2088623"/>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5877395" y="2610686"/>
              <a:ext cx="106643" cy="2312009"/>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5999341" y="2969667"/>
              <a:ext cx="112962" cy="1953099"/>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129757" y="3123050"/>
              <a:ext cx="108161" cy="1795751"/>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58733" y="3268058"/>
              <a:ext cx="123481" cy="1649388"/>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402148" y="3011399"/>
              <a:ext cx="123332" cy="1908681"/>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6541129" y="3283425"/>
              <a:ext cx="122399" cy="1638906"/>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813777" y="3185231"/>
              <a:ext cx="127936" cy="1737099"/>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6958466" y="3011399"/>
              <a:ext cx="125253" cy="1911367"/>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7102716" y="3185233"/>
              <a:ext cx="112380" cy="1737534"/>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391400" y="2743041"/>
              <a:ext cx="117829" cy="2174887"/>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7244024" y="2133601"/>
              <a:ext cx="121556" cy="2790592"/>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6683241" y="3430151"/>
              <a:ext cx="110048" cy="1489510"/>
            </a:xfrm>
            <a:prstGeom prst="rect">
              <a:avLst/>
            </a:prstGeom>
            <a:solidFill>
              <a:srgbClr val="B63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2169868" y="3810000"/>
            <a:ext cx="8256587" cy="0"/>
          </a:xfrm>
          <a:prstGeom prst="straightConnector1">
            <a:avLst/>
          </a:prstGeom>
          <a:ln w="76200">
            <a:solidFill>
              <a:srgbClr val="FFFF00"/>
            </a:solidFill>
            <a:tailEnd type="triangle"/>
          </a:ln>
        </p:spPr>
        <p:style>
          <a:lnRef idx="3">
            <a:schemeClr val="accent6"/>
          </a:lnRef>
          <a:fillRef idx="0">
            <a:schemeClr val="accent6"/>
          </a:fillRef>
          <a:effectRef idx="2">
            <a:schemeClr val="accent6"/>
          </a:effectRef>
          <a:fontRef idx="minor">
            <a:schemeClr val="tx1"/>
          </a:fontRef>
        </p:style>
      </p:cxnSp>
      <p:sp>
        <p:nvSpPr>
          <p:cNvPr id="129" name="TextBox 128"/>
          <p:cNvSpPr txBox="1"/>
          <p:nvPr/>
        </p:nvSpPr>
        <p:spPr>
          <a:xfrm>
            <a:off x="0" y="5475302"/>
            <a:ext cx="12165004" cy="923330"/>
          </a:xfrm>
          <a:prstGeom prst="rect">
            <a:avLst/>
          </a:prstGeom>
          <a:noFill/>
        </p:spPr>
        <p:txBody>
          <a:bodyPr wrap="square" rtlCol="0">
            <a:spAutoFit/>
          </a:bodyPr>
          <a:lstStyle/>
          <a:p>
            <a:r>
              <a:rPr lang="en-US" sz="900" dirty="0"/>
              <a:t>Source: Calculations by Retirementoptimizer.com Inc.; the equity proxy is S&amp;P 500 Index since 1926, using currently prevailing dividend rates of 2%^.  Total annual portfolio cost is 2.5% of the portfolio value, including management fees and all trading costs.  Fixed income net returns (after all expenses) are historical 6-month CD rate plus 1%.  Currently prevailing dividend rates apply to today’s (2014) average dividend rate (about 2.0%).  Historical 6-month CD rates are basically the interest rate for short-term deposits.  The longer-term return of the fixed-income portfolio(excluding the capital gains/losses in the short term) is approximated by using this historical 6-month CD rate plus a premium.  The S&amp;P 500 Index is an unmanaged index of 500 stocks that is generally representative of the performance of larger companies in the US.S.  An investor cannot invest directly in an index.  Unmanaged index returns do not reflect any fees, expenses or sales charges.  Past performance is no guarantee of future results.</a:t>
            </a:r>
          </a:p>
          <a:p>
            <a:r>
              <a:rPr lang="en-US" sz="900" dirty="0"/>
              <a:t>The above chart is based on Jim </a:t>
            </a:r>
            <a:r>
              <a:rPr lang="en-US" sz="900" dirty="0" err="1"/>
              <a:t>Otar’s</a:t>
            </a:r>
            <a:r>
              <a:rPr lang="en-US" sz="900" dirty="0"/>
              <a:t> methodology, which uses historical market returns instead of random returns and compares the results  The above example is hypothetical, based upon historical data, and provided for illustrative purpose only.  The example does not represent any Lee Mason product or service.  Individual investor results would have differed from those illustrated above. </a:t>
            </a:r>
          </a:p>
        </p:txBody>
      </p:sp>
      <p:pic>
        <p:nvPicPr>
          <p:cNvPr id="154" name="Picture 153"/>
          <p:cNvPicPr>
            <a:picLocks noChangeAspect="1"/>
          </p:cNvPicPr>
          <p:nvPr/>
        </p:nvPicPr>
        <p:blipFill>
          <a:blip r:embed="rId3"/>
          <a:stretch>
            <a:fillRect/>
          </a:stretch>
        </p:blipFill>
        <p:spPr>
          <a:xfrm>
            <a:off x="5231694" y="869409"/>
            <a:ext cx="1585097" cy="664522"/>
          </a:xfrm>
          <a:prstGeom prst="rect">
            <a:avLst/>
          </a:prstGeom>
        </p:spPr>
      </p:pic>
      <p:sp>
        <p:nvSpPr>
          <p:cNvPr id="155" name="TextBox 154"/>
          <p:cNvSpPr txBox="1"/>
          <p:nvPr/>
        </p:nvSpPr>
        <p:spPr>
          <a:xfrm>
            <a:off x="3691513" y="3926806"/>
            <a:ext cx="5226497" cy="923330"/>
          </a:xfrm>
          <a:prstGeom prst="rect">
            <a:avLst/>
          </a:prstGeom>
          <a:solidFill>
            <a:srgbClr val="FFFFFF">
              <a:alpha val="80000"/>
            </a:srgbClr>
          </a:solidFill>
        </p:spPr>
        <p:txBody>
          <a:bodyPr wrap="square" rtlCol="0">
            <a:spAutoFit/>
          </a:bodyPr>
          <a:lstStyle/>
          <a:p>
            <a:pPr algn="ctr"/>
            <a:r>
              <a:rPr lang="en-US" dirty="0"/>
              <a:t>Chance of Running Out of Money</a:t>
            </a:r>
          </a:p>
          <a:p>
            <a:pPr algn="ctr"/>
            <a:endParaRPr lang="en-US" dirty="0"/>
          </a:p>
          <a:p>
            <a:pPr algn="ctr"/>
            <a:endParaRPr lang="en-US" dirty="0"/>
          </a:p>
        </p:txBody>
      </p:sp>
      <p:sp>
        <p:nvSpPr>
          <p:cNvPr id="156" name="TextBox 155"/>
          <p:cNvSpPr txBox="1"/>
          <p:nvPr/>
        </p:nvSpPr>
        <p:spPr>
          <a:xfrm>
            <a:off x="3944553" y="4328233"/>
            <a:ext cx="1526358" cy="382137"/>
          </a:xfrm>
          <a:prstGeom prst="rect">
            <a:avLst/>
          </a:prstGeom>
          <a:noFill/>
        </p:spPr>
        <p:txBody>
          <a:bodyPr wrap="square" rtlCol="0">
            <a:spAutoFit/>
          </a:bodyPr>
          <a:lstStyle/>
          <a:p>
            <a:r>
              <a:rPr lang="en-US" b="1" dirty="0">
                <a:latin typeface="Rockwell" panose="02060603020205020403" pitchFamily="18" charset="0"/>
              </a:rPr>
              <a:t>0% by 75        </a:t>
            </a:r>
          </a:p>
        </p:txBody>
      </p:sp>
      <p:sp>
        <p:nvSpPr>
          <p:cNvPr id="157" name="TextBox 156"/>
          <p:cNvSpPr txBox="1"/>
          <p:nvPr/>
        </p:nvSpPr>
        <p:spPr>
          <a:xfrm>
            <a:off x="5589871" y="4339940"/>
            <a:ext cx="1526358" cy="382137"/>
          </a:xfrm>
          <a:prstGeom prst="rect">
            <a:avLst/>
          </a:prstGeom>
          <a:noFill/>
        </p:spPr>
        <p:txBody>
          <a:bodyPr wrap="square" rtlCol="0">
            <a:spAutoFit/>
          </a:bodyPr>
          <a:lstStyle/>
          <a:p>
            <a:r>
              <a:rPr lang="en-US" b="1" dirty="0">
                <a:latin typeface="Rockwell" panose="02060603020205020403" pitchFamily="18" charset="0"/>
              </a:rPr>
              <a:t>32% by 85        </a:t>
            </a:r>
          </a:p>
        </p:txBody>
      </p:sp>
      <p:sp>
        <p:nvSpPr>
          <p:cNvPr id="158" name="TextBox 157"/>
          <p:cNvSpPr txBox="1"/>
          <p:nvPr/>
        </p:nvSpPr>
        <p:spPr>
          <a:xfrm>
            <a:off x="7224000" y="4325023"/>
            <a:ext cx="1526358" cy="382137"/>
          </a:xfrm>
          <a:prstGeom prst="rect">
            <a:avLst/>
          </a:prstGeom>
          <a:noFill/>
        </p:spPr>
        <p:txBody>
          <a:bodyPr wrap="square" rtlCol="0">
            <a:spAutoFit/>
          </a:bodyPr>
          <a:lstStyle/>
          <a:p>
            <a:r>
              <a:rPr lang="en-US" b="1" dirty="0">
                <a:latin typeface="Rockwell" panose="02060603020205020403" pitchFamily="18" charset="0"/>
              </a:rPr>
              <a:t>59% by 95        </a:t>
            </a:r>
          </a:p>
        </p:txBody>
      </p:sp>
      <p:sp>
        <p:nvSpPr>
          <p:cNvPr id="127" name="Line 5"/>
          <p:cNvSpPr>
            <a:spLocks noChangeShapeType="1"/>
          </p:cNvSpPr>
          <p:nvPr/>
        </p:nvSpPr>
        <p:spPr bwMode="auto">
          <a:xfrm>
            <a:off x="495999" y="948392"/>
            <a:ext cx="6632166" cy="10403"/>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130" name="Title 25"/>
          <p:cNvSpPr txBox="1">
            <a:spLocks/>
          </p:cNvSpPr>
          <p:nvPr/>
        </p:nvSpPr>
        <p:spPr>
          <a:xfrm>
            <a:off x="-464128" y="0"/>
            <a:ext cx="8534400" cy="1143000"/>
          </a:xfrm>
          <a:prstGeom prst="rect">
            <a:avLst/>
          </a:prstGeom>
        </p:spPr>
        <p:txBody>
          <a:bodyPr anchor="ctr">
            <a:normAutofit fontScale="97500"/>
          </a:bodyPr>
          <a:lstStyle/>
          <a:p>
            <a:pPr algn="ctr">
              <a:defRPr/>
            </a:pPr>
            <a:r>
              <a:rPr lang="en-US" sz="3700" dirty="0">
                <a:solidFill>
                  <a:srgbClr val="5AA2AE">
                    <a:lumMod val="50000"/>
                  </a:srgbClr>
                </a:solidFill>
                <a:effectLst>
                  <a:outerShdw blurRad="101600" dist="76200" dir="2700000" algn="tl" rotWithShape="0">
                    <a:prstClr val="black">
                      <a:alpha val="35000"/>
                    </a:prstClr>
                  </a:outerShdw>
                </a:effectLst>
                <a:latin typeface="Rockwell"/>
              </a:rPr>
              <a:t>What a Difference a Year Makes</a:t>
            </a:r>
            <a:endParaRPr lang="en-US" sz="3700" b="1" dirty="0">
              <a:latin typeface="Rockwell" panose="02060603020205020403" pitchFamily="18" charset="0"/>
              <a:ea typeface="+mj-ea"/>
              <a:cs typeface="+mj-cs"/>
            </a:endParaRPr>
          </a:p>
        </p:txBody>
      </p:sp>
      <p:cxnSp>
        <p:nvCxnSpPr>
          <p:cNvPr id="124" name="Straight Arrow Connector 123">
            <a:extLst>
              <a:ext uri="{FF2B5EF4-FFF2-40B4-BE49-F238E27FC236}">
                <a16:creationId xmlns:a16="http://schemas.microsoft.com/office/drawing/2014/main" id="{82448764-875B-4853-9E51-B483500840AB}"/>
              </a:ext>
            </a:extLst>
          </p:cNvPr>
          <p:cNvCxnSpPr/>
          <p:nvPr/>
        </p:nvCxnSpPr>
        <p:spPr>
          <a:xfrm>
            <a:off x="2173709" y="2712751"/>
            <a:ext cx="8256587" cy="0"/>
          </a:xfrm>
          <a:prstGeom prst="straightConnector1">
            <a:avLst/>
          </a:prstGeom>
          <a:ln w="76200">
            <a:solidFill>
              <a:srgbClr val="FFFF00"/>
            </a:solidFill>
            <a:tailEnd type="triangle"/>
          </a:ln>
        </p:spPr>
        <p:style>
          <a:lnRef idx="3">
            <a:schemeClr val="accent6"/>
          </a:lnRef>
          <a:fillRef idx="0">
            <a:schemeClr val="accent6"/>
          </a:fillRef>
          <a:effectRef idx="2">
            <a:schemeClr val="accent6"/>
          </a:effectRef>
          <a:fontRef idx="minor">
            <a:schemeClr val="tx1"/>
          </a:fontRef>
        </p:style>
      </p:cxnSp>
      <p:cxnSp>
        <p:nvCxnSpPr>
          <p:cNvPr id="145" name="Straight Arrow Connector 144">
            <a:extLst>
              <a:ext uri="{FF2B5EF4-FFF2-40B4-BE49-F238E27FC236}">
                <a16:creationId xmlns:a16="http://schemas.microsoft.com/office/drawing/2014/main" id="{E372215F-F146-4C3E-BF46-0CCB1ED847FD}"/>
              </a:ext>
            </a:extLst>
          </p:cNvPr>
          <p:cNvCxnSpPr/>
          <p:nvPr/>
        </p:nvCxnSpPr>
        <p:spPr>
          <a:xfrm>
            <a:off x="2194686" y="1600200"/>
            <a:ext cx="8256587" cy="0"/>
          </a:xfrm>
          <a:prstGeom prst="straightConnector1">
            <a:avLst/>
          </a:prstGeom>
          <a:ln w="76200">
            <a:solidFill>
              <a:srgbClr val="FFFF00"/>
            </a:solidFill>
            <a:tailEnd type="triangle"/>
          </a:ln>
        </p:spPr>
        <p:style>
          <a:lnRef idx="3">
            <a:schemeClr val="accent6"/>
          </a:lnRef>
          <a:fillRef idx="0">
            <a:schemeClr val="accent6"/>
          </a:fillRef>
          <a:effectRef idx="2">
            <a:schemeClr val="accent6"/>
          </a:effectRef>
          <a:fontRef idx="minor">
            <a:schemeClr val="tx1"/>
          </a:fontRef>
        </p:style>
      </p:cxnSp>
      <p:grpSp>
        <p:nvGrpSpPr>
          <p:cNvPr id="146" name="Group 145">
            <a:extLst>
              <a:ext uri="{FF2B5EF4-FFF2-40B4-BE49-F238E27FC236}">
                <a16:creationId xmlns:a16="http://schemas.microsoft.com/office/drawing/2014/main" id="{2DC490C0-FF16-4C41-B014-A9C183745640}"/>
              </a:ext>
            </a:extLst>
          </p:cNvPr>
          <p:cNvGrpSpPr/>
          <p:nvPr/>
        </p:nvGrpSpPr>
        <p:grpSpPr>
          <a:xfrm>
            <a:off x="0" y="6283326"/>
            <a:ext cx="12192000" cy="580211"/>
            <a:chOff x="-88136" y="6283325"/>
            <a:chExt cx="9906000" cy="580211"/>
          </a:xfrm>
        </p:grpSpPr>
        <p:grpSp>
          <p:nvGrpSpPr>
            <p:cNvPr id="147" name="Group 146">
              <a:extLst>
                <a:ext uri="{FF2B5EF4-FFF2-40B4-BE49-F238E27FC236}">
                  <a16:creationId xmlns:a16="http://schemas.microsoft.com/office/drawing/2014/main" id="{B7546F14-E854-4E1D-858F-4B184D54B670}"/>
                </a:ext>
              </a:extLst>
            </p:cNvPr>
            <p:cNvGrpSpPr/>
            <p:nvPr/>
          </p:nvGrpSpPr>
          <p:grpSpPr>
            <a:xfrm>
              <a:off x="-88136" y="6283325"/>
              <a:ext cx="9906000" cy="574675"/>
              <a:chOff x="-88136" y="6130925"/>
              <a:chExt cx="9906000" cy="574675"/>
            </a:xfrm>
          </p:grpSpPr>
          <p:grpSp>
            <p:nvGrpSpPr>
              <p:cNvPr id="150" name="Group 19">
                <a:extLst>
                  <a:ext uri="{FF2B5EF4-FFF2-40B4-BE49-F238E27FC236}">
                    <a16:creationId xmlns:a16="http://schemas.microsoft.com/office/drawing/2014/main" id="{080A705D-C46B-4461-BDA7-2AF64A00FFCB}"/>
                  </a:ext>
                </a:extLst>
              </p:cNvPr>
              <p:cNvGrpSpPr>
                <a:grpSpLocks/>
              </p:cNvGrpSpPr>
              <p:nvPr/>
            </p:nvGrpSpPr>
            <p:grpSpPr bwMode="auto">
              <a:xfrm>
                <a:off x="-88136" y="6130925"/>
                <a:ext cx="9906000" cy="574675"/>
                <a:chOff x="0" y="6283325"/>
                <a:chExt cx="9906000" cy="574675"/>
              </a:xfrm>
            </p:grpSpPr>
            <p:grpSp>
              <p:nvGrpSpPr>
                <p:cNvPr id="152" name="Group 19">
                  <a:extLst>
                    <a:ext uri="{FF2B5EF4-FFF2-40B4-BE49-F238E27FC236}">
                      <a16:creationId xmlns:a16="http://schemas.microsoft.com/office/drawing/2014/main" id="{E379592A-047E-4CB7-8F00-9B08EB35E0C9}"/>
                    </a:ext>
                  </a:extLst>
                </p:cNvPr>
                <p:cNvGrpSpPr>
                  <a:grpSpLocks/>
                </p:cNvGrpSpPr>
                <p:nvPr/>
              </p:nvGrpSpPr>
              <p:grpSpPr bwMode="auto">
                <a:xfrm>
                  <a:off x="0" y="6496059"/>
                  <a:ext cx="9906000" cy="271226"/>
                  <a:chOff x="0" y="6523530"/>
                  <a:chExt cx="9143999" cy="270913"/>
                </a:xfrm>
              </p:grpSpPr>
              <p:grpSp>
                <p:nvGrpSpPr>
                  <p:cNvPr id="160" name="Group 13">
                    <a:extLst>
                      <a:ext uri="{FF2B5EF4-FFF2-40B4-BE49-F238E27FC236}">
                        <a16:creationId xmlns:a16="http://schemas.microsoft.com/office/drawing/2014/main" id="{76B402D7-C7D8-4CB1-A9C4-42FAF18B2D4E}"/>
                      </a:ext>
                    </a:extLst>
                  </p:cNvPr>
                  <p:cNvGrpSpPr>
                    <a:grpSpLocks/>
                  </p:cNvGrpSpPr>
                  <p:nvPr/>
                </p:nvGrpSpPr>
                <p:grpSpPr bwMode="auto">
                  <a:xfrm>
                    <a:off x="0" y="6523530"/>
                    <a:ext cx="9143999" cy="220408"/>
                    <a:chOff x="0" y="6523530"/>
                    <a:chExt cx="9144289" cy="220408"/>
                  </a:xfrm>
                </p:grpSpPr>
                <p:sp>
                  <p:nvSpPr>
                    <p:cNvPr id="162" name="Rectangle 161">
                      <a:extLst>
                        <a:ext uri="{FF2B5EF4-FFF2-40B4-BE49-F238E27FC236}">
                          <a16:creationId xmlns:a16="http://schemas.microsoft.com/office/drawing/2014/main" id="{39FDAE50-160B-4502-9323-FEA5294CAF0C}"/>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163" name="Rectangle 162">
                      <a:extLst>
                        <a:ext uri="{FF2B5EF4-FFF2-40B4-BE49-F238E27FC236}">
                          <a16:creationId xmlns:a16="http://schemas.microsoft.com/office/drawing/2014/main" id="{557DC676-13E1-4BEE-AC79-E1590C9E72D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164" name="Rectangle 163">
                      <a:extLst>
                        <a:ext uri="{FF2B5EF4-FFF2-40B4-BE49-F238E27FC236}">
                          <a16:creationId xmlns:a16="http://schemas.microsoft.com/office/drawing/2014/main" id="{7C47BC2B-D2AA-4715-A100-161181EEBDBA}"/>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165" name="Rectangle 164">
                      <a:extLst>
                        <a:ext uri="{FF2B5EF4-FFF2-40B4-BE49-F238E27FC236}">
                          <a16:creationId xmlns:a16="http://schemas.microsoft.com/office/drawing/2014/main" id="{456890C1-E403-4EC4-B6FE-114F6A2AB2F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161" name="TextBox 11">
                    <a:extLst>
                      <a:ext uri="{FF2B5EF4-FFF2-40B4-BE49-F238E27FC236}">
                        <a16:creationId xmlns:a16="http://schemas.microsoft.com/office/drawing/2014/main" id="{A1B39CA8-7BF1-44B6-9D29-8FF9CC63E469}"/>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159" name="Picture 18" descr="thrive logo final.png">
                  <a:extLst>
                    <a:ext uri="{FF2B5EF4-FFF2-40B4-BE49-F238E27FC236}">
                      <a16:creationId xmlns:a16="http://schemas.microsoft.com/office/drawing/2014/main" id="{D3594C46-5780-41F4-A2A1-10F98D6E18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1" name="TextBox 150">
                <a:extLst>
                  <a:ext uri="{FF2B5EF4-FFF2-40B4-BE49-F238E27FC236}">
                    <a16:creationId xmlns:a16="http://schemas.microsoft.com/office/drawing/2014/main" id="{ECAF6D75-E597-42EF-9FA0-DB87A8F88DEB}"/>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148" name="Rectangle 147">
              <a:extLst>
                <a:ext uri="{FF2B5EF4-FFF2-40B4-BE49-F238E27FC236}">
                  <a16:creationId xmlns:a16="http://schemas.microsoft.com/office/drawing/2014/main" id="{EEAFF3E4-F7D0-49E7-B21D-D2C459EE3D5D}"/>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149" name="Picture 148">
              <a:extLst>
                <a:ext uri="{FF2B5EF4-FFF2-40B4-BE49-F238E27FC236}">
                  <a16:creationId xmlns:a16="http://schemas.microsoft.com/office/drawing/2014/main" id="{401E6A1B-A4C8-46D1-9AA2-B552F9C986FE}"/>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97180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wipe(down)">
                                      <p:cBhvr>
                                        <p:cTn id="7" dur="500"/>
                                        <p:tgtEl>
                                          <p:spTgt spid="15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8"/>
                                        </p:tgtEl>
                                        <p:attrNameLst>
                                          <p:attrName>style.visibility</p:attrName>
                                        </p:attrNameLst>
                                      </p:cBhvr>
                                      <p:to>
                                        <p:strVal val="visible"/>
                                      </p:to>
                                    </p:set>
                                    <p:animEffect transition="in" filter="fade">
                                      <p:cBhvr>
                                        <p:cTn id="14" dur="500"/>
                                        <p:tgtEl>
                                          <p:spTgt spid="1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wipe(down)">
                                      <p:cBhvr>
                                        <p:cTn id="19" dur="500"/>
                                        <p:tgtEl>
                                          <p:spTgt spid="12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500"/>
                                        <p:tgtEl>
                                          <p:spTgt spid="1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fade">
                                      <p:cBhvr>
                                        <p:cTn id="31" dur="500"/>
                                        <p:tgtEl>
                                          <p:spTgt spid="155"/>
                                        </p:tgtEl>
                                      </p:cBhvr>
                                    </p:animEffect>
                                  </p:childTnLst>
                                </p:cTn>
                              </p:par>
                            </p:childTnLst>
                          </p:cTn>
                        </p:par>
                        <p:par>
                          <p:cTn id="32" fill="hold">
                            <p:stCondLst>
                              <p:cond delay="500"/>
                            </p:stCondLst>
                            <p:childTnLst>
                              <p:par>
                                <p:cTn id="33" presetID="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156"/>
                                        </p:tgtEl>
                                        <p:attrNameLst>
                                          <p:attrName>style.visibility</p:attrName>
                                        </p:attrNameLst>
                                      </p:cBhvr>
                                      <p:to>
                                        <p:strVal val="visible"/>
                                      </p:to>
                                    </p:set>
                                    <p:animEffect transition="in" filter="fade">
                                      <p:cBhvr>
                                        <p:cTn id="39" dur="500"/>
                                        <p:tgtEl>
                                          <p:spTgt spid="15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7"/>
                                        </p:tgtEl>
                                        <p:attrNameLst>
                                          <p:attrName>style.visibility</p:attrName>
                                        </p:attrNameLst>
                                      </p:cBhvr>
                                      <p:to>
                                        <p:strVal val="visible"/>
                                      </p:to>
                                    </p:set>
                                    <p:animEffect transition="in" filter="fade">
                                      <p:cBhvr>
                                        <p:cTn id="44" dur="500"/>
                                        <p:tgtEl>
                                          <p:spTgt spid="157"/>
                                        </p:tgtEl>
                                      </p:cBhvr>
                                    </p:animEffect>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124"/>
                                        </p:tgtEl>
                                        <p:attrNameLst>
                                          <p:attrName>style.visibility</p:attrName>
                                        </p:attrNameLst>
                                      </p:cBhvr>
                                      <p:to>
                                        <p:strVal val="visible"/>
                                      </p:to>
                                    </p:set>
                                    <p:anim calcmode="lin" valueType="num">
                                      <p:cBhvr additive="base">
                                        <p:cTn id="48" dur="500" fill="hold"/>
                                        <p:tgtEl>
                                          <p:spTgt spid="124"/>
                                        </p:tgtEl>
                                        <p:attrNameLst>
                                          <p:attrName>ppt_x</p:attrName>
                                        </p:attrNameLst>
                                      </p:cBhvr>
                                      <p:tavLst>
                                        <p:tav tm="0">
                                          <p:val>
                                            <p:strVal val="0-#ppt_w/2"/>
                                          </p:val>
                                        </p:tav>
                                        <p:tav tm="100000">
                                          <p:val>
                                            <p:strVal val="#ppt_x"/>
                                          </p:val>
                                        </p:tav>
                                      </p:tavLst>
                                    </p:anim>
                                    <p:anim calcmode="lin" valueType="num">
                                      <p:cBhvr additive="base">
                                        <p:cTn id="49"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8"/>
                                        </p:tgtEl>
                                        <p:attrNameLst>
                                          <p:attrName>style.visibility</p:attrName>
                                        </p:attrNameLst>
                                      </p:cBhvr>
                                      <p:to>
                                        <p:strVal val="visible"/>
                                      </p:to>
                                    </p:set>
                                    <p:animEffect transition="in" filter="fade">
                                      <p:cBhvr>
                                        <p:cTn id="54" dur="500"/>
                                        <p:tgtEl>
                                          <p:spTgt spid="158"/>
                                        </p:tgtEl>
                                      </p:cBhvr>
                                    </p:animEffect>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145"/>
                                        </p:tgtEl>
                                        <p:attrNameLst>
                                          <p:attrName>style.visibility</p:attrName>
                                        </p:attrNameLst>
                                      </p:cBhvr>
                                      <p:to>
                                        <p:strVal val="visible"/>
                                      </p:to>
                                    </p:set>
                                    <p:anim calcmode="lin" valueType="num">
                                      <p:cBhvr additive="base">
                                        <p:cTn id="58" dur="500" fill="hold"/>
                                        <p:tgtEl>
                                          <p:spTgt spid="145"/>
                                        </p:tgtEl>
                                        <p:attrNameLst>
                                          <p:attrName>ppt_x</p:attrName>
                                        </p:attrNameLst>
                                      </p:cBhvr>
                                      <p:tavLst>
                                        <p:tav tm="0">
                                          <p:val>
                                            <p:strVal val="0-#ppt_w/2"/>
                                          </p:val>
                                        </p:tav>
                                        <p:tav tm="100000">
                                          <p:val>
                                            <p:strVal val="#ppt_x"/>
                                          </p:val>
                                        </p:tav>
                                      </p:tavLst>
                                    </p:anim>
                                    <p:anim calcmode="lin" valueType="num">
                                      <p:cBhvr additive="base">
                                        <p:cTn id="59" dur="500" fill="hold"/>
                                        <p:tgtEl>
                                          <p:spTgt spid="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17" grpId="0" animBg="1"/>
      <p:bldP spid="118" grpId="0" animBg="1"/>
      <p:bldP spid="155" grpId="0" animBg="1"/>
      <p:bldP spid="156" grpId="0"/>
      <p:bldP spid="157" grpId="0"/>
      <p:bldP spid="15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24CE21-D022-472C-B8E4-FB30BE85B3B5}"/>
              </a:ext>
            </a:extLst>
          </p:cNvPr>
          <p:cNvSpPr/>
          <p:nvPr/>
        </p:nvSpPr>
        <p:spPr>
          <a:xfrm>
            <a:off x="0" y="-20807"/>
            <a:ext cx="12192000" cy="6325056"/>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0" name="Title 1"/>
          <p:cNvSpPr txBox="1">
            <a:spLocks/>
          </p:cNvSpPr>
          <p:nvPr/>
        </p:nvSpPr>
        <p:spPr>
          <a:xfrm>
            <a:off x="1673504" y="-11903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sz="3600" dirty="0">
                <a:solidFill>
                  <a:srgbClr val="5AA2AE">
                    <a:lumMod val="50000"/>
                  </a:srgbClr>
                </a:solidFill>
                <a:latin typeface="Rockwell"/>
              </a:rPr>
              <a:t>Retirement Planning</a:t>
            </a:r>
            <a:r>
              <a:rPr lang="en-US" b="1" dirty="0">
                <a:effectLst/>
                <a:latin typeface="Rockwell" panose="02060603020205020403" pitchFamily="18" charset="0"/>
              </a:rPr>
              <a:t> </a:t>
            </a:r>
          </a:p>
        </p:txBody>
      </p:sp>
      <p:graphicFrame>
        <p:nvGraphicFramePr>
          <p:cNvPr id="6" name="Diagram 5">
            <a:extLst>
              <a:ext uri="{FF2B5EF4-FFF2-40B4-BE49-F238E27FC236}">
                <a16:creationId xmlns:a16="http://schemas.microsoft.com/office/drawing/2014/main" id="{4DDA5ADC-62FD-4676-A2D2-2136885CE906}"/>
              </a:ext>
            </a:extLst>
          </p:cNvPr>
          <p:cNvGraphicFramePr/>
          <p:nvPr/>
        </p:nvGraphicFramePr>
        <p:xfrm>
          <a:off x="1552854" y="1278042"/>
          <a:ext cx="8128000" cy="3478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9385FB13-0982-41B9-ADF4-E20F45196CC3}"/>
              </a:ext>
            </a:extLst>
          </p:cNvPr>
          <p:cNvSpPr txBox="1"/>
          <p:nvPr/>
        </p:nvSpPr>
        <p:spPr>
          <a:xfrm>
            <a:off x="0" y="2505374"/>
            <a:ext cx="1714500" cy="861774"/>
          </a:xfrm>
          <a:prstGeom prst="rect">
            <a:avLst/>
          </a:prstGeom>
          <a:noFill/>
        </p:spPr>
        <p:txBody>
          <a:bodyPr wrap="square" rtlCol="0">
            <a:spAutoFit/>
          </a:bodyPr>
          <a:lstStyle/>
          <a:p>
            <a:pPr algn="ctr"/>
            <a:r>
              <a:rPr lang="en-US" sz="2500" dirty="0">
                <a:latin typeface="Rockwell" panose="02060603020205020403" pitchFamily="18" charset="0"/>
              </a:rPr>
              <a:t>Planning Fees</a:t>
            </a:r>
          </a:p>
        </p:txBody>
      </p:sp>
      <p:sp>
        <p:nvSpPr>
          <p:cNvPr id="9" name="TextBox 8">
            <a:extLst>
              <a:ext uri="{FF2B5EF4-FFF2-40B4-BE49-F238E27FC236}">
                <a16:creationId xmlns:a16="http://schemas.microsoft.com/office/drawing/2014/main" id="{A14D5A95-9781-4DAD-A542-CDC1594AAE31}"/>
              </a:ext>
            </a:extLst>
          </p:cNvPr>
          <p:cNvSpPr txBox="1"/>
          <p:nvPr/>
        </p:nvSpPr>
        <p:spPr>
          <a:xfrm>
            <a:off x="9542139" y="2393855"/>
            <a:ext cx="2184400" cy="1246495"/>
          </a:xfrm>
          <a:prstGeom prst="rect">
            <a:avLst/>
          </a:prstGeom>
          <a:noFill/>
        </p:spPr>
        <p:txBody>
          <a:bodyPr wrap="square" rtlCol="0">
            <a:spAutoFit/>
          </a:bodyPr>
          <a:lstStyle/>
          <a:p>
            <a:pPr algn="ctr"/>
            <a:r>
              <a:rPr lang="en-US" sz="2500" dirty="0">
                <a:latin typeface="Rockwell" panose="02060603020205020403" pitchFamily="18" charset="0"/>
              </a:rPr>
              <a:t>Management Fees &amp; Commissions</a:t>
            </a:r>
          </a:p>
        </p:txBody>
      </p:sp>
      <p:sp>
        <p:nvSpPr>
          <p:cNvPr id="2" name="TextBox 1">
            <a:extLst>
              <a:ext uri="{FF2B5EF4-FFF2-40B4-BE49-F238E27FC236}">
                <a16:creationId xmlns:a16="http://schemas.microsoft.com/office/drawing/2014/main" id="{AC791413-AA42-497D-9279-7BB4D8A88D51}"/>
              </a:ext>
            </a:extLst>
          </p:cNvPr>
          <p:cNvSpPr txBox="1"/>
          <p:nvPr/>
        </p:nvSpPr>
        <p:spPr>
          <a:xfrm>
            <a:off x="5376243" y="2635638"/>
            <a:ext cx="279400" cy="830997"/>
          </a:xfrm>
          <a:prstGeom prst="rect">
            <a:avLst/>
          </a:prstGeom>
          <a:noFill/>
        </p:spPr>
        <p:txBody>
          <a:bodyPr wrap="square" rtlCol="0">
            <a:spAutoFit/>
          </a:bodyPr>
          <a:lstStyle/>
          <a:p>
            <a:r>
              <a:rPr lang="en-US" sz="4800" dirty="0"/>
              <a:t>+</a:t>
            </a:r>
          </a:p>
        </p:txBody>
      </p:sp>
      <p:sp>
        <p:nvSpPr>
          <p:cNvPr id="4" name="Arrow: Down 3">
            <a:extLst>
              <a:ext uri="{FF2B5EF4-FFF2-40B4-BE49-F238E27FC236}">
                <a16:creationId xmlns:a16="http://schemas.microsoft.com/office/drawing/2014/main" id="{9ABEF483-238B-4FCB-90DF-C0C002D16632}"/>
              </a:ext>
            </a:extLst>
          </p:cNvPr>
          <p:cNvSpPr/>
          <p:nvPr/>
        </p:nvSpPr>
        <p:spPr>
          <a:xfrm>
            <a:off x="3971642" y="3880437"/>
            <a:ext cx="484632" cy="1073393"/>
          </a:xfrm>
          <a:prstGeom prst="down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5" name="TextBox 4">
            <a:extLst>
              <a:ext uri="{FF2B5EF4-FFF2-40B4-BE49-F238E27FC236}">
                <a16:creationId xmlns:a16="http://schemas.microsoft.com/office/drawing/2014/main" id="{F66601DB-BA4D-4E86-A9F2-1F038520168A}"/>
              </a:ext>
            </a:extLst>
          </p:cNvPr>
          <p:cNvSpPr txBox="1"/>
          <p:nvPr/>
        </p:nvSpPr>
        <p:spPr>
          <a:xfrm>
            <a:off x="2122798" y="5011369"/>
            <a:ext cx="4081755" cy="1384995"/>
          </a:xfrm>
          <a:prstGeom prst="rect">
            <a:avLst/>
          </a:prstGeom>
          <a:noFill/>
        </p:spPr>
        <p:txBody>
          <a:bodyPr wrap="square" rtlCol="0">
            <a:spAutoFit/>
          </a:bodyPr>
          <a:lstStyle/>
          <a:p>
            <a:pPr marL="285750" indent="-285750">
              <a:buFont typeface="Arial" panose="020B0604020202020204" pitchFamily="34" charset="0"/>
              <a:buChar char="•"/>
            </a:pPr>
            <a:r>
              <a:rPr lang="en-US" sz="2200" dirty="0"/>
              <a:t>Fees Create Credibility</a:t>
            </a:r>
          </a:p>
          <a:p>
            <a:pPr marL="285750" indent="-285750">
              <a:buFont typeface="Arial" panose="020B0604020202020204" pitchFamily="34" charset="0"/>
              <a:buChar char="•"/>
            </a:pPr>
            <a:r>
              <a:rPr lang="en-US" sz="2200" dirty="0"/>
              <a:t>Client Remains Engaged</a:t>
            </a:r>
          </a:p>
          <a:p>
            <a:pPr marL="285750" indent="-285750">
              <a:buFont typeface="Arial" panose="020B0604020202020204" pitchFamily="34" charset="0"/>
              <a:buChar char="•"/>
            </a:pPr>
            <a:r>
              <a:rPr lang="en-US" sz="2200" dirty="0"/>
              <a:t>Additional Revenue Source</a:t>
            </a:r>
          </a:p>
          <a:p>
            <a:pPr marL="285750" indent="-285750">
              <a:buFont typeface="Arial" panose="020B0604020202020204" pitchFamily="34" charset="0"/>
              <a:buChar char="•"/>
            </a:pPr>
            <a:endParaRPr lang="en-US" dirty="0"/>
          </a:p>
        </p:txBody>
      </p:sp>
      <p:sp>
        <p:nvSpPr>
          <p:cNvPr id="10" name="Arrow: Down 9">
            <a:extLst>
              <a:ext uri="{FF2B5EF4-FFF2-40B4-BE49-F238E27FC236}">
                <a16:creationId xmlns:a16="http://schemas.microsoft.com/office/drawing/2014/main" id="{24B66A95-B90F-4CD3-B5D6-1F1ABEAE8F5E}"/>
              </a:ext>
            </a:extLst>
          </p:cNvPr>
          <p:cNvSpPr/>
          <p:nvPr/>
        </p:nvSpPr>
        <p:spPr>
          <a:xfrm>
            <a:off x="6805243" y="3893921"/>
            <a:ext cx="484632" cy="102917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55B1B8E9-B22E-4F20-A560-2FE86277E7B2}"/>
              </a:ext>
            </a:extLst>
          </p:cNvPr>
          <p:cNvSpPr txBox="1"/>
          <p:nvPr/>
        </p:nvSpPr>
        <p:spPr>
          <a:xfrm>
            <a:off x="5824328" y="5066127"/>
            <a:ext cx="4810011" cy="1384995"/>
          </a:xfrm>
          <a:prstGeom prst="rect">
            <a:avLst/>
          </a:prstGeom>
          <a:noFill/>
        </p:spPr>
        <p:txBody>
          <a:bodyPr wrap="square" rtlCol="0">
            <a:spAutoFit/>
          </a:bodyPr>
          <a:lstStyle/>
          <a:p>
            <a:pPr marL="285750" indent="-285750">
              <a:buFont typeface="Arial" panose="020B0604020202020204" pitchFamily="34" charset="0"/>
              <a:buChar char="•"/>
            </a:pPr>
            <a:r>
              <a:rPr lang="en-US" sz="2200" dirty="0"/>
              <a:t>Shortens the sales process to close</a:t>
            </a:r>
          </a:p>
          <a:p>
            <a:pPr marL="285750" indent="-285750">
              <a:buFont typeface="Arial" panose="020B0604020202020204" pitchFamily="34" charset="0"/>
              <a:buChar char="•"/>
            </a:pPr>
            <a:r>
              <a:rPr lang="en-US" sz="2200" dirty="0"/>
              <a:t>Takes pressure off of product sale</a:t>
            </a:r>
          </a:p>
          <a:p>
            <a:pPr marL="285750" indent="-285750">
              <a:buFont typeface="Arial" panose="020B0604020202020204" pitchFamily="34" charset="0"/>
              <a:buChar char="•"/>
            </a:pPr>
            <a:r>
              <a:rPr lang="en-US" sz="2200" dirty="0"/>
              <a:t>Discussion of multiple planning topics </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342E4634-7511-4F4F-9BEF-64F66BA8EF16}"/>
              </a:ext>
            </a:extLst>
          </p:cNvPr>
          <p:cNvPicPr>
            <a:picLocks noChangeAspect="1"/>
          </p:cNvPicPr>
          <p:nvPr/>
        </p:nvPicPr>
        <p:blipFill>
          <a:blip r:embed="rId7"/>
          <a:stretch>
            <a:fillRect/>
          </a:stretch>
        </p:blipFill>
        <p:spPr>
          <a:xfrm>
            <a:off x="9403425" y="270027"/>
            <a:ext cx="1396105" cy="1396105"/>
          </a:xfrm>
          <a:prstGeom prst="rect">
            <a:avLst/>
          </a:prstGeom>
        </p:spPr>
      </p:pic>
      <p:grpSp>
        <p:nvGrpSpPr>
          <p:cNvPr id="15" name="Group 14">
            <a:extLst>
              <a:ext uri="{FF2B5EF4-FFF2-40B4-BE49-F238E27FC236}">
                <a16:creationId xmlns:a16="http://schemas.microsoft.com/office/drawing/2014/main" id="{13EFED0F-3D7D-4636-AEF1-A38195BC7B4D}"/>
              </a:ext>
            </a:extLst>
          </p:cNvPr>
          <p:cNvGrpSpPr/>
          <p:nvPr/>
        </p:nvGrpSpPr>
        <p:grpSpPr>
          <a:xfrm>
            <a:off x="0" y="6283326"/>
            <a:ext cx="12192000" cy="580211"/>
            <a:chOff x="-88136" y="6283325"/>
            <a:chExt cx="9906000" cy="580211"/>
          </a:xfrm>
        </p:grpSpPr>
        <p:grpSp>
          <p:nvGrpSpPr>
            <p:cNvPr id="16" name="Group 15">
              <a:extLst>
                <a:ext uri="{FF2B5EF4-FFF2-40B4-BE49-F238E27FC236}">
                  <a16:creationId xmlns:a16="http://schemas.microsoft.com/office/drawing/2014/main" id="{51CA693B-1C15-44C7-9414-B106D9B7F56F}"/>
                </a:ext>
              </a:extLst>
            </p:cNvPr>
            <p:cNvGrpSpPr/>
            <p:nvPr/>
          </p:nvGrpSpPr>
          <p:grpSpPr>
            <a:xfrm>
              <a:off x="-88136" y="6283325"/>
              <a:ext cx="9906000" cy="574675"/>
              <a:chOff x="-88136" y="6130925"/>
              <a:chExt cx="9906000" cy="574675"/>
            </a:xfrm>
          </p:grpSpPr>
          <p:grpSp>
            <p:nvGrpSpPr>
              <p:cNvPr id="19" name="Group 18">
                <a:extLst>
                  <a:ext uri="{FF2B5EF4-FFF2-40B4-BE49-F238E27FC236}">
                    <a16:creationId xmlns:a16="http://schemas.microsoft.com/office/drawing/2014/main" id="{3257DDDA-AD19-40FA-A585-7574487A2C1E}"/>
                  </a:ext>
                </a:extLst>
              </p:cNvPr>
              <p:cNvGrpSpPr>
                <a:grpSpLocks/>
              </p:cNvGrpSpPr>
              <p:nvPr/>
            </p:nvGrpSpPr>
            <p:grpSpPr bwMode="auto">
              <a:xfrm>
                <a:off x="-88136" y="6130925"/>
                <a:ext cx="9906000" cy="574675"/>
                <a:chOff x="0" y="6283325"/>
                <a:chExt cx="9906000" cy="574675"/>
              </a:xfrm>
            </p:grpSpPr>
            <p:grpSp>
              <p:nvGrpSpPr>
                <p:cNvPr id="21" name="Group 19">
                  <a:extLst>
                    <a:ext uri="{FF2B5EF4-FFF2-40B4-BE49-F238E27FC236}">
                      <a16:creationId xmlns:a16="http://schemas.microsoft.com/office/drawing/2014/main" id="{F1F326F2-90DC-42A7-8EFF-9A22AB3F7962}"/>
                    </a:ext>
                  </a:extLst>
                </p:cNvPr>
                <p:cNvGrpSpPr>
                  <a:grpSpLocks/>
                </p:cNvGrpSpPr>
                <p:nvPr/>
              </p:nvGrpSpPr>
              <p:grpSpPr bwMode="auto">
                <a:xfrm>
                  <a:off x="0" y="6496059"/>
                  <a:ext cx="9906000" cy="271226"/>
                  <a:chOff x="0" y="6523530"/>
                  <a:chExt cx="9143999" cy="270913"/>
                </a:xfrm>
              </p:grpSpPr>
              <p:grpSp>
                <p:nvGrpSpPr>
                  <p:cNvPr id="23" name="Group 13">
                    <a:extLst>
                      <a:ext uri="{FF2B5EF4-FFF2-40B4-BE49-F238E27FC236}">
                        <a16:creationId xmlns:a16="http://schemas.microsoft.com/office/drawing/2014/main" id="{58C08A62-9D1D-4154-8D60-005A894374F8}"/>
                      </a:ext>
                    </a:extLst>
                  </p:cNvPr>
                  <p:cNvGrpSpPr>
                    <a:grpSpLocks/>
                  </p:cNvGrpSpPr>
                  <p:nvPr/>
                </p:nvGrpSpPr>
                <p:grpSpPr bwMode="auto">
                  <a:xfrm>
                    <a:off x="0" y="6523530"/>
                    <a:ext cx="9143999" cy="220408"/>
                    <a:chOff x="0" y="6523530"/>
                    <a:chExt cx="9144289" cy="220408"/>
                  </a:xfrm>
                </p:grpSpPr>
                <p:sp>
                  <p:nvSpPr>
                    <p:cNvPr id="25" name="Rectangle 24">
                      <a:extLst>
                        <a:ext uri="{FF2B5EF4-FFF2-40B4-BE49-F238E27FC236}">
                          <a16:creationId xmlns:a16="http://schemas.microsoft.com/office/drawing/2014/main" id="{28450C3B-CE44-48D3-A374-C2827DCB26D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6" name="Rectangle 25">
                      <a:extLst>
                        <a:ext uri="{FF2B5EF4-FFF2-40B4-BE49-F238E27FC236}">
                          <a16:creationId xmlns:a16="http://schemas.microsoft.com/office/drawing/2014/main" id="{6C299631-A505-4A19-A29C-69FB13993480}"/>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27" name="Rectangle 26">
                      <a:extLst>
                        <a:ext uri="{FF2B5EF4-FFF2-40B4-BE49-F238E27FC236}">
                          <a16:creationId xmlns:a16="http://schemas.microsoft.com/office/drawing/2014/main" id="{9223032D-3DA1-4CF2-B31A-B3A40437F3B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28" name="Rectangle 27">
                      <a:extLst>
                        <a:ext uri="{FF2B5EF4-FFF2-40B4-BE49-F238E27FC236}">
                          <a16:creationId xmlns:a16="http://schemas.microsoft.com/office/drawing/2014/main" id="{310F32B1-CDEA-448F-9296-94902795DFEF}"/>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4" name="TextBox 11">
                    <a:extLst>
                      <a:ext uri="{FF2B5EF4-FFF2-40B4-BE49-F238E27FC236}">
                        <a16:creationId xmlns:a16="http://schemas.microsoft.com/office/drawing/2014/main" id="{1B6E84CA-F274-4843-9227-5C1221E7E3D4}"/>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2" name="Picture 18" descr="thrive logo final.png">
                  <a:extLst>
                    <a:ext uri="{FF2B5EF4-FFF2-40B4-BE49-F238E27FC236}">
                      <a16:creationId xmlns:a16="http://schemas.microsoft.com/office/drawing/2014/main" id="{6B933EE4-5278-4459-9CFB-2DEF30F5AE0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a:extLst>
                  <a:ext uri="{FF2B5EF4-FFF2-40B4-BE49-F238E27FC236}">
                    <a16:creationId xmlns:a16="http://schemas.microsoft.com/office/drawing/2014/main" id="{E72D5664-24B7-4C93-96E3-4BE6000FE0D1}"/>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17" name="Rectangle 16">
              <a:extLst>
                <a:ext uri="{FF2B5EF4-FFF2-40B4-BE49-F238E27FC236}">
                  <a16:creationId xmlns:a16="http://schemas.microsoft.com/office/drawing/2014/main" id="{CC270A00-4319-483B-B19D-2848FDC1318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18" name="Picture 17">
              <a:extLst>
                <a:ext uri="{FF2B5EF4-FFF2-40B4-BE49-F238E27FC236}">
                  <a16:creationId xmlns:a16="http://schemas.microsoft.com/office/drawing/2014/main" id="{E88A7115-4E7D-4A66-97A8-70A975906EB8}"/>
                </a:ext>
              </a:extLst>
            </p:cNvPr>
            <p:cNvPicPr/>
            <p:nvPr/>
          </p:nvPicPr>
          <p:blipFill rotWithShape="1">
            <a:blip r:embed="rId9"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966701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ABF2D40-4029-4F18-9966-29D64C2005BD}"/>
              </a:ext>
            </a:extLst>
          </p:cNvPr>
          <p:cNvSpPr/>
          <p:nvPr/>
        </p:nvSpPr>
        <p:spPr>
          <a:xfrm>
            <a:off x="0" y="-20807"/>
            <a:ext cx="12192000" cy="63564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9" name="TextBox 38"/>
          <p:cNvSpPr txBox="1"/>
          <p:nvPr/>
        </p:nvSpPr>
        <p:spPr>
          <a:xfrm>
            <a:off x="6856670" y="4139701"/>
            <a:ext cx="2892287" cy="300210"/>
          </a:xfrm>
          <a:prstGeom prst="rect">
            <a:avLst/>
          </a:prstGeom>
          <a:noFill/>
        </p:spPr>
        <p:txBody>
          <a:bodyPr wrap="square" rtlCol="0">
            <a:spAutoFit/>
          </a:bodyPr>
          <a:lstStyle/>
          <a:p>
            <a:pPr marL="214308" indent="-214308" defTabSz="609585">
              <a:buFontTx/>
              <a:buChar char="-"/>
            </a:pPr>
            <a:r>
              <a:rPr lang="en-US" sz="1351" dirty="0">
                <a:solidFill>
                  <a:prstClr val="black"/>
                </a:solidFill>
                <a:latin typeface="Calibri"/>
              </a:rPr>
              <a:t> </a:t>
            </a:r>
          </a:p>
        </p:txBody>
      </p:sp>
      <p:sp>
        <p:nvSpPr>
          <p:cNvPr id="40" name="Title 2"/>
          <p:cNvSpPr txBox="1">
            <a:spLocks/>
          </p:cNvSpPr>
          <p:nvPr/>
        </p:nvSpPr>
        <p:spPr>
          <a:xfrm>
            <a:off x="2380037" y="399995"/>
            <a:ext cx="6758543" cy="514351"/>
          </a:xfrm>
          <a:prstGeom prst="rect">
            <a:avLst/>
          </a:prstGeom>
        </p:spPr>
        <p:txBody>
          <a:bodyPr vert="horz" lIns="68580" tIns="34291" rIns="68580" bIns="3429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r>
              <a:rPr lang="en-US" sz="2700" dirty="0">
                <a:solidFill>
                  <a:srgbClr val="333F50"/>
                </a:solidFill>
                <a:effectLst>
                  <a:outerShdw blurRad="101600" dist="76200" dir="2700000" algn="tl" rotWithShape="0">
                    <a:prstClr val="black">
                      <a:alpha val="35000"/>
                    </a:prstClr>
                  </a:outerShdw>
                </a:effectLst>
                <a:latin typeface="Rockwell" panose="02060603020205020403" pitchFamily="18" charset="0"/>
              </a:rPr>
              <a:t>Three Basic Retirement Income Strategies</a:t>
            </a:r>
          </a:p>
        </p:txBody>
      </p:sp>
      <p:grpSp>
        <p:nvGrpSpPr>
          <p:cNvPr id="5" name="Group 4">
            <a:extLst>
              <a:ext uri="{FF2B5EF4-FFF2-40B4-BE49-F238E27FC236}">
                <a16:creationId xmlns:a16="http://schemas.microsoft.com/office/drawing/2014/main" id="{D75C4A9A-816C-4E4D-8663-04FFD46E7770}"/>
              </a:ext>
            </a:extLst>
          </p:cNvPr>
          <p:cNvGrpSpPr/>
          <p:nvPr/>
        </p:nvGrpSpPr>
        <p:grpSpPr>
          <a:xfrm>
            <a:off x="1506485" y="1779752"/>
            <a:ext cx="9350711" cy="3394543"/>
            <a:chOff x="0" y="1801571"/>
            <a:chExt cx="8177063" cy="3030614"/>
          </a:xfrm>
        </p:grpSpPr>
        <p:sp>
          <p:nvSpPr>
            <p:cNvPr id="2" name="TextBox 1"/>
            <p:cNvSpPr txBox="1"/>
            <p:nvPr/>
          </p:nvSpPr>
          <p:spPr>
            <a:xfrm>
              <a:off x="402793" y="3099726"/>
              <a:ext cx="1776493" cy="824340"/>
            </a:xfrm>
            <a:prstGeom prst="rect">
              <a:avLst/>
            </a:prstGeom>
            <a:noFill/>
          </p:spPr>
          <p:txBody>
            <a:bodyPr wrap="square" rtlCol="0">
              <a:spAutoFit/>
            </a:bodyPr>
            <a:lstStyle/>
            <a:p>
              <a:pPr algn="ctr" defTabSz="609585"/>
              <a:r>
                <a:rPr lang="en-US" b="1" dirty="0">
                  <a:solidFill>
                    <a:srgbClr val="455F51">
                      <a:lumMod val="75000"/>
                    </a:srgbClr>
                  </a:solidFill>
                  <a:latin typeface="Calibri"/>
                </a:rPr>
                <a:t>Systematic Withdrawal Income Plan</a:t>
              </a:r>
              <a:endParaRPr lang="en-US" dirty="0">
                <a:solidFill>
                  <a:prstClr val="black"/>
                </a:solidFill>
                <a:latin typeface="Calibri"/>
              </a:endParaRPr>
            </a:p>
          </p:txBody>
        </p:sp>
        <p:sp>
          <p:nvSpPr>
            <p:cNvPr id="30" name="TextBox 29"/>
            <p:cNvSpPr txBox="1"/>
            <p:nvPr/>
          </p:nvSpPr>
          <p:spPr>
            <a:xfrm>
              <a:off x="2839845" y="3111174"/>
              <a:ext cx="2066293" cy="577038"/>
            </a:xfrm>
            <a:prstGeom prst="rect">
              <a:avLst/>
            </a:prstGeom>
            <a:noFill/>
          </p:spPr>
          <p:txBody>
            <a:bodyPr wrap="square" rtlCol="0">
              <a:spAutoFit/>
            </a:bodyPr>
            <a:lstStyle/>
            <a:p>
              <a:pPr algn="ctr" defTabSz="609585"/>
              <a:r>
                <a:rPr lang="en-US" b="1" dirty="0">
                  <a:solidFill>
                    <a:srgbClr val="455F51">
                      <a:lumMod val="75000"/>
                    </a:srgbClr>
                  </a:solidFill>
                  <a:latin typeface="Calibri"/>
                </a:rPr>
                <a:t>Buckets/Laddered                               </a:t>
              </a:r>
              <a:r>
                <a:rPr lang="en-US" dirty="0">
                  <a:solidFill>
                    <a:prstClr val="black"/>
                  </a:solidFill>
                  <a:latin typeface="Calibri"/>
                </a:rPr>
                <a:t>	</a:t>
              </a:r>
            </a:p>
          </p:txBody>
        </p:sp>
        <p:pic>
          <p:nvPicPr>
            <p:cNvPr id="12" name="Picture 11" descr="A close up of a sign&#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2757" y="1817123"/>
              <a:ext cx="1435250" cy="1365872"/>
            </a:xfrm>
            <a:prstGeom prst="rect">
              <a:avLst/>
            </a:prstGeom>
          </p:spPr>
        </p:pic>
        <p:pic>
          <p:nvPicPr>
            <p:cNvPr id="15" name="Picture 14" descr="A picture containing monitor&#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106" y="1801571"/>
              <a:ext cx="1216004" cy="1320028"/>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00" y="1831559"/>
              <a:ext cx="1919480" cy="1287504"/>
            </a:xfrm>
            <a:prstGeom prst="rect">
              <a:avLst/>
            </a:prstGeom>
          </p:spPr>
        </p:pic>
        <p:sp>
          <p:nvSpPr>
            <p:cNvPr id="37" name="TextBox 36"/>
            <p:cNvSpPr txBox="1"/>
            <p:nvPr/>
          </p:nvSpPr>
          <p:spPr>
            <a:xfrm>
              <a:off x="0" y="4103790"/>
              <a:ext cx="2844395" cy="728395"/>
            </a:xfrm>
            <a:prstGeom prst="rect">
              <a:avLst/>
            </a:prstGeom>
            <a:noFill/>
          </p:spPr>
          <p:txBody>
            <a:bodyPr wrap="square" rtlCol="0">
              <a:spAutoFit/>
            </a:bodyPr>
            <a:lstStyle/>
            <a:p>
              <a:pPr defTabSz="609585"/>
              <a:endParaRPr lang="en-US" sz="1351" dirty="0">
                <a:solidFill>
                  <a:prstClr val="black"/>
                </a:solidFill>
                <a:latin typeface="Calibri"/>
              </a:endParaRPr>
            </a:p>
            <a:p>
              <a:pPr algn="ctr" defTabSz="609585"/>
              <a:r>
                <a:rPr lang="en-US" sz="1351" dirty="0">
                  <a:solidFill>
                    <a:prstClr val="black"/>
                  </a:solidFill>
                  <a:latin typeface="Calibri"/>
                </a:rPr>
                <a:t>“</a:t>
              </a:r>
              <a:r>
                <a:rPr lang="en-US" sz="2000" b="1" u="sng" dirty="0">
                  <a:solidFill>
                    <a:prstClr val="black"/>
                  </a:solidFill>
                  <a:latin typeface="Calibri"/>
                </a:rPr>
                <a:t>Assume &amp; Consume</a:t>
              </a:r>
              <a:r>
                <a:rPr lang="en-US" sz="2000" dirty="0">
                  <a:solidFill>
                    <a:prstClr val="black"/>
                  </a:solidFill>
                  <a:latin typeface="Calibri"/>
                </a:rPr>
                <a:t>”</a:t>
              </a:r>
            </a:p>
            <a:p>
              <a:pPr defTabSz="609585"/>
              <a:endParaRPr lang="en-US" sz="1351" dirty="0">
                <a:solidFill>
                  <a:prstClr val="black"/>
                </a:solidFill>
                <a:latin typeface="Calibri"/>
              </a:endParaRPr>
            </a:p>
          </p:txBody>
        </p:sp>
        <p:sp>
          <p:nvSpPr>
            <p:cNvPr id="28" name="TextBox 27"/>
            <p:cNvSpPr txBox="1"/>
            <p:nvPr/>
          </p:nvSpPr>
          <p:spPr>
            <a:xfrm>
              <a:off x="5531070" y="3182995"/>
              <a:ext cx="2017493" cy="577038"/>
            </a:xfrm>
            <a:prstGeom prst="rect">
              <a:avLst/>
            </a:prstGeom>
            <a:noFill/>
          </p:spPr>
          <p:txBody>
            <a:bodyPr wrap="square" rtlCol="0">
              <a:spAutoFit/>
            </a:bodyPr>
            <a:lstStyle/>
            <a:p>
              <a:pPr algn="ctr" defTabSz="609585"/>
              <a:r>
                <a:rPr lang="en-US" b="1" dirty="0">
                  <a:solidFill>
                    <a:srgbClr val="455F51">
                      <a:lumMod val="75000"/>
                    </a:srgbClr>
                  </a:solidFill>
                  <a:latin typeface="Calibri"/>
                </a:rPr>
                <a:t>Retirement Income Floor</a:t>
              </a:r>
              <a:endParaRPr lang="en-US" dirty="0">
                <a:solidFill>
                  <a:prstClr val="black"/>
                </a:solidFill>
                <a:latin typeface="Calibri"/>
              </a:endParaRPr>
            </a:p>
          </p:txBody>
        </p:sp>
        <p:sp>
          <p:nvSpPr>
            <p:cNvPr id="4" name="TextBox 3">
              <a:extLst>
                <a:ext uri="{FF2B5EF4-FFF2-40B4-BE49-F238E27FC236}">
                  <a16:creationId xmlns:a16="http://schemas.microsoft.com/office/drawing/2014/main" id="{269D44B1-4C7C-4FE9-A55E-E3E6AAC198B0}"/>
                </a:ext>
              </a:extLst>
            </p:cNvPr>
            <p:cNvSpPr txBox="1"/>
            <p:nvPr/>
          </p:nvSpPr>
          <p:spPr>
            <a:xfrm>
              <a:off x="2694945" y="4106325"/>
              <a:ext cx="2492823" cy="631994"/>
            </a:xfrm>
            <a:prstGeom prst="rect">
              <a:avLst/>
            </a:prstGeom>
            <a:noFill/>
          </p:spPr>
          <p:txBody>
            <a:bodyPr wrap="square" rtlCol="0">
              <a:spAutoFit/>
            </a:bodyPr>
            <a:lstStyle/>
            <a:p>
              <a:pPr algn="ctr" defTabSz="609585"/>
              <a:r>
                <a:rPr lang="en-US" sz="2000" b="1" u="sng" dirty="0">
                  <a:solidFill>
                    <a:srgbClr val="455F51">
                      <a:lumMod val="75000"/>
                    </a:srgbClr>
                  </a:solidFill>
                  <a:latin typeface="Calibri"/>
                </a:rPr>
                <a:t>“Progressive Time     Segments of Money” </a:t>
              </a:r>
            </a:p>
          </p:txBody>
        </p:sp>
        <p:sp>
          <p:nvSpPr>
            <p:cNvPr id="17" name="TextBox 16">
              <a:extLst>
                <a:ext uri="{FF2B5EF4-FFF2-40B4-BE49-F238E27FC236}">
                  <a16:creationId xmlns:a16="http://schemas.microsoft.com/office/drawing/2014/main" id="{1F170AEB-2496-4843-AF94-68AEF99C1E51}"/>
                </a:ext>
              </a:extLst>
            </p:cNvPr>
            <p:cNvSpPr txBox="1"/>
            <p:nvPr/>
          </p:nvSpPr>
          <p:spPr>
            <a:xfrm>
              <a:off x="5332668" y="4260212"/>
              <a:ext cx="2844395" cy="357214"/>
            </a:xfrm>
            <a:prstGeom prst="rect">
              <a:avLst/>
            </a:prstGeom>
            <a:noFill/>
          </p:spPr>
          <p:txBody>
            <a:bodyPr wrap="square" rtlCol="0">
              <a:spAutoFit/>
            </a:bodyPr>
            <a:lstStyle/>
            <a:p>
              <a:pPr algn="ctr" defTabSz="609585"/>
              <a:r>
                <a:rPr lang="en-US" sz="2000" b="1" u="sng" dirty="0">
                  <a:solidFill>
                    <a:prstClr val="black"/>
                  </a:solidFill>
                  <a:latin typeface="Calibri"/>
                </a:rPr>
                <a:t>Promised Based</a:t>
              </a:r>
              <a:endParaRPr lang="en-US" sz="2000" dirty="0">
                <a:solidFill>
                  <a:prstClr val="black"/>
                </a:solidFill>
                <a:latin typeface="Calibri"/>
              </a:endParaRPr>
            </a:p>
          </p:txBody>
        </p:sp>
      </p:grpSp>
      <p:grpSp>
        <p:nvGrpSpPr>
          <p:cNvPr id="14" name="Group 13">
            <a:extLst>
              <a:ext uri="{FF2B5EF4-FFF2-40B4-BE49-F238E27FC236}">
                <a16:creationId xmlns:a16="http://schemas.microsoft.com/office/drawing/2014/main" id="{ACF63D91-3232-444D-A6D8-8E740E6BCDB0}"/>
              </a:ext>
            </a:extLst>
          </p:cNvPr>
          <p:cNvGrpSpPr/>
          <p:nvPr/>
        </p:nvGrpSpPr>
        <p:grpSpPr>
          <a:xfrm>
            <a:off x="0" y="6283326"/>
            <a:ext cx="12192000" cy="580211"/>
            <a:chOff x="-88136" y="6283325"/>
            <a:chExt cx="9906000" cy="580211"/>
          </a:xfrm>
        </p:grpSpPr>
        <p:grpSp>
          <p:nvGrpSpPr>
            <p:cNvPr id="16" name="Group 15">
              <a:extLst>
                <a:ext uri="{FF2B5EF4-FFF2-40B4-BE49-F238E27FC236}">
                  <a16:creationId xmlns:a16="http://schemas.microsoft.com/office/drawing/2014/main" id="{9BD2C7A0-3F07-4436-8643-A3F5C0E042C9}"/>
                </a:ext>
              </a:extLst>
            </p:cNvPr>
            <p:cNvGrpSpPr/>
            <p:nvPr/>
          </p:nvGrpSpPr>
          <p:grpSpPr>
            <a:xfrm>
              <a:off x="-88136" y="6283325"/>
              <a:ext cx="9906000" cy="574675"/>
              <a:chOff x="-88136" y="6130925"/>
              <a:chExt cx="9906000" cy="574675"/>
            </a:xfrm>
          </p:grpSpPr>
          <p:grpSp>
            <p:nvGrpSpPr>
              <p:cNvPr id="20" name="Group 19">
                <a:extLst>
                  <a:ext uri="{FF2B5EF4-FFF2-40B4-BE49-F238E27FC236}">
                    <a16:creationId xmlns:a16="http://schemas.microsoft.com/office/drawing/2014/main" id="{674069D8-ED04-44FB-87ED-BA74E5C761F8}"/>
                  </a:ext>
                </a:extLst>
              </p:cNvPr>
              <p:cNvGrpSpPr>
                <a:grpSpLocks/>
              </p:cNvGrpSpPr>
              <p:nvPr/>
            </p:nvGrpSpPr>
            <p:grpSpPr bwMode="auto">
              <a:xfrm>
                <a:off x="-88136" y="6130925"/>
                <a:ext cx="9906000" cy="574675"/>
                <a:chOff x="0" y="6283325"/>
                <a:chExt cx="9906000" cy="574675"/>
              </a:xfrm>
            </p:grpSpPr>
            <p:grpSp>
              <p:nvGrpSpPr>
                <p:cNvPr id="22" name="Group 19">
                  <a:extLst>
                    <a:ext uri="{FF2B5EF4-FFF2-40B4-BE49-F238E27FC236}">
                      <a16:creationId xmlns:a16="http://schemas.microsoft.com/office/drawing/2014/main" id="{F15A7A2E-52D8-4815-BF83-0511434077E3}"/>
                    </a:ext>
                  </a:extLst>
                </p:cNvPr>
                <p:cNvGrpSpPr>
                  <a:grpSpLocks/>
                </p:cNvGrpSpPr>
                <p:nvPr/>
              </p:nvGrpSpPr>
              <p:grpSpPr bwMode="auto">
                <a:xfrm>
                  <a:off x="0" y="6496059"/>
                  <a:ext cx="9906000" cy="271226"/>
                  <a:chOff x="0" y="6523530"/>
                  <a:chExt cx="9143999" cy="270913"/>
                </a:xfrm>
              </p:grpSpPr>
              <p:grpSp>
                <p:nvGrpSpPr>
                  <p:cNvPr id="24" name="Group 13">
                    <a:extLst>
                      <a:ext uri="{FF2B5EF4-FFF2-40B4-BE49-F238E27FC236}">
                        <a16:creationId xmlns:a16="http://schemas.microsoft.com/office/drawing/2014/main" id="{3BD9882C-0A57-427B-8BEE-F6A0977B1C83}"/>
                      </a:ext>
                    </a:extLst>
                  </p:cNvPr>
                  <p:cNvGrpSpPr>
                    <a:grpSpLocks/>
                  </p:cNvGrpSpPr>
                  <p:nvPr/>
                </p:nvGrpSpPr>
                <p:grpSpPr bwMode="auto">
                  <a:xfrm>
                    <a:off x="0" y="6523530"/>
                    <a:ext cx="9143999" cy="220408"/>
                    <a:chOff x="0" y="6523530"/>
                    <a:chExt cx="9144289" cy="220408"/>
                  </a:xfrm>
                </p:grpSpPr>
                <p:sp>
                  <p:nvSpPr>
                    <p:cNvPr id="27" name="Rectangle 26">
                      <a:extLst>
                        <a:ext uri="{FF2B5EF4-FFF2-40B4-BE49-F238E27FC236}">
                          <a16:creationId xmlns:a16="http://schemas.microsoft.com/office/drawing/2014/main" id="{AB0D5698-AB17-4C28-A92D-D200B59ADE4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9" name="Rectangle 28">
                      <a:extLst>
                        <a:ext uri="{FF2B5EF4-FFF2-40B4-BE49-F238E27FC236}">
                          <a16:creationId xmlns:a16="http://schemas.microsoft.com/office/drawing/2014/main" id="{6C431E8E-F4F3-4517-B15D-BB21AC9A7486}"/>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1" name="Rectangle 30">
                      <a:extLst>
                        <a:ext uri="{FF2B5EF4-FFF2-40B4-BE49-F238E27FC236}">
                          <a16:creationId xmlns:a16="http://schemas.microsoft.com/office/drawing/2014/main" id="{92767F9B-EDEF-4773-BB3A-97F939D9092D}"/>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2" name="Rectangle 31">
                      <a:extLst>
                        <a:ext uri="{FF2B5EF4-FFF2-40B4-BE49-F238E27FC236}">
                          <a16:creationId xmlns:a16="http://schemas.microsoft.com/office/drawing/2014/main" id="{50369943-BAE5-4C73-BE75-82FE55C9510C}"/>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5" name="TextBox 11">
                    <a:extLst>
                      <a:ext uri="{FF2B5EF4-FFF2-40B4-BE49-F238E27FC236}">
                        <a16:creationId xmlns:a16="http://schemas.microsoft.com/office/drawing/2014/main" id="{755266E7-9432-4BA0-B395-220C658C59F5}"/>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3" name="Picture 18" descr="thrive logo final.png">
                  <a:extLst>
                    <a:ext uri="{FF2B5EF4-FFF2-40B4-BE49-F238E27FC236}">
                      <a16:creationId xmlns:a16="http://schemas.microsoft.com/office/drawing/2014/main" id="{80C2D22B-3911-4C9B-A33A-D171622D92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4D2DD988-A2CD-4FDD-AE86-61A048E832BD}"/>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18" name="Rectangle 17">
              <a:extLst>
                <a:ext uri="{FF2B5EF4-FFF2-40B4-BE49-F238E27FC236}">
                  <a16:creationId xmlns:a16="http://schemas.microsoft.com/office/drawing/2014/main" id="{CCB44B63-79B1-4893-B927-37869BA35C08}"/>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19" name="Picture 18">
              <a:extLst>
                <a:ext uri="{FF2B5EF4-FFF2-40B4-BE49-F238E27FC236}">
                  <a16:creationId xmlns:a16="http://schemas.microsoft.com/office/drawing/2014/main" id="{777DA8A1-9AC6-44AB-AF88-6D3A989F8FD5}"/>
                </a:ext>
              </a:extLst>
            </p:cNvPr>
            <p:cNvPicPr/>
            <p:nvPr/>
          </p:nvPicPr>
          <p:blipFill rotWithShape="1">
            <a:blip r:embed="rId7"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33958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629313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1" name="Group 30">
            <a:extLst>
              <a:ext uri="{FF2B5EF4-FFF2-40B4-BE49-F238E27FC236}">
                <a16:creationId xmlns:a16="http://schemas.microsoft.com/office/drawing/2014/main" id="{AAC69FD3-3D91-431E-B39F-221C46D73F38}"/>
              </a:ext>
            </a:extLst>
          </p:cNvPr>
          <p:cNvGrpSpPr/>
          <p:nvPr/>
        </p:nvGrpSpPr>
        <p:grpSpPr>
          <a:xfrm>
            <a:off x="0" y="6283326"/>
            <a:ext cx="12192000" cy="580211"/>
            <a:chOff x="-88136" y="6283325"/>
            <a:chExt cx="9906000" cy="580211"/>
          </a:xfrm>
        </p:grpSpPr>
        <p:grpSp>
          <p:nvGrpSpPr>
            <p:cNvPr id="32" name="Group 31">
              <a:extLst>
                <a:ext uri="{FF2B5EF4-FFF2-40B4-BE49-F238E27FC236}">
                  <a16:creationId xmlns:a16="http://schemas.microsoft.com/office/drawing/2014/main" id="{F833FC0A-EA88-4812-B9B9-E00C685A294B}"/>
                </a:ext>
              </a:extLst>
            </p:cNvPr>
            <p:cNvGrpSpPr/>
            <p:nvPr/>
          </p:nvGrpSpPr>
          <p:grpSpPr>
            <a:xfrm>
              <a:off x="-88136" y="6283325"/>
              <a:ext cx="9906000" cy="574675"/>
              <a:chOff x="-88136" y="6130925"/>
              <a:chExt cx="9906000" cy="574675"/>
            </a:xfrm>
          </p:grpSpPr>
          <p:grpSp>
            <p:nvGrpSpPr>
              <p:cNvPr id="35" name="Group 19">
                <a:extLst>
                  <a:ext uri="{FF2B5EF4-FFF2-40B4-BE49-F238E27FC236}">
                    <a16:creationId xmlns:a16="http://schemas.microsoft.com/office/drawing/2014/main" id="{780BA2A0-2C14-4351-AEAD-F4FB20402324}"/>
                  </a:ext>
                </a:extLst>
              </p:cNvPr>
              <p:cNvGrpSpPr>
                <a:grpSpLocks/>
              </p:cNvGrpSpPr>
              <p:nvPr/>
            </p:nvGrpSpPr>
            <p:grpSpPr bwMode="auto">
              <a:xfrm>
                <a:off x="-88136" y="6130925"/>
                <a:ext cx="9906000" cy="574675"/>
                <a:chOff x="0" y="6283325"/>
                <a:chExt cx="9906000" cy="574675"/>
              </a:xfrm>
            </p:grpSpPr>
            <p:grpSp>
              <p:nvGrpSpPr>
                <p:cNvPr id="37" name="Group 19">
                  <a:extLst>
                    <a:ext uri="{FF2B5EF4-FFF2-40B4-BE49-F238E27FC236}">
                      <a16:creationId xmlns:a16="http://schemas.microsoft.com/office/drawing/2014/main" id="{6A240FFA-9956-4FD6-A809-30B3DA9B36AE}"/>
                    </a:ext>
                  </a:extLst>
                </p:cNvPr>
                <p:cNvGrpSpPr>
                  <a:grpSpLocks/>
                </p:cNvGrpSpPr>
                <p:nvPr/>
              </p:nvGrpSpPr>
              <p:grpSpPr bwMode="auto">
                <a:xfrm>
                  <a:off x="0" y="6496059"/>
                  <a:ext cx="9906000" cy="271226"/>
                  <a:chOff x="0" y="6523530"/>
                  <a:chExt cx="9143999" cy="270913"/>
                </a:xfrm>
              </p:grpSpPr>
              <p:grpSp>
                <p:nvGrpSpPr>
                  <p:cNvPr id="39" name="Group 13">
                    <a:extLst>
                      <a:ext uri="{FF2B5EF4-FFF2-40B4-BE49-F238E27FC236}">
                        <a16:creationId xmlns:a16="http://schemas.microsoft.com/office/drawing/2014/main" id="{037770E1-2EC5-41F7-950B-0C4220B8DDF2}"/>
                      </a:ext>
                    </a:extLst>
                  </p:cNvPr>
                  <p:cNvGrpSpPr>
                    <a:grpSpLocks/>
                  </p:cNvGrpSpPr>
                  <p:nvPr/>
                </p:nvGrpSpPr>
                <p:grpSpPr bwMode="auto">
                  <a:xfrm>
                    <a:off x="0" y="6523530"/>
                    <a:ext cx="9143999" cy="220408"/>
                    <a:chOff x="0" y="6523530"/>
                    <a:chExt cx="9144289" cy="220408"/>
                  </a:xfrm>
                </p:grpSpPr>
                <p:sp>
                  <p:nvSpPr>
                    <p:cNvPr id="44" name="Rectangle 43">
                      <a:extLst>
                        <a:ext uri="{FF2B5EF4-FFF2-40B4-BE49-F238E27FC236}">
                          <a16:creationId xmlns:a16="http://schemas.microsoft.com/office/drawing/2014/main" id="{785DF581-C5EF-4350-8699-FBBF3ADB4AA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5" name="Rectangle 44">
                      <a:extLst>
                        <a:ext uri="{FF2B5EF4-FFF2-40B4-BE49-F238E27FC236}">
                          <a16:creationId xmlns:a16="http://schemas.microsoft.com/office/drawing/2014/main" id="{99EC1D94-299C-4FCF-BC5B-1529B56E9F65}"/>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6" name="Rectangle 45">
                      <a:extLst>
                        <a:ext uri="{FF2B5EF4-FFF2-40B4-BE49-F238E27FC236}">
                          <a16:creationId xmlns:a16="http://schemas.microsoft.com/office/drawing/2014/main" id="{F5805C2B-C5E0-442D-9193-9AFFD680946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7" name="Rectangle 46">
                      <a:extLst>
                        <a:ext uri="{FF2B5EF4-FFF2-40B4-BE49-F238E27FC236}">
                          <a16:creationId xmlns:a16="http://schemas.microsoft.com/office/drawing/2014/main" id="{45450003-B6BD-4B27-B891-4CFF292FFDF9}"/>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0" name="TextBox 11">
                    <a:extLst>
                      <a:ext uri="{FF2B5EF4-FFF2-40B4-BE49-F238E27FC236}">
                        <a16:creationId xmlns:a16="http://schemas.microsoft.com/office/drawing/2014/main" id="{7D3DDC78-DFA7-42F3-A409-2A8F84E6FFD8}"/>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8" name="Picture 18" descr="thrive logo final.png">
                  <a:extLst>
                    <a:ext uri="{FF2B5EF4-FFF2-40B4-BE49-F238E27FC236}">
                      <a16:creationId xmlns:a16="http://schemas.microsoft.com/office/drawing/2014/main" id="{A997924C-9AE6-44B3-B9BD-065032C0B7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4FE28793-4F5B-4E99-9413-32171C083E14}"/>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3" name="Rectangle 32">
              <a:extLst>
                <a:ext uri="{FF2B5EF4-FFF2-40B4-BE49-F238E27FC236}">
                  <a16:creationId xmlns:a16="http://schemas.microsoft.com/office/drawing/2014/main" id="{BD485F41-D1C2-449C-BFBC-0D82C2D62C94}"/>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4" name="Picture 33">
              <a:extLst>
                <a:ext uri="{FF2B5EF4-FFF2-40B4-BE49-F238E27FC236}">
                  <a16:creationId xmlns:a16="http://schemas.microsoft.com/office/drawing/2014/main" id="{B7E308D4-5E99-47F5-B08B-DC36AFE89460}"/>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pic>
        <p:nvPicPr>
          <p:cNvPr id="4" name="Picture 3">
            <a:extLst>
              <a:ext uri="{FF2B5EF4-FFF2-40B4-BE49-F238E27FC236}">
                <a16:creationId xmlns:a16="http://schemas.microsoft.com/office/drawing/2014/main" id="{2BAA9CDF-C02E-424C-B2E6-8ED351A9BE18}"/>
              </a:ext>
            </a:extLst>
          </p:cNvPr>
          <p:cNvPicPr>
            <a:picLocks noChangeAspect="1"/>
          </p:cNvPicPr>
          <p:nvPr/>
        </p:nvPicPr>
        <p:blipFill>
          <a:blip r:embed="rId4"/>
          <a:stretch>
            <a:fillRect/>
          </a:stretch>
        </p:blipFill>
        <p:spPr>
          <a:xfrm>
            <a:off x="4247921" y="490052"/>
            <a:ext cx="2908044" cy="5590517"/>
          </a:xfrm>
          <a:prstGeom prst="rect">
            <a:avLst/>
          </a:prstGeom>
        </p:spPr>
      </p:pic>
    </p:spTree>
    <p:extLst>
      <p:ext uri="{BB962C8B-B14F-4D97-AF65-F5344CB8AC3E}">
        <p14:creationId xmlns:p14="http://schemas.microsoft.com/office/powerpoint/2010/main" val="9327832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AA795196-D4BA-4A21-8201-1C447A98C9F4}"/>
              </a:ext>
            </a:extLst>
          </p:cNvPr>
          <p:cNvSpPr/>
          <p:nvPr/>
        </p:nvSpPr>
        <p:spPr>
          <a:xfrm>
            <a:off x="0" y="-20807"/>
            <a:ext cx="12192000" cy="63564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Content Placeholder 1"/>
          <p:cNvSpPr>
            <a:spLocks noGrp="1"/>
          </p:cNvSpPr>
          <p:nvPr>
            <p:ph idx="1"/>
          </p:nvPr>
        </p:nvSpPr>
        <p:spPr>
          <a:xfrm>
            <a:off x="1981200" y="1295401"/>
            <a:ext cx="8534400" cy="990600"/>
          </a:xfrm>
        </p:spPr>
        <p:txBody>
          <a:bodyPr>
            <a:noAutofit/>
          </a:bodyPr>
          <a:lstStyle/>
          <a:p>
            <a:pPr marL="0" indent="0">
              <a:buNone/>
            </a:pPr>
            <a:r>
              <a:rPr lang="en-US" sz="2400" b="1" dirty="0">
                <a:solidFill>
                  <a:schemeClr val="tx2"/>
                </a:solidFill>
              </a:rPr>
              <a:t>Maximizing Income using a minimum sum of assets to  accomplish a variety of investment techniques.  Each solution is dependent on client’s needs, desires and available assets classes.</a:t>
            </a:r>
          </a:p>
        </p:txBody>
      </p:sp>
      <p:sp>
        <p:nvSpPr>
          <p:cNvPr id="3" name="Title 2"/>
          <p:cNvSpPr>
            <a:spLocks noGrp="1"/>
          </p:cNvSpPr>
          <p:nvPr>
            <p:ph type="title"/>
          </p:nvPr>
        </p:nvSpPr>
        <p:spPr>
          <a:xfrm>
            <a:off x="2157300" y="244789"/>
            <a:ext cx="8229600" cy="1143000"/>
          </a:xfrm>
        </p:spPr>
        <p:txBody>
          <a:bodyPr>
            <a:normAutofit/>
          </a:bodyPr>
          <a:lstStyle/>
          <a:p>
            <a:pPr algn="ctr"/>
            <a:r>
              <a:rPr lang="en-US" sz="3333" b="0" dirty="0">
                <a:solidFill>
                  <a:srgbClr val="333F50"/>
                </a:solidFill>
                <a:latin typeface="Rockwell" panose="02060603020205020403" pitchFamily="18" charset="0"/>
              </a:rPr>
              <a:t>SWIP Strategy</a:t>
            </a:r>
          </a:p>
        </p:txBody>
      </p:sp>
      <p:cxnSp>
        <p:nvCxnSpPr>
          <p:cNvPr id="18" name="Straight Connector 17"/>
          <p:cNvCxnSpPr/>
          <p:nvPr/>
        </p:nvCxnSpPr>
        <p:spPr>
          <a:xfrm>
            <a:off x="3526972"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9045"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10200"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74028"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567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33456"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4379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79972"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2609045" y="3025875"/>
            <a:ext cx="8182435" cy="2688308"/>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41" h="1974130">
                <a:moveTo>
                  <a:pt x="0" y="1974130"/>
                </a:moveTo>
                <a:lnTo>
                  <a:pt x="3730770" y="1957270"/>
                </a:lnTo>
                <a:cubicBezTo>
                  <a:pt x="3729890" y="1647972"/>
                  <a:pt x="3739773" y="323299"/>
                  <a:pt x="3738413" y="0"/>
                </a:cubicBezTo>
                <a:cubicBezTo>
                  <a:pt x="2458581" y="231719"/>
                  <a:pt x="1265264" y="463438"/>
                  <a:pt x="2735" y="719427"/>
                </a:cubicBezTo>
                <a:cubicBezTo>
                  <a:pt x="-70" y="764589"/>
                  <a:pt x="1090" y="1922116"/>
                  <a:pt x="0" y="1974130"/>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cxnSp>
        <p:nvCxnSpPr>
          <p:cNvPr id="45" name="Straight Arrow Connector 44"/>
          <p:cNvCxnSpPr/>
          <p:nvPr/>
        </p:nvCxnSpPr>
        <p:spPr>
          <a:xfrm>
            <a:off x="2362200" y="3305896"/>
            <a:ext cx="0" cy="2209800"/>
          </a:xfrm>
          <a:prstGeom prst="straightConnector1">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33600" y="4157247"/>
            <a:ext cx="304800" cy="338554"/>
          </a:xfrm>
          <a:prstGeom prst="rect">
            <a:avLst/>
          </a:prstGeom>
          <a:noFill/>
        </p:spPr>
        <p:txBody>
          <a:bodyPr wrap="square" rtlCol="0">
            <a:spAutoFit/>
          </a:bodyPr>
          <a:lstStyle/>
          <a:p>
            <a:pPr algn="ctr" defTabSz="609585"/>
            <a:r>
              <a:rPr lang="en-US" sz="1600" b="1" dirty="0">
                <a:solidFill>
                  <a:prstClr val="black">
                    <a:lumMod val="75000"/>
                    <a:lumOff val="25000"/>
                  </a:prstClr>
                </a:solidFill>
                <a:latin typeface="Calibri"/>
              </a:rPr>
              <a:t>$</a:t>
            </a:r>
          </a:p>
        </p:txBody>
      </p:sp>
      <p:cxnSp>
        <p:nvCxnSpPr>
          <p:cNvPr id="17" name="Straight Connector 16"/>
          <p:cNvCxnSpPr/>
          <p:nvPr/>
        </p:nvCxnSpPr>
        <p:spPr>
          <a:xfrm>
            <a:off x="3810001" y="4800600"/>
            <a:ext cx="1" cy="890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38400" y="5791201"/>
            <a:ext cx="7200797" cy="276999"/>
          </a:xfrm>
          <a:prstGeom prst="rect">
            <a:avLst/>
          </a:prstGeom>
          <a:noFill/>
        </p:spPr>
        <p:txBody>
          <a:bodyPr wrap="square" rtlCol="0">
            <a:spAutoFit/>
          </a:bodyPr>
          <a:lstStyle/>
          <a:p>
            <a:pPr defTabSz="609585"/>
            <a:r>
              <a:rPr lang="en-US" sz="1200" dirty="0">
                <a:solidFill>
                  <a:prstClr val="black"/>
                </a:solidFill>
                <a:latin typeface="Calibri"/>
              </a:rPr>
              <a:t>60                      65                      70                       75                         80                         85                         90                       95               </a:t>
            </a:r>
          </a:p>
        </p:txBody>
      </p:sp>
      <p:cxnSp>
        <p:nvCxnSpPr>
          <p:cNvPr id="22" name="Straight Arrow Connector 21"/>
          <p:cNvCxnSpPr/>
          <p:nvPr/>
        </p:nvCxnSpPr>
        <p:spPr>
          <a:xfrm flipV="1">
            <a:off x="9867901" y="5891021"/>
            <a:ext cx="6477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67000" y="2504106"/>
            <a:ext cx="7543800" cy="369332"/>
          </a:xfrm>
          <a:prstGeom prst="rect">
            <a:avLst/>
          </a:prstGeom>
          <a:noFill/>
        </p:spPr>
        <p:txBody>
          <a:bodyPr wrap="square" rtlCol="0">
            <a:spAutoFit/>
          </a:bodyPr>
          <a:lstStyle/>
          <a:p>
            <a:pPr defTabSz="609585"/>
            <a:r>
              <a:rPr lang="en-US" i="1" dirty="0">
                <a:solidFill>
                  <a:prstClr val="black"/>
                </a:solidFill>
                <a:latin typeface="Calibri"/>
              </a:rPr>
              <a:t>Assumptions – Client is 60, Retires at 65, Accepts income risk in retirement </a:t>
            </a:r>
          </a:p>
        </p:txBody>
      </p:sp>
      <p:sp>
        <p:nvSpPr>
          <p:cNvPr id="34" name="TextBox 33"/>
          <p:cNvSpPr txBox="1"/>
          <p:nvPr/>
        </p:nvSpPr>
        <p:spPr>
          <a:xfrm>
            <a:off x="3526973" y="4495801"/>
            <a:ext cx="664028" cy="369332"/>
          </a:xfrm>
          <a:prstGeom prst="rect">
            <a:avLst/>
          </a:prstGeom>
          <a:noFill/>
        </p:spPr>
        <p:txBody>
          <a:bodyPr wrap="square" rtlCol="0">
            <a:spAutoFit/>
          </a:bodyPr>
          <a:lstStyle/>
          <a:p>
            <a:pPr defTabSz="609585"/>
            <a:r>
              <a:rPr lang="en-US" dirty="0">
                <a:solidFill>
                  <a:prstClr val="black"/>
                </a:solidFill>
                <a:latin typeface="Calibri"/>
              </a:rPr>
              <a:t>FRA</a:t>
            </a:r>
          </a:p>
        </p:txBody>
      </p:sp>
      <p:sp>
        <p:nvSpPr>
          <p:cNvPr id="36" name="TextBox 35"/>
          <p:cNvSpPr txBox="1"/>
          <p:nvPr/>
        </p:nvSpPr>
        <p:spPr>
          <a:xfrm>
            <a:off x="4936673" y="4553965"/>
            <a:ext cx="3543300" cy="461665"/>
          </a:xfrm>
          <a:prstGeom prst="rect">
            <a:avLst/>
          </a:prstGeom>
          <a:noFill/>
        </p:spPr>
        <p:txBody>
          <a:bodyPr wrap="square" rtlCol="0">
            <a:spAutoFit/>
          </a:bodyPr>
          <a:lstStyle/>
          <a:p>
            <a:pPr algn="ctr" defTabSz="609585"/>
            <a:r>
              <a:rPr lang="en-US" sz="2400" dirty="0">
                <a:solidFill>
                  <a:prstClr val="white"/>
                </a:solidFill>
                <a:effectLst>
                  <a:outerShdw blurRad="38100" dist="38100" dir="2700000" algn="tl">
                    <a:srgbClr val="000000">
                      <a:alpha val="43137"/>
                    </a:srgbClr>
                  </a:outerShdw>
                </a:effectLst>
                <a:latin typeface="Calibri"/>
              </a:rPr>
              <a:t>Assume and Consume</a:t>
            </a:r>
            <a:endParaRPr lang="en-US" sz="2400" b="1" dirty="0">
              <a:solidFill>
                <a:prstClr val="white"/>
              </a:solidFill>
              <a:effectLst>
                <a:outerShdw blurRad="38100" dist="38100" dir="2700000" algn="tl">
                  <a:srgbClr val="000000">
                    <a:alpha val="43137"/>
                  </a:srgbClr>
                </a:outerShdw>
              </a:effectLst>
              <a:latin typeface="Calibri"/>
            </a:endParaRPr>
          </a:p>
        </p:txBody>
      </p:sp>
      <p:cxnSp>
        <p:nvCxnSpPr>
          <p:cNvPr id="47" name="Straight Connector 46"/>
          <p:cNvCxnSpPr/>
          <p:nvPr/>
        </p:nvCxnSpPr>
        <p:spPr>
          <a:xfrm flipV="1">
            <a:off x="2609045" y="5683608"/>
            <a:ext cx="8058955" cy="7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853987" y="2873437"/>
            <a:ext cx="6836228" cy="400110"/>
          </a:xfrm>
          <a:prstGeom prst="rect">
            <a:avLst/>
          </a:prstGeom>
          <a:noFill/>
        </p:spPr>
        <p:txBody>
          <a:bodyPr wrap="square" rtlCol="0">
            <a:spAutoFit/>
          </a:bodyPr>
          <a:lstStyle/>
          <a:p>
            <a:pPr algn="ctr" defTabSz="609585"/>
            <a:r>
              <a:rPr lang="en-US" sz="2000" b="1" dirty="0">
                <a:solidFill>
                  <a:prstClr val="black"/>
                </a:solidFill>
                <a:latin typeface="Calibri"/>
              </a:rPr>
              <a:t>Systematic Withdrawal Income Plan (SWIP)</a:t>
            </a:r>
          </a:p>
        </p:txBody>
      </p:sp>
      <p:sp>
        <p:nvSpPr>
          <p:cNvPr id="9" name="TextBox 8"/>
          <p:cNvSpPr txBox="1"/>
          <p:nvPr/>
        </p:nvSpPr>
        <p:spPr>
          <a:xfrm>
            <a:off x="3903973" y="5397848"/>
            <a:ext cx="266700" cy="369332"/>
          </a:xfrm>
          <a:prstGeom prst="rect">
            <a:avLst/>
          </a:prstGeom>
          <a:noFill/>
        </p:spPr>
        <p:txBody>
          <a:bodyPr wrap="square" rtlCol="0">
            <a:spAutoFit/>
          </a:bodyPr>
          <a:lstStyle/>
          <a:p>
            <a:pPr defTabSz="609585"/>
            <a:r>
              <a:rPr lang="en-US" dirty="0">
                <a:solidFill>
                  <a:prstClr val="black"/>
                </a:solidFill>
                <a:latin typeface="Calibri"/>
              </a:rPr>
              <a:t>$</a:t>
            </a:r>
          </a:p>
        </p:txBody>
      </p:sp>
      <p:sp>
        <p:nvSpPr>
          <p:cNvPr id="54" name="Freeform 53"/>
          <p:cNvSpPr/>
          <p:nvPr/>
        </p:nvSpPr>
        <p:spPr>
          <a:xfrm>
            <a:off x="2609047" y="3232617"/>
            <a:ext cx="8194103" cy="2482385"/>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913 h 1822913"/>
              <a:gd name="connsiteX1" fmla="*/ 3730770 w 3738541"/>
              <a:gd name="connsiteY1" fmla="*/ 1806053 h 1822913"/>
              <a:gd name="connsiteX2" fmla="*/ 3738413 w 3738541"/>
              <a:gd name="connsiteY2" fmla="*/ 18675 h 1822913"/>
              <a:gd name="connsiteX3" fmla="*/ 777818 w 3738541"/>
              <a:gd name="connsiteY3" fmla="*/ 425879 h 1822913"/>
              <a:gd name="connsiteX4" fmla="*/ 2735 w 3738541"/>
              <a:gd name="connsiteY4" fmla="*/ 568210 h 1822913"/>
              <a:gd name="connsiteX5" fmla="*/ 0 w 3738541"/>
              <a:gd name="connsiteY5" fmla="*/ 1822913 h 182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8541" h="1822913">
                <a:moveTo>
                  <a:pt x="0" y="1822913"/>
                </a:moveTo>
                <a:lnTo>
                  <a:pt x="3730770" y="1806053"/>
                </a:lnTo>
                <a:cubicBezTo>
                  <a:pt x="3729890" y="1496755"/>
                  <a:pt x="3739773" y="341974"/>
                  <a:pt x="3738413" y="18675"/>
                </a:cubicBezTo>
                <a:cubicBezTo>
                  <a:pt x="3225465" y="-90002"/>
                  <a:pt x="1400431" y="305975"/>
                  <a:pt x="777818" y="425879"/>
                </a:cubicBezTo>
                <a:lnTo>
                  <a:pt x="2735" y="568210"/>
                </a:lnTo>
                <a:cubicBezTo>
                  <a:pt x="-70" y="613372"/>
                  <a:pt x="1090" y="1770899"/>
                  <a:pt x="0" y="1822913"/>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8" name="TextBox 47"/>
          <p:cNvSpPr txBox="1"/>
          <p:nvPr/>
        </p:nvSpPr>
        <p:spPr>
          <a:xfrm>
            <a:off x="4838701" y="5370409"/>
            <a:ext cx="266700" cy="384721"/>
          </a:xfrm>
          <a:prstGeom prst="rect">
            <a:avLst/>
          </a:prstGeom>
          <a:noFill/>
        </p:spPr>
        <p:txBody>
          <a:bodyPr wrap="square" rtlCol="0">
            <a:spAutoFit/>
          </a:bodyPr>
          <a:lstStyle/>
          <a:p>
            <a:pPr defTabSz="609585"/>
            <a:r>
              <a:rPr lang="en-US" sz="1900" dirty="0">
                <a:solidFill>
                  <a:prstClr val="black"/>
                </a:solidFill>
                <a:latin typeface="Calibri"/>
              </a:rPr>
              <a:t>$</a:t>
            </a:r>
          </a:p>
        </p:txBody>
      </p:sp>
      <p:sp>
        <p:nvSpPr>
          <p:cNvPr id="55" name="Freeform 54"/>
          <p:cNvSpPr/>
          <p:nvPr/>
        </p:nvSpPr>
        <p:spPr>
          <a:xfrm>
            <a:off x="2609048" y="3457285"/>
            <a:ext cx="8175301" cy="2257715"/>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6232 h 1826232"/>
              <a:gd name="connsiteX1" fmla="*/ 3730770 w 3738541"/>
              <a:gd name="connsiteY1" fmla="*/ 1809372 h 1826232"/>
              <a:gd name="connsiteX2" fmla="*/ 3738413 w 3738541"/>
              <a:gd name="connsiteY2" fmla="*/ 21994 h 1826232"/>
              <a:gd name="connsiteX3" fmla="*/ 1293754 w 3738541"/>
              <a:gd name="connsiteY3" fmla="*/ 356386 h 1826232"/>
              <a:gd name="connsiteX4" fmla="*/ 2735 w 3738541"/>
              <a:gd name="connsiteY4" fmla="*/ 571529 h 1826232"/>
              <a:gd name="connsiteX5" fmla="*/ 0 w 3738541"/>
              <a:gd name="connsiteY5" fmla="*/ 1826232 h 1826232"/>
              <a:gd name="connsiteX0" fmla="*/ 0 w 3738541"/>
              <a:gd name="connsiteY0" fmla="*/ 1825062 h 1825062"/>
              <a:gd name="connsiteX1" fmla="*/ 3730770 w 3738541"/>
              <a:gd name="connsiteY1" fmla="*/ 1808202 h 1825062"/>
              <a:gd name="connsiteX2" fmla="*/ 3738413 w 3738541"/>
              <a:gd name="connsiteY2" fmla="*/ 20824 h 1825062"/>
              <a:gd name="connsiteX3" fmla="*/ 1293754 w 3738541"/>
              <a:gd name="connsiteY3" fmla="*/ 355216 h 1825062"/>
              <a:gd name="connsiteX4" fmla="*/ 2735 w 3738541"/>
              <a:gd name="connsiteY4" fmla="*/ 570359 h 1825062"/>
              <a:gd name="connsiteX5" fmla="*/ 0 w 3738541"/>
              <a:gd name="connsiteY5" fmla="*/ 1825062 h 1825062"/>
              <a:gd name="connsiteX0" fmla="*/ 0 w 3738541"/>
              <a:gd name="connsiteY0" fmla="*/ 1726550 h 1726550"/>
              <a:gd name="connsiteX1" fmla="*/ 3730770 w 3738541"/>
              <a:gd name="connsiteY1" fmla="*/ 1709690 h 1726550"/>
              <a:gd name="connsiteX2" fmla="*/ 3738413 w 3738541"/>
              <a:gd name="connsiteY2" fmla="*/ 27483 h 1726550"/>
              <a:gd name="connsiteX3" fmla="*/ 1293754 w 3738541"/>
              <a:gd name="connsiteY3" fmla="*/ 256704 h 1726550"/>
              <a:gd name="connsiteX4" fmla="*/ 2735 w 3738541"/>
              <a:gd name="connsiteY4" fmla="*/ 471847 h 1726550"/>
              <a:gd name="connsiteX5" fmla="*/ 0 w 3738541"/>
              <a:gd name="connsiteY5" fmla="*/ 1726550 h 1726550"/>
              <a:gd name="connsiteX0" fmla="*/ 0 w 3738541"/>
              <a:gd name="connsiteY0" fmla="*/ 1712876 h 1712876"/>
              <a:gd name="connsiteX1" fmla="*/ 3730770 w 3738541"/>
              <a:gd name="connsiteY1" fmla="*/ 1696016 h 1712876"/>
              <a:gd name="connsiteX2" fmla="*/ 3738413 w 3738541"/>
              <a:gd name="connsiteY2" fmla="*/ 13809 h 1712876"/>
              <a:gd name="connsiteX3" fmla="*/ 1293754 w 3738541"/>
              <a:gd name="connsiteY3" fmla="*/ 243030 h 1712876"/>
              <a:gd name="connsiteX4" fmla="*/ 2735 w 3738541"/>
              <a:gd name="connsiteY4" fmla="*/ 458173 h 1712876"/>
              <a:gd name="connsiteX5" fmla="*/ 0 w 3738541"/>
              <a:gd name="connsiteY5" fmla="*/ 1712876 h 1712876"/>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633151 w 3738541"/>
              <a:gd name="connsiteY4" fmla="*/ 282765 h 1667493"/>
              <a:gd name="connsiteX5" fmla="*/ 2735 w 3738541"/>
              <a:gd name="connsiteY5" fmla="*/ 412790 h 1667493"/>
              <a:gd name="connsiteX6" fmla="*/ 0 w 3738541"/>
              <a:gd name="connsiteY6"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3015"/>
              <a:gd name="connsiteY0" fmla="*/ 1623846 h 1623846"/>
              <a:gd name="connsiteX1" fmla="*/ 3730770 w 3733015"/>
              <a:gd name="connsiteY1" fmla="*/ 1606986 h 1623846"/>
              <a:gd name="connsiteX2" fmla="*/ 3732743 w 3733015"/>
              <a:gd name="connsiteY2" fmla="*/ 21860 h 1623846"/>
              <a:gd name="connsiteX3" fmla="*/ 1293754 w 3733015"/>
              <a:gd name="connsiteY3" fmla="*/ 154000 h 1623846"/>
              <a:gd name="connsiteX4" fmla="*/ 2735 w 3733015"/>
              <a:gd name="connsiteY4" fmla="*/ 369143 h 1623846"/>
              <a:gd name="connsiteX5" fmla="*/ 0 w 3733015"/>
              <a:gd name="connsiteY5" fmla="*/ 1623846 h 1623846"/>
              <a:gd name="connsiteX0" fmla="*/ 0 w 3733015"/>
              <a:gd name="connsiteY0" fmla="*/ 1657929 h 1657929"/>
              <a:gd name="connsiteX1" fmla="*/ 3730770 w 3733015"/>
              <a:gd name="connsiteY1" fmla="*/ 1641069 h 1657929"/>
              <a:gd name="connsiteX2" fmla="*/ 3732743 w 3733015"/>
              <a:gd name="connsiteY2" fmla="*/ 55943 h 1657929"/>
              <a:gd name="connsiteX3" fmla="*/ 1293754 w 3733015"/>
              <a:gd name="connsiteY3" fmla="*/ 188083 h 1657929"/>
              <a:gd name="connsiteX4" fmla="*/ 2735 w 3733015"/>
              <a:gd name="connsiteY4" fmla="*/ 403226 h 1657929"/>
              <a:gd name="connsiteX5" fmla="*/ 0 w 3733015"/>
              <a:gd name="connsiteY5" fmla="*/ 1657929 h 165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3015" h="1657929">
                <a:moveTo>
                  <a:pt x="0" y="1657929"/>
                </a:moveTo>
                <a:lnTo>
                  <a:pt x="3730770" y="1641069"/>
                </a:lnTo>
                <a:cubicBezTo>
                  <a:pt x="3729890" y="1331771"/>
                  <a:pt x="3734103" y="379242"/>
                  <a:pt x="3732743" y="55943"/>
                </a:cubicBezTo>
                <a:cubicBezTo>
                  <a:pt x="3248143" y="-93185"/>
                  <a:pt x="1944715" y="92450"/>
                  <a:pt x="1293754" y="188083"/>
                </a:cubicBezTo>
                <a:cubicBezTo>
                  <a:pt x="693820" y="270233"/>
                  <a:pt x="275057" y="336235"/>
                  <a:pt x="2735" y="403226"/>
                </a:cubicBezTo>
                <a:cubicBezTo>
                  <a:pt x="-70" y="448388"/>
                  <a:pt x="1090" y="1605915"/>
                  <a:pt x="0" y="1657929"/>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9" name="TextBox 48"/>
          <p:cNvSpPr txBox="1"/>
          <p:nvPr/>
        </p:nvSpPr>
        <p:spPr>
          <a:xfrm>
            <a:off x="5770033" y="5383076"/>
            <a:ext cx="266700" cy="400110"/>
          </a:xfrm>
          <a:prstGeom prst="rect">
            <a:avLst/>
          </a:prstGeom>
          <a:noFill/>
        </p:spPr>
        <p:txBody>
          <a:bodyPr wrap="square" rtlCol="0">
            <a:spAutoFit/>
          </a:bodyPr>
          <a:lstStyle/>
          <a:p>
            <a:pPr defTabSz="609585"/>
            <a:r>
              <a:rPr lang="en-US" sz="2000" dirty="0">
                <a:solidFill>
                  <a:prstClr val="black"/>
                </a:solidFill>
                <a:latin typeface="Calibri"/>
              </a:rPr>
              <a:t>$</a:t>
            </a:r>
          </a:p>
        </p:txBody>
      </p:sp>
      <p:sp>
        <p:nvSpPr>
          <p:cNvPr id="56" name="Freeform 55"/>
          <p:cNvSpPr/>
          <p:nvPr/>
        </p:nvSpPr>
        <p:spPr>
          <a:xfrm>
            <a:off x="2609048" y="3657600"/>
            <a:ext cx="8194101" cy="2065293"/>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6232 h 1826232"/>
              <a:gd name="connsiteX1" fmla="*/ 3730770 w 3738541"/>
              <a:gd name="connsiteY1" fmla="*/ 1809372 h 1826232"/>
              <a:gd name="connsiteX2" fmla="*/ 3738413 w 3738541"/>
              <a:gd name="connsiteY2" fmla="*/ 21994 h 1826232"/>
              <a:gd name="connsiteX3" fmla="*/ 1293754 w 3738541"/>
              <a:gd name="connsiteY3" fmla="*/ 356386 h 1826232"/>
              <a:gd name="connsiteX4" fmla="*/ 2735 w 3738541"/>
              <a:gd name="connsiteY4" fmla="*/ 571529 h 1826232"/>
              <a:gd name="connsiteX5" fmla="*/ 0 w 3738541"/>
              <a:gd name="connsiteY5" fmla="*/ 1826232 h 1826232"/>
              <a:gd name="connsiteX0" fmla="*/ 0 w 3738541"/>
              <a:gd name="connsiteY0" fmla="*/ 1825062 h 1825062"/>
              <a:gd name="connsiteX1" fmla="*/ 3730770 w 3738541"/>
              <a:gd name="connsiteY1" fmla="*/ 1808202 h 1825062"/>
              <a:gd name="connsiteX2" fmla="*/ 3738413 w 3738541"/>
              <a:gd name="connsiteY2" fmla="*/ 20824 h 1825062"/>
              <a:gd name="connsiteX3" fmla="*/ 1293754 w 3738541"/>
              <a:gd name="connsiteY3" fmla="*/ 355216 h 1825062"/>
              <a:gd name="connsiteX4" fmla="*/ 2735 w 3738541"/>
              <a:gd name="connsiteY4" fmla="*/ 570359 h 1825062"/>
              <a:gd name="connsiteX5" fmla="*/ 0 w 3738541"/>
              <a:gd name="connsiteY5" fmla="*/ 1825062 h 1825062"/>
              <a:gd name="connsiteX0" fmla="*/ 0 w 3738541"/>
              <a:gd name="connsiteY0" fmla="*/ 1726550 h 1726550"/>
              <a:gd name="connsiteX1" fmla="*/ 3730770 w 3738541"/>
              <a:gd name="connsiteY1" fmla="*/ 1709690 h 1726550"/>
              <a:gd name="connsiteX2" fmla="*/ 3738413 w 3738541"/>
              <a:gd name="connsiteY2" fmla="*/ 27483 h 1726550"/>
              <a:gd name="connsiteX3" fmla="*/ 1293754 w 3738541"/>
              <a:gd name="connsiteY3" fmla="*/ 256704 h 1726550"/>
              <a:gd name="connsiteX4" fmla="*/ 2735 w 3738541"/>
              <a:gd name="connsiteY4" fmla="*/ 471847 h 1726550"/>
              <a:gd name="connsiteX5" fmla="*/ 0 w 3738541"/>
              <a:gd name="connsiteY5" fmla="*/ 1726550 h 1726550"/>
              <a:gd name="connsiteX0" fmla="*/ 0 w 3738541"/>
              <a:gd name="connsiteY0" fmla="*/ 1712876 h 1712876"/>
              <a:gd name="connsiteX1" fmla="*/ 3730770 w 3738541"/>
              <a:gd name="connsiteY1" fmla="*/ 1696016 h 1712876"/>
              <a:gd name="connsiteX2" fmla="*/ 3738413 w 3738541"/>
              <a:gd name="connsiteY2" fmla="*/ 13809 h 1712876"/>
              <a:gd name="connsiteX3" fmla="*/ 1293754 w 3738541"/>
              <a:gd name="connsiteY3" fmla="*/ 243030 h 1712876"/>
              <a:gd name="connsiteX4" fmla="*/ 2735 w 3738541"/>
              <a:gd name="connsiteY4" fmla="*/ 458173 h 1712876"/>
              <a:gd name="connsiteX5" fmla="*/ 0 w 3738541"/>
              <a:gd name="connsiteY5" fmla="*/ 1712876 h 1712876"/>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633151 w 3738541"/>
              <a:gd name="connsiteY4" fmla="*/ 282765 h 1667493"/>
              <a:gd name="connsiteX5" fmla="*/ 2735 w 3738541"/>
              <a:gd name="connsiteY5" fmla="*/ 412790 h 1667493"/>
              <a:gd name="connsiteX6" fmla="*/ 0 w 3738541"/>
              <a:gd name="connsiteY6"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3015"/>
              <a:gd name="connsiteY0" fmla="*/ 1623846 h 1623846"/>
              <a:gd name="connsiteX1" fmla="*/ 3730770 w 3733015"/>
              <a:gd name="connsiteY1" fmla="*/ 1606986 h 1623846"/>
              <a:gd name="connsiteX2" fmla="*/ 3732743 w 3733015"/>
              <a:gd name="connsiteY2" fmla="*/ 21860 h 1623846"/>
              <a:gd name="connsiteX3" fmla="*/ 1293754 w 3733015"/>
              <a:gd name="connsiteY3" fmla="*/ 154000 h 1623846"/>
              <a:gd name="connsiteX4" fmla="*/ 2735 w 3733015"/>
              <a:gd name="connsiteY4" fmla="*/ 369143 h 1623846"/>
              <a:gd name="connsiteX5" fmla="*/ 0 w 3733015"/>
              <a:gd name="connsiteY5" fmla="*/ 1623846 h 1623846"/>
              <a:gd name="connsiteX0" fmla="*/ 0 w 3733015"/>
              <a:gd name="connsiteY0" fmla="*/ 1657929 h 1657929"/>
              <a:gd name="connsiteX1" fmla="*/ 3730770 w 3733015"/>
              <a:gd name="connsiteY1" fmla="*/ 1641069 h 1657929"/>
              <a:gd name="connsiteX2" fmla="*/ 3732743 w 3733015"/>
              <a:gd name="connsiteY2" fmla="*/ 55943 h 1657929"/>
              <a:gd name="connsiteX3" fmla="*/ 1293754 w 3733015"/>
              <a:gd name="connsiteY3" fmla="*/ 188083 h 1657929"/>
              <a:gd name="connsiteX4" fmla="*/ 2735 w 3733015"/>
              <a:gd name="connsiteY4" fmla="*/ 403226 h 1657929"/>
              <a:gd name="connsiteX5" fmla="*/ 0 w 3733015"/>
              <a:gd name="connsiteY5" fmla="*/ 1657929 h 1657929"/>
              <a:gd name="connsiteX0" fmla="*/ 0 w 3733015"/>
              <a:gd name="connsiteY0" fmla="*/ 1703660 h 1703660"/>
              <a:gd name="connsiteX1" fmla="*/ 3730770 w 3733015"/>
              <a:gd name="connsiteY1" fmla="*/ 1686800 h 1703660"/>
              <a:gd name="connsiteX2" fmla="*/ 3732743 w 3733015"/>
              <a:gd name="connsiteY2" fmla="*/ 101674 h 1703660"/>
              <a:gd name="connsiteX3" fmla="*/ 1810225 w 3733015"/>
              <a:gd name="connsiteY3" fmla="*/ 167344 h 1703660"/>
              <a:gd name="connsiteX4" fmla="*/ 1293754 w 3733015"/>
              <a:gd name="connsiteY4" fmla="*/ 233814 h 1703660"/>
              <a:gd name="connsiteX5" fmla="*/ 2735 w 3733015"/>
              <a:gd name="connsiteY5" fmla="*/ 448957 h 1703660"/>
              <a:gd name="connsiteX6" fmla="*/ 0 w 3733015"/>
              <a:gd name="connsiteY6" fmla="*/ 1703660 h 1703660"/>
              <a:gd name="connsiteX0" fmla="*/ 0 w 3733015"/>
              <a:gd name="connsiteY0" fmla="*/ 1579372 h 1579372"/>
              <a:gd name="connsiteX1" fmla="*/ 3730770 w 3733015"/>
              <a:gd name="connsiteY1" fmla="*/ 1562512 h 1579372"/>
              <a:gd name="connsiteX2" fmla="*/ 3732743 w 3733015"/>
              <a:gd name="connsiteY2" fmla="*/ 163458 h 1579372"/>
              <a:gd name="connsiteX3" fmla="*/ 1810225 w 3733015"/>
              <a:gd name="connsiteY3" fmla="*/ 43056 h 1579372"/>
              <a:gd name="connsiteX4" fmla="*/ 1293754 w 3733015"/>
              <a:gd name="connsiteY4" fmla="*/ 109526 h 1579372"/>
              <a:gd name="connsiteX5" fmla="*/ 2735 w 3733015"/>
              <a:gd name="connsiteY5" fmla="*/ 324669 h 1579372"/>
              <a:gd name="connsiteX6" fmla="*/ 0 w 3733015"/>
              <a:gd name="connsiteY6" fmla="*/ 1579372 h 157937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47636 h 1547636"/>
              <a:gd name="connsiteX1" fmla="*/ 3730770 w 3733015"/>
              <a:gd name="connsiteY1" fmla="*/ 1530776 h 1547636"/>
              <a:gd name="connsiteX2" fmla="*/ 3732743 w 3733015"/>
              <a:gd name="connsiteY2" fmla="*/ 131722 h 1547636"/>
              <a:gd name="connsiteX3" fmla="*/ 1815895 w 3733015"/>
              <a:gd name="connsiteY3" fmla="*/ 59860 h 1547636"/>
              <a:gd name="connsiteX4" fmla="*/ 1293754 w 3733015"/>
              <a:gd name="connsiteY4" fmla="*/ 77790 h 1547636"/>
              <a:gd name="connsiteX5" fmla="*/ 2735 w 3733015"/>
              <a:gd name="connsiteY5" fmla="*/ 292933 h 1547636"/>
              <a:gd name="connsiteX6" fmla="*/ 0 w 3733015"/>
              <a:gd name="connsiteY6" fmla="*/ 1547636 h 1547636"/>
              <a:gd name="connsiteX0" fmla="*/ 0 w 3733015"/>
              <a:gd name="connsiteY0" fmla="*/ 1520099 h 1520099"/>
              <a:gd name="connsiteX1" fmla="*/ 3730770 w 3733015"/>
              <a:gd name="connsiteY1" fmla="*/ 1503239 h 1520099"/>
              <a:gd name="connsiteX2" fmla="*/ 3732743 w 3733015"/>
              <a:gd name="connsiteY2" fmla="*/ 104185 h 1520099"/>
              <a:gd name="connsiteX3" fmla="*/ 1815895 w 3733015"/>
              <a:gd name="connsiteY3" fmla="*/ 32323 h 1520099"/>
              <a:gd name="connsiteX4" fmla="*/ 1293754 w 3733015"/>
              <a:gd name="connsiteY4" fmla="*/ 50253 h 1520099"/>
              <a:gd name="connsiteX5" fmla="*/ 2735 w 3733015"/>
              <a:gd name="connsiteY5" fmla="*/ 265396 h 1520099"/>
              <a:gd name="connsiteX6" fmla="*/ 0 w 3733015"/>
              <a:gd name="connsiteY6" fmla="*/ 1520099 h 1520099"/>
              <a:gd name="connsiteX0" fmla="*/ 0 w 3730770"/>
              <a:gd name="connsiteY0" fmla="*/ 1503401 h 1503401"/>
              <a:gd name="connsiteX1" fmla="*/ 3730770 w 3730770"/>
              <a:gd name="connsiteY1" fmla="*/ 1486541 h 1503401"/>
              <a:gd name="connsiteX2" fmla="*/ 3727074 w 3730770"/>
              <a:gd name="connsiteY2" fmla="*/ 144118 h 1503401"/>
              <a:gd name="connsiteX3" fmla="*/ 1815895 w 3730770"/>
              <a:gd name="connsiteY3" fmla="*/ 15625 h 1503401"/>
              <a:gd name="connsiteX4" fmla="*/ 1293754 w 3730770"/>
              <a:gd name="connsiteY4" fmla="*/ 33555 h 1503401"/>
              <a:gd name="connsiteX5" fmla="*/ 2735 w 3730770"/>
              <a:gd name="connsiteY5" fmla="*/ 248698 h 1503401"/>
              <a:gd name="connsiteX6" fmla="*/ 0 w 3730770"/>
              <a:gd name="connsiteY6" fmla="*/ 1503401 h 1503401"/>
              <a:gd name="connsiteX0" fmla="*/ 0 w 3730770"/>
              <a:gd name="connsiteY0" fmla="*/ 1505655 h 1505655"/>
              <a:gd name="connsiteX1" fmla="*/ 3730770 w 3730770"/>
              <a:gd name="connsiteY1" fmla="*/ 1488795 h 1505655"/>
              <a:gd name="connsiteX2" fmla="*/ 3727074 w 3730770"/>
              <a:gd name="connsiteY2" fmla="*/ 146372 h 1505655"/>
              <a:gd name="connsiteX3" fmla="*/ 1815895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30727 h 1530727"/>
              <a:gd name="connsiteX1" fmla="*/ 3730770 w 3730770"/>
              <a:gd name="connsiteY1" fmla="*/ 1513867 h 1530727"/>
              <a:gd name="connsiteX2" fmla="*/ 3727074 w 3730770"/>
              <a:gd name="connsiteY2" fmla="*/ 171444 h 1530727"/>
              <a:gd name="connsiteX3" fmla="*/ 2025672 w 3730770"/>
              <a:gd name="connsiteY3" fmla="*/ 18681 h 1530727"/>
              <a:gd name="connsiteX4" fmla="*/ 1293754 w 3730770"/>
              <a:gd name="connsiteY4" fmla="*/ 60881 h 1530727"/>
              <a:gd name="connsiteX5" fmla="*/ 2735 w 3730770"/>
              <a:gd name="connsiteY5" fmla="*/ 276024 h 1530727"/>
              <a:gd name="connsiteX6" fmla="*/ 0 w 3730770"/>
              <a:gd name="connsiteY6" fmla="*/ 1530727 h 1530727"/>
              <a:gd name="connsiteX0" fmla="*/ 0 w 3730770"/>
              <a:gd name="connsiteY0" fmla="*/ 1516626 h 1516626"/>
              <a:gd name="connsiteX1" fmla="*/ 3730770 w 3730770"/>
              <a:gd name="connsiteY1" fmla="*/ 1499766 h 1516626"/>
              <a:gd name="connsiteX2" fmla="*/ 3727074 w 3730770"/>
              <a:gd name="connsiteY2" fmla="*/ 157343 h 1516626"/>
              <a:gd name="connsiteX3" fmla="*/ 2025672 w 3730770"/>
              <a:gd name="connsiteY3" fmla="*/ 4580 h 1516626"/>
              <a:gd name="connsiteX4" fmla="*/ 1293754 w 3730770"/>
              <a:gd name="connsiteY4" fmla="*/ 46780 h 1516626"/>
              <a:gd name="connsiteX5" fmla="*/ 2735 w 3730770"/>
              <a:gd name="connsiteY5" fmla="*/ 261923 h 1516626"/>
              <a:gd name="connsiteX6" fmla="*/ 0 w 3730770"/>
              <a:gd name="connsiteY6" fmla="*/ 1516626 h 151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0770" h="1516626">
                <a:moveTo>
                  <a:pt x="0" y="1516626"/>
                </a:moveTo>
                <a:lnTo>
                  <a:pt x="3730770" y="1499766"/>
                </a:lnTo>
                <a:cubicBezTo>
                  <a:pt x="3729890" y="1190468"/>
                  <a:pt x="3728434" y="480642"/>
                  <a:pt x="3727074" y="157343"/>
                </a:cubicBezTo>
                <a:cubicBezTo>
                  <a:pt x="3372216" y="4387"/>
                  <a:pt x="2437840" y="-10421"/>
                  <a:pt x="2025672" y="4580"/>
                </a:cubicBezTo>
                <a:cubicBezTo>
                  <a:pt x="1813738" y="-1043"/>
                  <a:pt x="1486700" y="8443"/>
                  <a:pt x="1293754" y="46780"/>
                </a:cubicBezTo>
                <a:cubicBezTo>
                  <a:pt x="693820" y="128930"/>
                  <a:pt x="275057" y="194932"/>
                  <a:pt x="2735" y="261923"/>
                </a:cubicBezTo>
                <a:cubicBezTo>
                  <a:pt x="-70" y="307085"/>
                  <a:pt x="1090" y="1464612"/>
                  <a:pt x="0" y="1516626"/>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0" name="TextBox 49"/>
          <p:cNvSpPr txBox="1"/>
          <p:nvPr/>
        </p:nvSpPr>
        <p:spPr>
          <a:xfrm>
            <a:off x="6781801" y="5369058"/>
            <a:ext cx="266700" cy="415498"/>
          </a:xfrm>
          <a:prstGeom prst="rect">
            <a:avLst/>
          </a:prstGeom>
          <a:noFill/>
        </p:spPr>
        <p:txBody>
          <a:bodyPr wrap="square" rtlCol="0">
            <a:spAutoFit/>
          </a:bodyPr>
          <a:lstStyle/>
          <a:p>
            <a:pPr defTabSz="609585"/>
            <a:r>
              <a:rPr lang="en-US" sz="2100" dirty="0">
                <a:solidFill>
                  <a:prstClr val="black"/>
                </a:solidFill>
                <a:latin typeface="Calibri"/>
              </a:rPr>
              <a:t>$</a:t>
            </a:r>
          </a:p>
        </p:txBody>
      </p:sp>
      <p:sp>
        <p:nvSpPr>
          <p:cNvPr id="57" name="Freeform 56"/>
          <p:cNvSpPr/>
          <p:nvPr/>
        </p:nvSpPr>
        <p:spPr>
          <a:xfrm>
            <a:off x="2609047" y="3683967"/>
            <a:ext cx="8194103" cy="2061087"/>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6232 h 1826232"/>
              <a:gd name="connsiteX1" fmla="*/ 3730770 w 3738541"/>
              <a:gd name="connsiteY1" fmla="*/ 1809372 h 1826232"/>
              <a:gd name="connsiteX2" fmla="*/ 3738413 w 3738541"/>
              <a:gd name="connsiteY2" fmla="*/ 21994 h 1826232"/>
              <a:gd name="connsiteX3" fmla="*/ 1293754 w 3738541"/>
              <a:gd name="connsiteY3" fmla="*/ 356386 h 1826232"/>
              <a:gd name="connsiteX4" fmla="*/ 2735 w 3738541"/>
              <a:gd name="connsiteY4" fmla="*/ 571529 h 1826232"/>
              <a:gd name="connsiteX5" fmla="*/ 0 w 3738541"/>
              <a:gd name="connsiteY5" fmla="*/ 1826232 h 1826232"/>
              <a:gd name="connsiteX0" fmla="*/ 0 w 3738541"/>
              <a:gd name="connsiteY0" fmla="*/ 1825062 h 1825062"/>
              <a:gd name="connsiteX1" fmla="*/ 3730770 w 3738541"/>
              <a:gd name="connsiteY1" fmla="*/ 1808202 h 1825062"/>
              <a:gd name="connsiteX2" fmla="*/ 3738413 w 3738541"/>
              <a:gd name="connsiteY2" fmla="*/ 20824 h 1825062"/>
              <a:gd name="connsiteX3" fmla="*/ 1293754 w 3738541"/>
              <a:gd name="connsiteY3" fmla="*/ 355216 h 1825062"/>
              <a:gd name="connsiteX4" fmla="*/ 2735 w 3738541"/>
              <a:gd name="connsiteY4" fmla="*/ 570359 h 1825062"/>
              <a:gd name="connsiteX5" fmla="*/ 0 w 3738541"/>
              <a:gd name="connsiteY5" fmla="*/ 1825062 h 1825062"/>
              <a:gd name="connsiteX0" fmla="*/ 0 w 3738541"/>
              <a:gd name="connsiteY0" fmla="*/ 1726550 h 1726550"/>
              <a:gd name="connsiteX1" fmla="*/ 3730770 w 3738541"/>
              <a:gd name="connsiteY1" fmla="*/ 1709690 h 1726550"/>
              <a:gd name="connsiteX2" fmla="*/ 3738413 w 3738541"/>
              <a:gd name="connsiteY2" fmla="*/ 27483 h 1726550"/>
              <a:gd name="connsiteX3" fmla="*/ 1293754 w 3738541"/>
              <a:gd name="connsiteY3" fmla="*/ 256704 h 1726550"/>
              <a:gd name="connsiteX4" fmla="*/ 2735 w 3738541"/>
              <a:gd name="connsiteY4" fmla="*/ 471847 h 1726550"/>
              <a:gd name="connsiteX5" fmla="*/ 0 w 3738541"/>
              <a:gd name="connsiteY5" fmla="*/ 1726550 h 1726550"/>
              <a:gd name="connsiteX0" fmla="*/ 0 w 3738541"/>
              <a:gd name="connsiteY0" fmla="*/ 1712876 h 1712876"/>
              <a:gd name="connsiteX1" fmla="*/ 3730770 w 3738541"/>
              <a:gd name="connsiteY1" fmla="*/ 1696016 h 1712876"/>
              <a:gd name="connsiteX2" fmla="*/ 3738413 w 3738541"/>
              <a:gd name="connsiteY2" fmla="*/ 13809 h 1712876"/>
              <a:gd name="connsiteX3" fmla="*/ 1293754 w 3738541"/>
              <a:gd name="connsiteY3" fmla="*/ 243030 h 1712876"/>
              <a:gd name="connsiteX4" fmla="*/ 2735 w 3738541"/>
              <a:gd name="connsiteY4" fmla="*/ 458173 h 1712876"/>
              <a:gd name="connsiteX5" fmla="*/ 0 w 3738541"/>
              <a:gd name="connsiteY5" fmla="*/ 1712876 h 1712876"/>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633151 w 3738541"/>
              <a:gd name="connsiteY4" fmla="*/ 282765 h 1667493"/>
              <a:gd name="connsiteX5" fmla="*/ 2735 w 3738541"/>
              <a:gd name="connsiteY5" fmla="*/ 412790 h 1667493"/>
              <a:gd name="connsiteX6" fmla="*/ 0 w 3738541"/>
              <a:gd name="connsiteY6"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3015"/>
              <a:gd name="connsiteY0" fmla="*/ 1623846 h 1623846"/>
              <a:gd name="connsiteX1" fmla="*/ 3730770 w 3733015"/>
              <a:gd name="connsiteY1" fmla="*/ 1606986 h 1623846"/>
              <a:gd name="connsiteX2" fmla="*/ 3732743 w 3733015"/>
              <a:gd name="connsiteY2" fmla="*/ 21860 h 1623846"/>
              <a:gd name="connsiteX3" fmla="*/ 1293754 w 3733015"/>
              <a:gd name="connsiteY3" fmla="*/ 154000 h 1623846"/>
              <a:gd name="connsiteX4" fmla="*/ 2735 w 3733015"/>
              <a:gd name="connsiteY4" fmla="*/ 369143 h 1623846"/>
              <a:gd name="connsiteX5" fmla="*/ 0 w 3733015"/>
              <a:gd name="connsiteY5" fmla="*/ 1623846 h 1623846"/>
              <a:gd name="connsiteX0" fmla="*/ 0 w 3733015"/>
              <a:gd name="connsiteY0" fmla="*/ 1657929 h 1657929"/>
              <a:gd name="connsiteX1" fmla="*/ 3730770 w 3733015"/>
              <a:gd name="connsiteY1" fmla="*/ 1641069 h 1657929"/>
              <a:gd name="connsiteX2" fmla="*/ 3732743 w 3733015"/>
              <a:gd name="connsiteY2" fmla="*/ 55943 h 1657929"/>
              <a:gd name="connsiteX3" fmla="*/ 1293754 w 3733015"/>
              <a:gd name="connsiteY3" fmla="*/ 188083 h 1657929"/>
              <a:gd name="connsiteX4" fmla="*/ 2735 w 3733015"/>
              <a:gd name="connsiteY4" fmla="*/ 403226 h 1657929"/>
              <a:gd name="connsiteX5" fmla="*/ 0 w 3733015"/>
              <a:gd name="connsiteY5" fmla="*/ 1657929 h 1657929"/>
              <a:gd name="connsiteX0" fmla="*/ 0 w 3733015"/>
              <a:gd name="connsiteY0" fmla="*/ 1703660 h 1703660"/>
              <a:gd name="connsiteX1" fmla="*/ 3730770 w 3733015"/>
              <a:gd name="connsiteY1" fmla="*/ 1686800 h 1703660"/>
              <a:gd name="connsiteX2" fmla="*/ 3732743 w 3733015"/>
              <a:gd name="connsiteY2" fmla="*/ 101674 h 1703660"/>
              <a:gd name="connsiteX3" fmla="*/ 1810225 w 3733015"/>
              <a:gd name="connsiteY3" fmla="*/ 167344 h 1703660"/>
              <a:gd name="connsiteX4" fmla="*/ 1293754 w 3733015"/>
              <a:gd name="connsiteY4" fmla="*/ 233814 h 1703660"/>
              <a:gd name="connsiteX5" fmla="*/ 2735 w 3733015"/>
              <a:gd name="connsiteY5" fmla="*/ 448957 h 1703660"/>
              <a:gd name="connsiteX6" fmla="*/ 0 w 3733015"/>
              <a:gd name="connsiteY6" fmla="*/ 1703660 h 1703660"/>
              <a:gd name="connsiteX0" fmla="*/ 0 w 3733015"/>
              <a:gd name="connsiteY0" fmla="*/ 1579372 h 1579372"/>
              <a:gd name="connsiteX1" fmla="*/ 3730770 w 3733015"/>
              <a:gd name="connsiteY1" fmla="*/ 1562512 h 1579372"/>
              <a:gd name="connsiteX2" fmla="*/ 3732743 w 3733015"/>
              <a:gd name="connsiteY2" fmla="*/ 163458 h 1579372"/>
              <a:gd name="connsiteX3" fmla="*/ 1810225 w 3733015"/>
              <a:gd name="connsiteY3" fmla="*/ 43056 h 1579372"/>
              <a:gd name="connsiteX4" fmla="*/ 1293754 w 3733015"/>
              <a:gd name="connsiteY4" fmla="*/ 109526 h 1579372"/>
              <a:gd name="connsiteX5" fmla="*/ 2735 w 3733015"/>
              <a:gd name="connsiteY5" fmla="*/ 324669 h 1579372"/>
              <a:gd name="connsiteX6" fmla="*/ 0 w 3733015"/>
              <a:gd name="connsiteY6" fmla="*/ 1579372 h 157937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47636 h 1547636"/>
              <a:gd name="connsiteX1" fmla="*/ 3730770 w 3733015"/>
              <a:gd name="connsiteY1" fmla="*/ 1530776 h 1547636"/>
              <a:gd name="connsiteX2" fmla="*/ 3732743 w 3733015"/>
              <a:gd name="connsiteY2" fmla="*/ 131722 h 1547636"/>
              <a:gd name="connsiteX3" fmla="*/ 1815895 w 3733015"/>
              <a:gd name="connsiteY3" fmla="*/ 59860 h 1547636"/>
              <a:gd name="connsiteX4" fmla="*/ 1293754 w 3733015"/>
              <a:gd name="connsiteY4" fmla="*/ 77790 h 1547636"/>
              <a:gd name="connsiteX5" fmla="*/ 2735 w 3733015"/>
              <a:gd name="connsiteY5" fmla="*/ 292933 h 1547636"/>
              <a:gd name="connsiteX6" fmla="*/ 0 w 3733015"/>
              <a:gd name="connsiteY6" fmla="*/ 1547636 h 1547636"/>
              <a:gd name="connsiteX0" fmla="*/ 0 w 3733015"/>
              <a:gd name="connsiteY0" fmla="*/ 1520099 h 1520099"/>
              <a:gd name="connsiteX1" fmla="*/ 3730770 w 3733015"/>
              <a:gd name="connsiteY1" fmla="*/ 1503239 h 1520099"/>
              <a:gd name="connsiteX2" fmla="*/ 3732743 w 3733015"/>
              <a:gd name="connsiteY2" fmla="*/ 104185 h 1520099"/>
              <a:gd name="connsiteX3" fmla="*/ 1815895 w 3733015"/>
              <a:gd name="connsiteY3" fmla="*/ 32323 h 1520099"/>
              <a:gd name="connsiteX4" fmla="*/ 1293754 w 3733015"/>
              <a:gd name="connsiteY4" fmla="*/ 50253 h 1520099"/>
              <a:gd name="connsiteX5" fmla="*/ 2735 w 3733015"/>
              <a:gd name="connsiteY5" fmla="*/ 265396 h 1520099"/>
              <a:gd name="connsiteX6" fmla="*/ 0 w 3733015"/>
              <a:gd name="connsiteY6" fmla="*/ 1520099 h 1520099"/>
              <a:gd name="connsiteX0" fmla="*/ 0 w 3730770"/>
              <a:gd name="connsiteY0" fmla="*/ 1503401 h 1503401"/>
              <a:gd name="connsiteX1" fmla="*/ 3730770 w 3730770"/>
              <a:gd name="connsiteY1" fmla="*/ 1486541 h 1503401"/>
              <a:gd name="connsiteX2" fmla="*/ 3727074 w 3730770"/>
              <a:gd name="connsiteY2" fmla="*/ 144118 h 1503401"/>
              <a:gd name="connsiteX3" fmla="*/ 1815895 w 3730770"/>
              <a:gd name="connsiteY3" fmla="*/ 15625 h 1503401"/>
              <a:gd name="connsiteX4" fmla="*/ 1293754 w 3730770"/>
              <a:gd name="connsiteY4" fmla="*/ 33555 h 1503401"/>
              <a:gd name="connsiteX5" fmla="*/ 2735 w 3730770"/>
              <a:gd name="connsiteY5" fmla="*/ 248698 h 1503401"/>
              <a:gd name="connsiteX6" fmla="*/ 0 w 3730770"/>
              <a:gd name="connsiteY6" fmla="*/ 1503401 h 1503401"/>
              <a:gd name="connsiteX0" fmla="*/ 0 w 3730770"/>
              <a:gd name="connsiteY0" fmla="*/ 1505655 h 1505655"/>
              <a:gd name="connsiteX1" fmla="*/ 3730770 w 3730770"/>
              <a:gd name="connsiteY1" fmla="*/ 1488795 h 1505655"/>
              <a:gd name="connsiteX2" fmla="*/ 3727074 w 3730770"/>
              <a:gd name="connsiteY2" fmla="*/ 146372 h 1505655"/>
              <a:gd name="connsiteX3" fmla="*/ 1815895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30727 h 1530727"/>
              <a:gd name="connsiteX1" fmla="*/ 3730770 w 3730770"/>
              <a:gd name="connsiteY1" fmla="*/ 1513867 h 1530727"/>
              <a:gd name="connsiteX2" fmla="*/ 3727074 w 3730770"/>
              <a:gd name="connsiteY2" fmla="*/ 171444 h 1530727"/>
              <a:gd name="connsiteX3" fmla="*/ 2025672 w 3730770"/>
              <a:gd name="connsiteY3" fmla="*/ 18681 h 1530727"/>
              <a:gd name="connsiteX4" fmla="*/ 1293754 w 3730770"/>
              <a:gd name="connsiteY4" fmla="*/ 60881 h 1530727"/>
              <a:gd name="connsiteX5" fmla="*/ 2735 w 3730770"/>
              <a:gd name="connsiteY5" fmla="*/ 276024 h 1530727"/>
              <a:gd name="connsiteX6" fmla="*/ 0 w 3730770"/>
              <a:gd name="connsiteY6" fmla="*/ 1530727 h 1530727"/>
              <a:gd name="connsiteX0" fmla="*/ 0 w 3730770"/>
              <a:gd name="connsiteY0" fmla="*/ 1516626 h 1516626"/>
              <a:gd name="connsiteX1" fmla="*/ 3730770 w 3730770"/>
              <a:gd name="connsiteY1" fmla="*/ 1499766 h 1516626"/>
              <a:gd name="connsiteX2" fmla="*/ 3727074 w 3730770"/>
              <a:gd name="connsiteY2" fmla="*/ 157343 h 1516626"/>
              <a:gd name="connsiteX3" fmla="*/ 2025672 w 3730770"/>
              <a:gd name="connsiteY3" fmla="*/ 4580 h 1516626"/>
              <a:gd name="connsiteX4" fmla="*/ 1293754 w 3730770"/>
              <a:gd name="connsiteY4" fmla="*/ 46780 h 1516626"/>
              <a:gd name="connsiteX5" fmla="*/ 2735 w 3730770"/>
              <a:gd name="connsiteY5" fmla="*/ 261923 h 1516626"/>
              <a:gd name="connsiteX6" fmla="*/ 0 w 3730770"/>
              <a:gd name="connsiteY6" fmla="*/ 1516626 h 1516626"/>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4912" h="1513537">
                <a:moveTo>
                  <a:pt x="0" y="1513537"/>
                </a:moveTo>
                <a:lnTo>
                  <a:pt x="3730770" y="1496677"/>
                </a:lnTo>
                <a:cubicBezTo>
                  <a:pt x="3729890" y="1187379"/>
                  <a:pt x="3746192" y="705604"/>
                  <a:pt x="3744832" y="382305"/>
                </a:cubicBezTo>
                <a:cubicBezTo>
                  <a:pt x="3412171" y="191341"/>
                  <a:pt x="2437840" y="-13510"/>
                  <a:pt x="2025672" y="1491"/>
                </a:cubicBezTo>
                <a:cubicBezTo>
                  <a:pt x="1813738" y="-4132"/>
                  <a:pt x="1486700" y="5354"/>
                  <a:pt x="1293754" y="43691"/>
                </a:cubicBezTo>
                <a:cubicBezTo>
                  <a:pt x="693820" y="125841"/>
                  <a:pt x="275057" y="191843"/>
                  <a:pt x="2735" y="258834"/>
                </a:cubicBezTo>
                <a:cubicBezTo>
                  <a:pt x="-70" y="303996"/>
                  <a:pt x="1090" y="1461523"/>
                  <a:pt x="0" y="1513537"/>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1" name="TextBox 50"/>
          <p:cNvSpPr txBox="1"/>
          <p:nvPr/>
        </p:nvSpPr>
        <p:spPr>
          <a:xfrm>
            <a:off x="7866427" y="5367689"/>
            <a:ext cx="266700" cy="430887"/>
          </a:xfrm>
          <a:prstGeom prst="rect">
            <a:avLst/>
          </a:prstGeom>
          <a:noFill/>
        </p:spPr>
        <p:txBody>
          <a:bodyPr wrap="square" rtlCol="0">
            <a:spAutoFit/>
          </a:bodyPr>
          <a:lstStyle/>
          <a:p>
            <a:pPr defTabSz="609585"/>
            <a:r>
              <a:rPr lang="en-US" sz="2200" dirty="0">
                <a:solidFill>
                  <a:prstClr val="black"/>
                </a:solidFill>
                <a:latin typeface="Calibri"/>
              </a:rPr>
              <a:t>$</a:t>
            </a:r>
          </a:p>
        </p:txBody>
      </p:sp>
      <p:sp>
        <p:nvSpPr>
          <p:cNvPr id="58" name="Freeform 57"/>
          <p:cNvSpPr/>
          <p:nvPr/>
        </p:nvSpPr>
        <p:spPr>
          <a:xfrm>
            <a:off x="2609047" y="3725173"/>
            <a:ext cx="8194104" cy="2028379"/>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6232 h 1826232"/>
              <a:gd name="connsiteX1" fmla="*/ 3730770 w 3738541"/>
              <a:gd name="connsiteY1" fmla="*/ 1809372 h 1826232"/>
              <a:gd name="connsiteX2" fmla="*/ 3738413 w 3738541"/>
              <a:gd name="connsiteY2" fmla="*/ 21994 h 1826232"/>
              <a:gd name="connsiteX3" fmla="*/ 1293754 w 3738541"/>
              <a:gd name="connsiteY3" fmla="*/ 356386 h 1826232"/>
              <a:gd name="connsiteX4" fmla="*/ 2735 w 3738541"/>
              <a:gd name="connsiteY4" fmla="*/ 571529 h 1826232"/>
              <a:gd name="connsiteX5" fmla="*/ 0 w 3738541"/>
              <a:gd name="connsiteY5" fmla="*/ 1826232 h 1826232"/>
              <a:gd name="connsiteX0" fmla="*/ 0 w 3738541"/>
              <a:gd name="connsiteY0" fmla="*/ 1825062 h 1825062"/>
              <a:gd name="connsiteX1" fmla="*/ 3730770 w 3738541"/>
              <a:gd name="connsiteY1" fmla="*/ 1808202 h 1825062"/>
              <a:gd name="connsiteX2" fmla="*/ 3738413 w 3738541"/>
              <a:gd name="connsiteY2" fmla="*/ 20824 h 1825062"/>
              <a:gd name="connsiteX3" fmla="*/ 1293754 w 3738541"/>
              <a:gd name="connsiteY3" fmla="*/ 355216 h 1825062"/>
              <a:gd name="connsiteX4" fmla="*/ 2735 w 3738541"/>
              <a:gd name="connsiteY4" fmla="*/ 570359 h 1825062"/>
              <a:gd name="connsiteX5" fmla="*/ 0 w 3738541"/>
              <a:gd name="connsiteY5" fmla="*/ 1825062 h 1825062"/>
              <a:gd name="connsiteX0" fmla="*/ 0 w 3738541"/>
              <a:gd name="connsiteY0" fmla="*/ 1726550 h 1726550"/>
              <a:gd name="connsiteX1" fmla="*/ 3730770 w 3738541"/>
              <a:gd name="connsiteY1" fmla="*/ 1709690 h 1726550"/>
              <a:gd name="connsiteX2" fmla="*/ 3738413 w 3738541"/>
              <a:gd name="connsiteY2" fmla="*/ 27483 h 1726550"/>
              <a:gd name="connsiteX3" fmla="*/ 1293754 w 3738541"/>
              <a:gd name="connsiteY3" fmla="*/ 256704 h 1726550"/>
              <a:gd name="connsiteX4" fmla="*/ 2735 w 3738541"/>
              <a:gd name="connsiteY4" fmla="*/ 471847 h 1726550"/>
              <a:gd name="connsiteX5" fmla="*/ 0 w 3738541"/>
              <a:gd name="connsiteY5" fmla="*/ 1726550 h 1726550"/>
              <a:gd name="connsiteX0" fmla="*/ 0 w 3738541"/>
              <a:gd name="connsiteY0" fmla="*/ 1712876 h 1712876"/>
              <a:gd name="connsiteX1" fmla="*/ 3730770 w 3738541"/>
              <a:gd name="connsiteY1" fmla="*/ 1696016 h 1712876"/>
              <a:gd name="connsiteX2" fmla="*/ 3738413 w 3738541"/>
              <a:gd name="connsiteY2" fmla="*/ 13809 h 1712876"/>
              <a:gd name="connsiteX3" fmla="*/ 1293754 w 3738541"/>
              <a:gd name="connsiteY3" fmla="*/ 243030 h 1712876"/>
              <a:gd name="connsiteX4" fmla="*/ 2735 w 3738541"/>
              <a:gd name="connsiteY4" fmla="*/ 458173 h 1712876"/>
              <a:gd name="connsiteX5" fmla="*/ 0 w 3738541"/>
              <a:gd name="connsiteY5" fmla="*/ 1712876 h 1712876"/>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633151 w 3738541"/>
              <a:gd name="connsiteY4" fmla="*/ 282765 h 1667493"/>
              <a:gd name="connsiteX5" fmla="*/ 2735 w 3738541"/>
              <a:gd name="connsiteY5" fmla="*/ 412790 h 1667493"/>
              <a:gd name="connsiteX6" fmla="*/ 0 w 3738541"/>
              <a:gd name="connsiteY6"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3015"/>
              <a:gd name="connsiteY0" fmla="*/ 1623846 h 1623846"/>
              <a:gd name="connsiteX1" fmla="*/ 3730770 w 3733015"/>
              <a:gd name="connsiteY1" fmla="*/ 1606986 h 1623846"/>
              <a:gd name="connsiteX2" fmla="*/ 3732743 w 3733015"/>
              <a:gd name="connsiteY2" fmla="*/ 21860 h 1623846"/>
              <a:gd name="connsiteX3" fmla="*/ 1293754 w 3733015"/>
              <a:gd name="connsiteY3" fmla="*/ 154000 h 1623846"/>
              <a:gd name="connsiteX4" fmla="*/ 2735 w 3733015"/>
              <a:gd name="connsiteY4" fmla="*/ 369143 h 1623846"/>
              <a:gd name="connsiteX5" fmla="*/ 0 w 3733015"/>
              <a:gd name="connsiteY5" fmla="*/ 1623846 h 1623846"/>
              <a:gd name="connsiteX0" fmla="*/ 0 w 3733015"/>
              <a:gd name="connsiteY0" fmla="*/ 1657929 h 1657929"/>
              <a:gd name="connsiteX1" fmla="*/ 3730770 w 3733015"/>
              <a:gd name="connsiteY1" fmla="*/ 1641069 h 1657929"/>
              <a:gd name="connsiteX2" fmla="*/ 3732743 w 3733015"/>
              <a:gd name="connsiteY2" fmla="*/ 55943 h 1657929"/>
              <a:gd name="connsiteX3" fmla="*/ 1293754 w 3733015"/>
              <a:gd name="connsiteY3" fmla="*/ 188083 h 1657929"/>
              <a:gd name="connsiteX4" fmla="*/ 2735 w 3733015"/>
              <a:gd name="connsiteY4" fmla="*/ 403226 h 1657929"/>
              <a:gd name="connsiteX5" fmla="*/ 0 w 3733015"/>
              <a:gd name="connsiteY5" fmla="*/ 1657929 h 1657929"/>
              <a:gd name="connsiteX0" fmla="*/ 0 w 3733015"/>
              <a:gd name="connsiteY0" fmla="*/ 1703660 h 1703660"/>
              <a:gd name="connsiteX1" fmla="*/ 3730770 w 3733015"/>
              <a:gd name="connsiteY1" fmla="*/ 1686800 h 1703660"/>
              <a:gd name="connsiteX2" fmla="*/ 3732743 w 3733015"/>
              <a:gd name="connsiteY2" fmla="*/ 101674 h 1703660"/>
              <a:gd name="connsiteX3" fmla="*/ 1810225 w 3733015"/>
              <a:gd name="connsiteY3" fmla="*/ 167344 h 1703660"/>
              <a:gd name="connsiteX4" fmla="*/ 1293754 w 3733015"/>
              <a:gd name="connsiteY4" fmla="*/ 233814 h 1703660"/>
              <a:gd name="connsiteX5" fmla="*/ 2735 w 3733015"/>
              <a:gd name="connsiteY5" fmla="*/ 448957 h 1703660"/>
              <a:gd name="connsiteX6" fmla="*/ 0 w 3733015"/>
              <a:gd name="connsiteY6" fmla="*/ 1703660 h 1703660"/>
              <a:gd name="connsiteX0" fmla="*/ 0 w 3733015"/>
              <a:gd name="connsiteY0" fmla="*/ 1579372 h 1579372"/>
              <a:gd name="connsiteX1" fmla="*/ 3730770 w 3733015"/>
              <a:gd name="connsiteY1" fmla="*/ 1562512 h 1579372"/>
              <a:gd name="connsiteX2" fmla="*/ 3732743 w 3733015"/>
              <a:gd name="connsiteY2" fmla="*/ 163458 h 1579372"/>
              <a:gd name="connsiteX3" fmla="*/ 1810225 w 3733015"/>
              <a:gd name="connsiteY3" fmla="*/ 43056 h 1579372"/>
              <a:gd name="connsiteX4" fmla="*/ 1293754 w 3733015"/>
              <a:gd name="connsiteY4" fmla="*/ 109526 h 1579372"/>
              <a:gd name="connsiteX5" fmla="*/ 2735 w 3733015"/>
              <a:gd name="connsiteY5" fmla="*/ 324669 h 1579372"/>
              <a:gd name="connsiteX6" fmla="*/ 0 w 3733015"/>
              <a:gd name="connsiteY6" fmla="*/ 1579372 h 157937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47636 h 1547636"/>
              <a:gd name="connsiteX1" fmla="*/ 3730770 w 3733015"/>
              <a:gd name="connsiteY1" fmla="*/ 1530776 h 1547636"/>
              <a:gd name="connsiteX2" fmla="*/ 3732743 w 3733015"/>
              <a:gd name="connsiteY2" fmla="*/ 131722 h 1547636"/>
              <a:gd name="connsiteX3" fmla="*/ 1815895 w 3733015"/>
              <a:gd name="connsiteY3" fmla="*/ 59860 h 1547636"/>
              <a:gd name="connsiteX4" fmla="*/ 1293754 w 3733015"/>
              <a:gd name="connsiteY4" fmla="*/ 77790 h 1547636"/>
              <a:gd name="connsiteX5" fmla="*/ 2735 w 3733015"/>
              <a:gd name="connsiteY5" fmla="*/ 292933 h 1547636"/>
              <a:gd name="connsiteX6" fmla="*/ 0 w 3733015"/>
              <a:gd name="connsiteY6" fmla="*/ 1547636 h 1547636"/>
              <a:gd name="connsiteX0" fmla="*/ 0 w 3733015"/>
              <a:gd name="connsiteY0" fmla="*/ 1520099 h 1520099"/>
              <a:gd name="connsiteX1" fmla="*/ 3730770 w 3733015"/>
              <a:gd name="connsiteY1" fmla="*/ 1503239 h 1520099"/>
              <a:gd name="connsiteX2" fmla="*/ 3732743 w 3733015"/>
              <a:gd name="connsiteY2" fmla="*/ 104185 h 1520099"/>
              <a:gd name="connsiteX3" fmla="*/ 1815895 w 3733015"/>
              <a:gd name="connsiteY3" fmla="*/ 32323 h 1520099"/>
              <a:gd name="connsiteX4" fmla="*/ 1293754 w 3733015"/>
              <a:gd name="connsiteY4" fmla="*/ 50253 h 1520099"/>
              <a:gd name="connsiteX5" fmla="*/ 2735 w 3733015"/>
              <a:gd name="connsiteY5" fmla="*/ 265396 h 1520099"/>
              <a:gd name="connsiteX6" fmla="*/ 0 w 3733015"/>
              <a:gd name="connsiteY6" fmla="*/ 1520099 h 1520099"/>
              <a:gd name="connsiteX0" fmla="*/ 0 w 3730770"/>
              <a:gd name="connsiteY0" fmla="*/ 1503401 h 1503401"/>
              <a:gd name="connsiteX1" fmla="*/ 3730770 w 3730770"/>
              <a:gd name="connsiteY1" fmla="*/ 1486541 h 1503401"/>
              <a:gd name="connsiteX2" fmla="*/ 3727074 w 3730770"/>
              <a:gd name="connsiteY2" fmla="*/ 144118 h 1503401"/>
              <a:gd name="connsiteX3" fmla="*/ 1815895 w 3730770"/>
              <a:gd name="connsiteY3" fmla="*/ 15625 h 1503401"/>
              <a:gd name="connsiteX4" fmla="*/ 1293754 w 3730770"/>
              <a:gd name="connsiteY4" fmla="*/ 33555 h 1503401"/>
              <a:gd name="connsiteX5" fmla="*/ 2735 w 3730770"/>
              <a:gd name="connsiteY5" fmla="*/ 248698 h 1503401"/>
              <a:gd name="connsiteX6" fmla="*/ 0 w 3730770"/>
              <a:gd name="connsiteY6" fmla="*/ 1503401 h 1503401"/>
              <a:gd name="connsiteX0" fmla="*/ 0 w 3730770"/>
              <a:gd name="connsiteY0" fmla="*/ 1505655 h 1505655"/>
              <a:gd name="connsiteX1" fmla="*/ 3730770 w 3730770"/>
              <a:gd name="connsiteY1" fmla="*/ 1488795 h 1505655"/>
              <a:gd name="connsiteX2" fmla="*/ 3727074 w 3730770"/>
              <a:gd name="connsiteY2" fmla="*/ 146372 h 1505655"/>
              <a:gd name="connsiteX3" fmla="*/ 1815895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30727 h 1530727"/>
              <a:gd name="connsiteX1" fmla="*/ 3730770 w 3730770"/>
              <a:gd name="connsiteY1" fmla="*/ 1513867 h 1530727"/>
              <a:gd name="connsiteX2" fmla="*/ 3727074 w 3730770"/>
              <a:gd name="connsiteY2" fmla="*/ 171444 h 1530727"/>
              <a:gd name="connsiteX3" fmla="*/ 2025672 w 3730770"/>
              <a:gd name="connsiteY3" fmla="*/ 18681 h 1530727"/>
              <a:gd name="connsiteX4" fmla="*/ 1293754 w 3730770"/>
              <a:gd name="connsiteY4" fmla="*/ 60881 h 1530727"/>
              <a:gd name="connsiteX5" fmla="*/ 2735 w 3730770"/>
              <a:gd name="connsiteY5" fmla="*/ 276024 h 1530727"/>
              <a:gd name="connsiteX6" fmla="*/ 0 w 3730770"/>
              <a:gd name="connsiteY6" fmla="*/ 1530727 h 1530727"/>
              <a:gd name="connsiteX0" fmla="*/ 0 w 3730770"/>
              <a:gd name="connsiteY0" fmla="*/ 1516626 h 1516626"/>
              <a:gd name="connsiteX1" fmla="*/ 3730770 w 3730770"/>
              <a:gd name="connsiteY1" fmla="*/ 1499766 h 1516626"/>
              <a:gd name="connsiteX2" fmla="*/ 3727074 w 3730770"/>
              <a:gd name="connsiteY2" fmla="*/ 157343 h 1516626"/>
              <a:gd name="connsiteX3" fmla="*/ 2025672 w 3730770"/>
              <a:gd name="connsiteY3" fmla="*/ 4580 h 1516626"/>
              <a:gd name="connsiteX4" fmla="*/ 1293754 w 3730770"/>
              <a:gd name="connsiteY4" fmla="*/ 46780 h 1516626"/>
              <a:gd name="connsiteX5" fmla="*/ 2735 w 3730770"/>
              <a:gd name="connsiteY5" fmla="*/ 261923 h 1516626"/>
              <a:gd name="connsiteX6" fmla="*/ 0 w 3730770"/>
              <a:gd name="connsiteY6" fmla="*/ 1516626 h 1516626"/>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36119"/>
              <a:gd name="connsiteY0" fmla="*/ 1513537 h 1513537"/>
              <a:gd name="connsiteX1" fmla="*/ 3730770 w 3736119"/>
              <a:gd name="connsiteY1" fmla="*/ 1496677 h 1513537"/>
              <a:gd name="connsiteX2" fmla="*/ 3735953 w 3736119"/>
              <a:gd name="connsiteY2" fmla="*/ 591351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513537 h 1513537"/>
              <a:gd name="connsiteX1" fmla="*/ 3730770 w 3736119"/>
              <a:gd name="connsiteY1" fmla="*/ 1496677 h 1513537"/>
              <a:gd name="connsiteX2" fmla="*/ 3735953 w 3736119"/>
              <a:gd name="connsiteY2" fmla="*/ 616690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513537 h 1513537"/>
              <a:gd name="connsiteX1" fmla="*/ 3730770 w 3736119"/>
              <a:gd name="connsiteY1" fmla="*/ 1496677 h 1513537"/>
              <a:gd name="connsiteX2" fmla="*/ 3735953 w 3736119"/>
              <a:gd name="connsiteY2" fmla="*/ 616690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489518 h 1489518"/>
              <a:gd name="connsiteX1" fmla="*/ 3730770 w 3736119"/>
              <a:gd name="connsiteY1" fmla="*/ 1472658 h 1489518"/>
              <a:gd name="connsiteX2" fmla="*/ 3735953 w 3736119"/>
              <a:gd name="connsiteY2" fmla="*/ 592671 h 1489518"/>
              <a:gd name="connsiteX3" fmla="*/ 2012354 w 3736119"/>
              <a:gd name="connsiteY3" fmla="*/ 15480 h 1489518"/>
              <a:gd name="connsiteX4" fmla="*/ 1293754 w 3736119"/>
              <a:gd name="connsiteY4" fmla="*/ 19672 h 1489518"/>
              <a:gd name="connsiteX5" fmla="*/ 2735 w 3736119"/>
              <a:gd name="connsiteY5" fmla="*/ 234815 h 1489518"/>
              <a:gd name="connsiteX6" fmla="*/ 0 w 3736119"/>
              <a:gd name="connsiteY6" fmla="*/ 1489518 h 1489518"/>
              <a:gd name="connsiteX0" fmla="*/ 0 w 3749335"/>
              <a:gd name="connsiteY0" fmla="*/ 1489518 h 1489518"/>
              <a:gd name="connsiteX1" fmla="*/ 3730770 w 3749335"/>
              <a:gd name="connsiteY1" fmla="*/ 1472658 h 1489518"/>
              <a:gd name="connsiteX2" fmla="*/ 3749271 w 3749335"/>
              <a:gd name="connsiteY2" fmla="*/ 624344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9335" h="1489518">
                <a:moveTo>
                  <a:pt x="0" y="1489518"/>
                </a:moveTo>
                <a:lnTo>
                  <a:pt x="3730770" y="1472658"/>
                </a:lnTo>
                <a:cubicBezTo>
                  <a:pt x="3729890" y="1163360"/>
                  <a:pt x="3750631" y="947643"/>
                  <a:pt x="3749271" y="624344"/>
                </a:cubicBezTo>
                <a:cubicBezTo>
                  <a:pt x="3429928" y="414376"/>
                  <a:pt x="2424522" y="479"/>
                  <a:pt x="2012354" y="15480"/>
                </a:cubicBezTo>
                <a:cubicBezTo>
                  <a:pt x="1800420" y="9857"/>
                  <a:pt x="1486700" y="-18665"/>
                  <a:pt x="1293754" y="19672"/>
                </a:cubicBezTo>
                <a:cubicBezTo>
                  <a:pt x="693820" y="101822"/>
                  <a:pt x="275057" y="167824"/>
                  <a:pt x="2735" y="234815"/>
                </a:cubicBezTo>
                <a:cubicBezTo>
                  <a:pt x="-70" y="279977"/>
                  <a:pt x="1090" y="1437504"/>
                  <a:pt x="0" y="1489518"/>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2" name="TextBox 51"/>
          <p:cNvSpPr txBox="1"/>
          <p:nvPr/>
        </p:nvSpPr>
        <p:spPr>
          <a:xfrm>
            <a:off x="8862307" y="5324241"/>
            <a:ext cx="266700" cy="446276"/>
          </a:xfrm>
          <a:prstGeom prst="rect">
            <a:avLst/>
          </a:prstGeom>
          <a:noFill/>
        </p:spPr>
        <p:txBody>
          <a:bodyPr wrap="square" rtlCol="0">
            <a:spAutoFit/>
          </a:bodyPr>
          <a:lstStyle/>
          <a:p>
            <a:pPr defTabSz="609585"/>
            <a:r>
              <a:rPr lang="en-US" sz="2300" dirty="0">
                <a:solidFill>
                  <a:prstClr val="black"/>
                </a:solidFill>
                <a:latin typeface="Calibri"/>
              </a:rPr>
              <a:t>$</a:t>
            </a:r>
          </a:p>
        </p:txBody>
      </p:sp>
      <p:sp>
        <p:nvSpPr>
          <p:cNvPr id="59" name="Freeform 58"/>
          <p:cNvSpPr/>
          <p:nvPr/>
        </p:nvSpPr>
        <p:spPr>
          <a:xfrm>
            <a:off x="2609050" y="3721125"/>
            <a:ext cx="8194101" cy="2028379"/>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6232 h 1826232"/>
              <a:gd name="connsiteX1" fmla="*/ 3730770 w 3738541"/>
              <a:gd name="connsiteY1" fmla="*/ 1809372 h 1826232"/>
              <a:gd name="connsiteX2" fmla="*/ 3738413 w 3738541"/>
              <a:gd name="connsiteY2" fmla="*/ 21994 h 1826232"/>
              <a:gd name="connsiteX3" fmla="*/ 1293754 w 3738541"/>
              <a:gd name="connsiteY3" fmla="*/ 356386 h 1826232"/>
              <a:gd name="connsiteX4" fmla="*/ 2735 w 3738541"/>
              <a:gd name="connsiteY4" fmla="*/ 571529 h 1826232"/>
              <a:gd name="connsiteX5" fmla="*/ 0 w 3738541"/>
              <a:gd name="connsiteY5" fmla="*/ 1826232 h 1826232"/>
              <a:gd name="connsiteX0" fmla="*/ 0 w 3738541"/>
              <a:gd name="connsiteY0" fmla="*/ 1825062 h 1825062"/>
              <a:gd name="connsiteX1" fmla="*/ 3730770 w 3738541"/>
              <a:gd name="connsiteY1" fmla="*/ 1808202 h 1825062"/>
              <a:gd name="connsiteX2" fmla="*/ 3738413 w 3738541"/>
              <a:gd name="connsiteY2" fmla="*/ 20824 h 1825062"/>
              <a:gd name="connsiteX3" fmla="*/ 1293754 w 3738541"/>
              <a:gd name="connsiteY3" fmla="*/ 355216 h 1825062"/>
              <a:gd name="connsiteX4" fmla="*/ 2735 w 3738541"/>
              <a:gd name="connsiteY4" fmla="*/ 570359 h 1825062"/>
              <a:gd name="connsiteX5" fmla="*/ 0 w 3738541"/>
              <a:gd name="connsiteY5" fmla="*/ 1825062 h 1825062"/>
              <a:gd name="connsiteX0" fmla="*/ 0 w 3738541"/>
              <a:gd name="connsiteY0" fmla="*/ 1726550 h 1726550"/>
              <a:gd name="connsiteX1" fmla="*/ 3730770 w 3738541"/>
              <a:gd name="connsiteY1" fmla="*/ 1709690 h 1726550"/>
              <a:gd name="connsiteX2" fmla="*/ 3738413 w 3738541"/>
              <a:gd name="connsiteY2" fmla="*/ 27483 h 1726550"/>
              <a:gd name="connsiteX3" fmla="*/ 1293754 w 3738541"/>
              <a:gd name="connsiteY3" fmla="*/ 256704 h 1726550"/>
              <a:gd name="connsiteX4" fmla="*/ 2735 w 3738541"/>
              <a:gd name="connsiteY4" fmla="*/ 471847 h 1726550"/>
              <a:gd name="connsiteX5" fmla="*/ 0 w 3738541"/>
              <a:gd name="connsiteY5" fmla="*/ 1726550 h 1726550"/>
              <a:gd name="connsiteX0" fmla="*/ 0 w 3738541"/>
              <a:gd name="connsiteY0" fmla="*/ 1712876 h 1712876"/>
              <a:gd name="connsiteX1" fmla="*/ 3730770 w 3738541"/>
              <a:gd name="connsiteY1" fmla="*/ 1696016 h 1712876"/>
              <a:gd name="connsiteX2" fmla="*/ 3738413 w 3738541"/>
              <a:gd name="connsiteY2" fmla="*/ 13809 h 1712876"/>
              <a:gd name="connsiteX3" fmla="*/ 1293754 w 3738541"/>
              <a:gd name="connsiteY3" fmla="*/ 243030 h 1712876"/>
              <a:gd name="connsiteX4" fmla="*/ 2735 w 3738541"/>
              <a:gd name="connsiteY4" fmla="*/ 458173 h 1712876"/>
              <a:gd name="connsiteX5" fmla="*/ 0 w 3738541"/>
              <a:gd name="connsiteY5" fmla="*/ 1712876 h 1712876"/>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633151 w 3738541"/>
              <a:gd name="connsiteY4" fmla="*/ 282765 h 1667493"/>
              <a:gd name="connsiteX5" fmla="*/ 2735 w 3738541"/>
              <a:gd name="connsiteY5" fmla="*/ 412790 h 1667493"/>
              <a:gd name="connsiteX6" fmla="*/ 0 w 3738541"/>
              <a:gd name="connsiteY6"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3015"/>
              <a:gd name="connsiteY0" fmla="*/ 1623846 h 1623846"/>
              <a:gd name="connsiteX1" fmla="*/ 3730770 w 3733015"/>
              <a:gd name="connsiteY1" fmla="*/ 1606986 h 1623846"/>
              <a:gd name="connsiteX2" fmla="*/ 3732743 w 3733015"/>
              <a:gd name="connsiteY2" fmla="*/ 21860 h 1623846"/>
              <a:gd name="connsiteX3" fmla="*/ 1293754 w 3733015"/>
              <a:gd name="connsiteY3" fmla="*/ 154000 h 1623846"/>
              <a:gd name="connsiteX4" fmla="*/ 2735 w 3733015"/>
              <a:gd name="connsiteY4" fmla="*/ 369143 h 1623846"/>
              <a:gd name="connsiteX5" fmla="*/ 0 w 3733015"/>
              <a:gd name="connsiteY5" fmla="*/ 1623846 h 1623846"/>
              <a:gd name="connsiteX0" fmla="*/ 0 w 3733015"/>
              <a:gd name="connsiteY0" fmla="*/ 1657929 h 1657929"/>
              <a:gd name="connsiteX1" fmla="*/ 3730770 w 3733015"/>
              <a:gd name="connsiteY1" fmla="*/ 1641069 h 1657929"/>
              <a:gd name="connsiteX2" fmla="*/ 3732743 w 3733015"/>
              <a:gd name="connsiteY2" fmla="*/ 55943 h 1657929"/>
              <a:gd name="connsiteX3" fmla="*/ 1293754 w 3733015"/>
              <a:gd name="connsiteY3" fmla="*/ 188083 h 1657929"/>
              <a:gd name="connsiteX4" fmla="*/ 2735 w 3733015"/>
              <a:gd name="connsiteY4" fmla="*/ 403226 h 1657929"/>
              <a:gd name="connsiteX5" fmla="*/ 0 w 3733015"/>
              <a:gd name="connsiteY5" fmla="*/ 1657929 h 1657929"/>
              <a:gd name="connsiteX0" fmla="*/ 0 w 3733015"/>
              <a:gd name="connsiteY0" fmla="*/ 1703660 h 1703660"/>
              <a:gd name="connsiteX1" fmla="*/ 3730770 w 3733015"/>
              <a:gd name="connsiteY1" fmla="*/ 1686800 h 1703660"/>
              <a:gd name="connsiteX2" fmla="*/ 3732743 w 3733015"/>
              <a:gd name="connsiteY2" fmla="*/ 101674 h 1703660"/>
              <a:gd name="connsiteX3" fmla="*/ 1810225 w 3733015"/>
              <a:gd name="connsiteY3" fmla="*/ 167344 h 1703660"/>
              <a:gd name="connsiteX4" fmla="*/ 1293754 w 3733015"/>
              <a:gd name="connsiteY4" fmla="*/ 233814 h 1703660"/>
              <a:gd name="connsiteX5" fmla="*/ 2735 w 3733015"/>
              <a:gd name="connsiteY5" fmla="*/ 448957 h 1703660"/>
              <a:gd name="connsiteX6" fmla="*/ 0 w 3733015"/>
              <a:gd name="connsiteY6" fmla="*/ 1703660 h 1703660"/>
              <a:gd name="connsiteX0" fmla="*/ 0 w 3733015"/>
              <a:gd name="connsiteY0" fmla="*/ 1579372 h 1579372"/>
              <a:gd name="connsiteX1" fmla="*/ 3730770 w 3733015"/>
              <a:gd name="connsiteY1" fmla="*/ 1562512 h 1579372"/>
              <a:gd name="connsiteX2" fmla="*/ 3732743 w 3733015"/>
              <a:gd name="connsiteY2" fmla="*/ 163458 h 1579372"/>
              <a:gd name="connsiteX3" fmla="*/ 1810225 w 3733015"/>
              <a:gd name="connsiteY3" fmla="*/ 43056 h 1579372"/>
              <a:gd name="connsiteX4" fmla="*/ 1293754 w 3733015"/>
              <a:gd name="connsiteY4" fmla="*/ 109526 h 1579372"/>
              <a:gd name="connsiteX5" fmla="*/ 2735 w 3733015"/>
              <a:gd name="connsiteY5" fmla="*/ 324669 h 1579372"/>
              <a:gd name="connsiteX6" fmla="*/ 0 w 3733015"/>
              <a:gd name="connsiteY6" fmla="*/ 1579372 h 157937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47636 h 1547636"/>
              <a:gd name="connsiteX1" fmla="*/ 3730770 w 3733015"/>
              <a:gd name="connsiteY1" fmla="*/ 1530776 h 1547636"/>
              <a:gd name="connsiteX2" fmla="*/ 3732743 w 3733015"/>
              <a:gd name="connsiteY2" fmla="*/ 131722 h 1547636"/>
              <a:gd name="connsiteX3" fmla="*/ 1815895 w 3733015"/>
              <a:gd name="connsiteY3" fmla="*/ 59860 h 1547636"/>
              <a:gd name="connsiteX4" fmla="*/ 1293754 w 3733015"/>
              <a:gd name="connsiteY4" fmla="*/ 77790 h 1547636"/>
              <a:gd name="connsiteX5" fmla="*/ 2735 w 3733015"/>
              <a:gd name="connsiteY5" fmla="*/ 292933 h 1547636"/>
              <a:gd name="connsiteX6" fmla="*/ 0 w 3733015"/>
              <a:gd name="connsiteY6" fmla="*/ 1547636 h 1547636"/>
              <a:gd name="connsiteX0" fmla="*/ 0 w 3733015"/>
              <a:gd name="connsiteY0" fmla="*/ 1520099 h 1520099"/>
              <a:gd name="connsiteX1" fmla="*/ 3730770 w 3733015"/>
              <a:gd name="connsiteY1" fmla="*/ 1503239 h 1520099"/>
              <a:gd name="connsiteX2" fmla="*/ 3732743 w 3733015"/>
              <a:gd name="connsiteY2" fmla="*/ 104185 h 1520099"/>
              <a:gd name="connsiteX3" fmla="*/ 1815895 w 3733015"/>
              <a:gd name="connsiteY3" fmla="*/ 32323 h 1520099"/>
              <a:gd name="connsiteX4" fmla="*/ 1293754 w 3733015"/>
              <a:gd name="connsiteY4" fmla="*/ 50253 h 1520099"/>
              <a:gd name="connsiteX5" fmla="*/ 2735 w 3733015"/>
              <a:gd name="connsiteY5" fmla="*/ 265396 h 1520099"/>
              <a:gd name="connsiteX6" fmla="*/ 0 w 3733015"/>
              <a:gd name="connsiteY6" fmla="*/ 1520099 h 1520099"/>
              <a:gd name="connsiteX0" fmla="*/ 0 w 3730770"/>
              <a:gd name="connsiteY0" fmla="*/ 1503401 h 1503401"/>
              <a:gd name="connsiteX1" fmla="*/ 3730770 w 3730770"/>
              <a:gd name="connsiteY1" fmla="*/ 1486541 h 1503401"/>
              <a:gd name="connsiteX2" fmla="*/ 3727074 w 3730770"/>
              <a:gd name="connsiteY2" fmla="*/ 144118 h 1503401"/>
              <a:gd name="connsiteX3" fmla="*/ 1815895 w 3730770"/>
              <a:gd name="connsiteY3" fmla="*/ 15625 h 1503401"/>
              <a:gd name="connsiteX4" fmla="*/ 1293754 w 3730770"/>
              <a:gd name="connsiteY4" fmla="*/ 33555 h 1503401"/>
              <a:gd name="connsiteX5" fmla="*/ 2735 w 3730770"/>
              <a:gd name="connsiteY5" fmla="*/ 248698 h 1503401"/>
              <a:gd name="connsiteX6" fmla="*/ 0 w 3730770"/>
              <a:gd name="connsiteY6" fmla="*/ 1503401 h 1503401"/>
              <a:gd name="connsiteX0" fmla="*/ 0 w 3730770"/>
              <a:gd name="connsiteY0" fmla="*/ 1505655 h 1505655"/>
              <a:gd name="connsiteX1" fmla="*/ 3730770 w 3730770"/>
              <a:gd name="connsiteY1" fmla="*/ 1488795 h 1505655"/>
              <a:gd name="connsiteX2" fmla="*/ 3727074 w 3730770"/>
              <a:gd name="connsiteY2" fmla="*/ 146372 h 1505655"/>
              <a:gd name="connsiteX3" fmla="*/ 1815895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30727 h 1530727"/>
              <a:gd name="connsiteX1" fmla="*/ 3730770 w 3730770"/>
              <a:gd name="connsiteY1" fmla="*/ 1513867 h 1530727"/>
              <a:gd name="connsiteX2" fmla="*/ 3727074 w 3730770"/>
              <a:gd name="connsiteY2" fmla="*/ 171444 h 1530727"/>
              <a:gd name="connsiteX3" fmla="*/ 2025672 w 3730770"/>
              <a:gd name="connsiteY3" fmla="*/ 18681 h 1530727"/>
              <a:gd name="connsiteX4" fmla="*/ 1293754 w 3730770"/>
              <a:gd name="connsiteY4" fmla="*/ 60881 h 1530727"/>
              <a:gd name="connsiteX5" fmla="*/ 2735 w 3730770"/>
              <a:gd name="connsiteY5" fmla="*/ 276024 h 1530727"/>
              <a:gd name="connsiteX6" fmla="*/ 0 w 3730770"/>
              <a:gd name="connsiteY6" fmla="*/ 1530727 h 1530727"/>
              <a:gd name="connsiteX0" fmla="*/ 0 w 3730770"/>
              <a:gd name="connsiteY0" fmla="*/ 1516626 h 1516626"/>
              <a:gd name="connsiteX1" fmla="*/ 3730770 w 3730770"/>
              <a:gd name="connsiteY1" fmla="*/ 1499766 h 1516626"/>
              <a:gd name="connsiteX2" fmla="*/ 3727074 w 3730770"/>
              <a:gd name="connsiteY2" fmla="*/ 157343 h 1516626"/>
              <a:gd name="connsiteX3" fmla="*/ 2025672 w 3730770"/>
              <a:gd name="connsiteY3" fmla="*/ 4580 h 1516626"/>
              <a:gd name="connsiteX4" fmla="*/ 1293754 w 3730770"/>
              <a:gd name="connsiteY4" fmla="*/ 46780 h 1516626"/>
              <a:gd name="connsiteX5" fmla="*/ 2735 w 3730770"/>
              <a:gd name="connsiteY5" fmla="*/ 261923 h 1516626"/>
              <a:gd name="connsiteX6" fmla="*/ 0 w 3730770"/>
              <a:gd name="connsiteY6" fmla="*/ 1516626 h 1516626"/>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36119"/>
              <a:gd name="connsiteY0" fmla="*/ 1513537 h 1513537"/>
              <a:gd name="connsiteX1" fmla="*/ 3730770 w 3736119"/>
              <a:gd name="connsiteY1" fmla="*/ 1496677 h 1513537"/>
              <a:gd name="connsiteX2" fmla="*/ 3735953 w 3736119"/>
              <a:gd name="connsiteY2" fmla="*/ 591351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513537 h 1513537"/>
              <a:gd name="connsiteX1" fmla="*/ 3730770 w 3736119"/>
              <a:gd name="connsiteY1" fmla="*/ 1496677 h 1513537"/>
              <a:gd name="connsiteX2" fmla="*/ 3735953 w 3736119"/>
              <a:gd name="connsiteY2" fmla="*/ 616690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513537 h 1513537"/>
              <a:gd name="connsiteX1" fmla="*/ 3730770 w 3736119"/>
              <a:gd name="connsiteY1" fmla="*/ 1496677 h 1513537"/>
              <a:gd name="connsiteX2" fmla="*/ 3735953 w 3736119"/>
              <a:gd name="connsiteY2" fmla="*/ 616690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489518 h 1489518"/>
              <a:gd name="connsiteX1" fmla="*/ 3730770 w 3736119"/>
              <a:gd name="connsiteY1" fmla="*/ 1472658 h 1489518"/>
              <a:gd name="connsiteX2" fmla="*/ 3735953 w 3736119"/>
              <a:gd name="connsiteY2" fmla="*/ 592671 h 1489518"/>
              <a:gd name="connsiteX3" fmla="*/ 2012354 w 3736119"/>
              <a:gd name="connsiteY3" fmla="*/ 15480 h 1489518"/>
              <a:gd name="connsiteX4" fmla="*/ 1293754 w 3736119"/>
              <a:gd name="connsiteY4" fmla="*/ 19672 h 1489518"/>
              <a:gd name="connsiteX5" fmla="*/ 2735 w 3736119"/>
              <a:gd name="connsiteY5" fmla="*/ 234815 h 1489518"/>
              <a:gd name="connsiteX6" fmla="*/ 0 w 3736119"/>
              <a:gd name="connsiteY6" fmla="*/ 1489518 h 1489518"/>
              <a:gd name="connsiteX0" fmla="*/ 0 w 3749335"/>
              <a:gd name="connsiteY0" fmla="*/ 1489518 h 1489518"/>
              <a:gd name="connsiteX1" fmla="*/ 3730770 w 3749335"/>
              <a:gd name="connsiteY1" fmla="*/ 1472658 h 1489518"/>
              <a:gd name="connsiteX2" fmla="*/ 3749271 w 3749335"/>
              <a:gd name="connsiteY2" fmla="*/ 624344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 name="connsiteX0" fmla="*/ 0 w 3749335"/>
              <a:gd name="connsiteY0" fmla="*/ 1489518 h 1489518"/>
              <a:gd name="connsiteX1" fmla="*/ 3730770 w 3749335"/>
              <a:gd name="connsiteY1" fmla="*/ 1472658 h 1489518"/>
              <a:gd name="connsiteX2" fmla="*/ 3749271 w 3749335"/>
              <a:gd name="connsiteY2" fmla="*/ 903072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 name="connsiteX0" fmla="*/ 0 w 3749335"/>
              <a:gd name="connsiteY0" fmla="*/ 1489518 h 1489518"/>
              <a:gd name="connsiteX1" fmla="*/ 3730770 w 3749335"/>
              <a:gd name="connsiteY1" fmla="*/ 1472658 h 1489518"/>
              <a:gd name="connsiteX2" fmla="*/ 3749271 w 3749335"/>
              <a:gd name="connsiteY2" fmla="*/ 903072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 name="connsiteX0" fmla="*/ 0 w 3744912"/>
              <a:gd name="connsiteY0" fmla="*/ 1489518 h 1489518"/>
              <a:gd name="connsiteX1" fmla="*/ 3730770 w 3744912"/>
              <a:gd name="connsiteY1" fmla="*/ 1472658 h 1489518"/>
              <a:gd name="connsiteX2" fmla="*/ 3744832 w 3744912"/>
              <a:gd name="connsiteY2" fmla="*/ 941081 h 1489518"/>
              <a:gd name="connsiteX3" fmla="*/ 2012354 w 3744912"/>
              <a:gd name="connsiteY3" fmla="*/ 15480 h 1489518"/>
              <a:gd name="connsiteX4" fmla="*/ 1293754 w 3744912"/>
              <a:gd name="connsiteY4" fmla="*/ 19672 h 1489518"/>
              <a:gd name="connsiteX5" fmla="*/ 2735 w 3744912"/>
              <a:gd name="connsiteY5" fmla="*/ 234815 h 1489518"/>
              <a:gd name="connsiteX6" fmla="*/ 0 w 3744912"/>
              <a:gd name="connsiteY6" fmla="*/ 1489518 h 1489518"/>
              <a:gd name="connsiteX0" fmla="*/ 0 w 3744912"/>
              <a:gd name="connsiteY0" fmla="*/ 1489518 h 1489518"/>
              <a:gd name="connsiteX1" fmla="*/ 3730770 w 3744912"/>
              <a:gd name="connsiteY1" fmla="*/ 1472658 h 1489518"/>
              <a:gd name="connsiteX2" fmla="*/ 3744832 w 3744912"/>
              <a:gd name="connsiteY2" fmla="*/ 941081 h 1489518"/>
              <a:gd name="connsiteX3" fmla="*/ 2012354 w 3744912"/>
              <a:gd name="connsiteY3" fmla="*/ 15480 h 1489518"/>
              <a:gd name="connsiteX4" fmla="*/ 1293754 w 3744912"/>
              <a:gd name="connsiteY4" fmla="*/ 19672 h 1489518"/>
              <a:gd name="connsiteX5" fmla="*/ 2735 w 3744912"/>
              <a:gd name="connsiteY5" fmla="*/ 234815 h 1489518"/>
              <a:gd name="connsiteX6" fmla="*/ 0 w 3744912"/>
              <a:gd name="connsiteY6" fmla="*/ 1489518 h 14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4912" h="1489518">
                <a:moveTo>
                  <a:pt x="0" y="1489518"/>
                </a:moveTo>
                <a:lnTo>
                  <a:pt x="3730770" y="1472658"/>
                </a:lnTo>
                <a:cubicBezTo>
                  <a:pt x="3729890" y="1163360"/>
                  <a:pt x="3746192" y="1264380"/>
                  <a:pt x="3744832" y="941081"/>
                </a:cubicBezTo>
                <a:cubicBezTo>
                  <a:pt x="3492081" y="610754"/>
                  <a:pt x="2424522" y="479"/>
                  <a:pt x="2012354" y="15480"/>
                </a:cubicBezTo>
                <a:cubicBezTo>
                  <a:pt x="1800420" y="9857"/>
                  <a:pt x="1486700" y="-18665"/>
                  <a:pt x="1293754" y="19672"/>
                </a:cubicBezTo>
                <a:cubicBezTo>
                  <a:pt x="693820" y="101822"/>
                  <a:pt x="275057" y="167824"/>
                  <a:pt x="2735" y="234815"/>
                </a:cubicBezTo>
                <a:cubicBezTo>
                  <a:pt x="-70" y="279977"/>
                  <a:pt x="1090" y="1437504"/>
                  <a:pt x="0" y="1489518"/>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3" name="TextBox 52"/>
          <p:cNvSpPr txBox="1"/>
          <p:nvPr/>
        </p:nvSpPr>
        <p:spPr>
          <a:xfrm>
            <a:off x="9859059" y="5317557"/>
            <a:ext cx="266700" cy="461665"/>
          </a:xfrm>
          <a:prstGeom prst="rect">
            <a:avLst/>
          </a:prstGeom>
          <a:noFill/>
        </p:spPr>
        <p:txBody>
          <a:bodyPr wrap="square" rtlCol="0">
            <a:spAutoFit/>
          </a:bodyPr>
          <a:lstStyle/>
          <a:p>
            <a:pPr defTabSz="609585"/>
            <a:r>
              <a:rPr lang="en-US" sz="2400" dirty="0">
                <a:solidFill>
                  <a:prstClr val="black"/>
                </a:solidFill>
                <a:latin typeface="Calibri"/>
              </a:rPr>
              <a:t>$</a:t>
            </a:r>
          </a:p>
        </p:txBody>
      </p:sp>
      <p:sp>
        <p:nvSpPr>
          <p:cNvPr id="60" name="Freeform 59"/>
          <p:cNvSpPr/>
          <p:nvPr/>
        </p:nvSpPr>
        <p:spPr>
          <a:xfrm>
            <a:off x="2590245" y="3693344"/>
            <a:ext cx="8194105" cy="2036653"/>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1974130 h 1974130"/>
              <a:gd name="connsiteX1" fmla="*/ 3730770 w 3738541"/>
              <a:gd name="connsiteY1" fmla="*/ 1957270 h 1974130"/>
              <a:gd name="connsiteX2" fmla="*/ 3738413 w 3738541"/>
              <a:gd name="connsiteY2" fmla="*/ 0 h 1974130"/>
              <a:gd name="connsiteX3" fmla="*/ 2735 w 3738541"/>
              <a:gd name="connsiteY3" fmla="*/ 719427 h 1974130"/>
              <a:gd name="connsiteX4" fmla="*/ 0 w 3738541"/>
              <a:gd name="connsiteY4" fmla="*/ 1974130 h 197413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2026340 h 2026340"/>
              <a:gd name="connsiteX1" fmla="*/ 3730770 w 3738541"/>
              <a:gd name="connsiteY1" fmla="*/ 2009480 h 2026340"/>
              <a:gd name="connsiteX2" fmla="*/ 3738413 w 3738541"/>
              <a:gd name="connsiteY2" fmla="*/ 52210 h 2026340"/>
              <a:gd name="connsiteX3" fmla="*/ 959246 w 3738541"/>
              <a:gd name="connsiteY3" fmla="*/ 580765 h 2026340"/>
              <a:gd name="connsiteX4" fmla="*/ 2735 w 3738541"/>
              <a:gd name="connsiteY4" fmla="*/ 771637 h 2026340"/>
              <a:gd name="connsiteX5" fmla="*/ 0 w 3738541"/>
              <a:gd name="connsiteY5" fmla="*/ 2026340 h 2026340"/>
              <a:gd name="connsiteX0" fmla="*/ 0 w 3738541"/>
              <a:gd name="connsiteY0" fmla="*/ 1869923 h 1869923"/>
              <a:gd name="connsiteX1" fmla="*/ 3730770 w 3738541"/>
              <a:gd name="connsiteY1" fmla="*/ 1853063 h 1869923"/>
              <a:gd name="connsiteX2" fmla="*/ 3738413 w 3738541"/>
              <a:gd name="connsiteY2" fmla="*/ 65685 h 1869923"/>
              <a:gd name="connsiteX3" fmla="*/ 959246 w 3738541"/>
              <a:gd name="connsiteY3" fmla="*/ 424348 h 1869923"/>
              <a:gd name="connsiteX4" fmla="*/ 2735 w 3738541"/>
              <a:gd name="connsiteY4" fmla="*/ 615220 h 1869923"/>
              <a:gd name="connsiteX5" fmla="*/ 0 w 3738541"/>
              <a:gd name="connsiteY5" fmla="*/ 1869923 h 1869923"/>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5005 h 1825005"/>
              <a:gd name="connsiteX1" fmla="*/ 3730770 w 3738541"/>
              <a:gd name="connsiteY1" fmla="*/ 1808145 h 1825005"/>
              <a:gd name="connsiteX2" fmla="*/ 3738413 w 3738541"/>
              <a:gd name="connsiteY2" fmla="*/ 20767 h 1825005"/>
              <a:gd name="connsiteX3" fmla="*/ 959246 w 3738541"/>
              <a:gd name="connsiteY3" fmla="*/ 379430 h 1825005"/>
              <a:gd name="connsiteX4" fmla="*/ 2735 w 3738541"/>
              <a:gd name="connsiteY4" fmla="*/ 570302 h 1825005"/>
              <a:gd name="connsiteX5" fmla="*/ 0 w 3738541"/>
              <a:gd name="connsiteY5" fmla="*/ 1825005 h 18250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2305 h 1822305"/>
              <a:gd name="connsiteX1" fmla="*/ 3730770 w 3738541"/>
              <a:gd name="connsiteY1" fmla="*/ 1805445 h 1822305"/>
              <a:gd name="connsiteX2" fmla="*/ 3738413 w 3738541"/>
              <a:gd name="connsiteY2" fmla="*/ 18067 h 1822305"/>
              <a:gd name="connsiteX3" fmla="*/ 738131 w 3738541"/>
              <a:gd name="connsiteY3" fmla="*/ 441451 h 1822305"/>
              <a:gd name="connsiteX4" fmla="*/ 2735 w 3738541"/>
              <a:gd name="connsiteY4" fmla="*/ 567602 h 1822305"/>
              <a:gd name="connsiteX5" fmla="*/ 0 w 3738541"/>
              <a:gd name="connsiteY5" fmla="*/ 1822305 h 1822305"/>
              <a:gd name="connsiteX0" fmla="*/ 0 w 3738541"/>
              <a:gd name="connsiteY0" fmla="*/ 1826232 h 1826232"/>
              <a:gd name="connsiteX1" fmla="*/ 3730770 w 3738541"/>
              <a:gd name="connsiteY1" fmla="*/ 1809372 h 1826232"/>
              <a:gd name="connsiteX2" fmla="*/ 3738413 w 3738541"/>
              <a:gd name="connsiteY2" fmla="*/ 21994 h 1826232"/>
              <a:gd name="connsiteX3" fmla="*/ 1293754 w 3738541"/>
              <a:gd name="connsiteY3" fmla="*/ 356386 h 1826232"/>
              <a:gd name="connsiteX4" fmla="*/ 2735 w 3738541"/>
              <a:gd name="connsiteY4" fmla="*/ 571529 h 1826232"/>
              <a:gd name="connsiteX5" fmla="*/ 0 w 3738541"/>
              <a:gd name="connsiteY5" fmla="*/ 1826232 h 1826232"/>
              <a:gd name="connsiteX0" fmla="*/ 0 w 3738541"/>
              <a:gd name="connsiteY0" fmla="*/ 1825062 h 1825062"/>
              <a:gd name="connsiteX1" fmla="*/ 3730770 w 3738541"/>
              <a:gd name="connsiteY1" fmla="*/ 1808202 h 1825062"/>
              <a:gd name="connsiteX2" fmla="*/ 3738413 w 3738541"/>
              <a:gd name="connsiteY2" fmla="*/ 20824 h 1825062"/>
              <a:gd name="connsiteX3" fmla="*/ 1293754 w 3738541"/>
              <a:gd name="connsiteY3" fmla="*/ 355216 h 1825062"/>
              <a:gd name="connsiteX4" fmla="*/ 2735 w 3738541"/>
              <a:gd name="connsiteY4" fmla="*/ 570359 h 1825062"/>
              <a:gd name="connsiteX5" fmla="*/ 0 w 3738541"/>
              <a:gd name="connsiteY5" fmla="*/ 1825062 h 1825062"/>
              <a:gd name="connsiteX0" fmla="*/ 0 w 3738541"/>
              <a:gd name="connsiteY0" fmla="*/ 1726550 h 1726550"/>
              <a:gd name="connsiteX1" fmla="*/ 3730770 w 3738541"/>
              <a:gd name="connsiteY1" fmla="*/ 1709690 h 1726550"/>
              <a:gd name="connsiteX2" fmla="*/ 3738413 w 3738541"/>
              <a:gd name="connsiteY2" fmla="*/ 27483 h 1726550"/>
              <a:gd name="connsiteX3" fmla="*/ 1293754 w 3738541"/>
              <a:gd name="connsiteY3" fmla="*/ 256704 h 1726550"/>
              <a:gd name="connsiteX4" fmla="*/ 2735 w 3738541"/>
              <a:gd name="connsiteY4" fmla="*/ 471847 h 1726550"/>
              <a:gd name="connsiteX5" fmla="*/ 0 w 3738541"/>
              <a:gd name="connsiteY5" fmla="*/ 1726550 h 1726550"/>
              <a:gd name="connsiteX0" fmla="*/ 0 w 3738541"/>
              <a:gd name="connsiteY0" fmla="*/ 1712876 h 1712876"/>
              <a:gd name="connsiteX1" fmla="*/ 3730770 w 3738541"/>
              <a:gd name="connsiteY1" fmla="*/ 1696016 h 1712876"/>
              <a:gd name="connsiteX2" fmla="*/ 3738413 w 3738541"/>
              <a:gd name="connsiteY2" fmla="*/ 13809 h 1712876"/>
              <a:gd name="connsiteX3" fmla="*/ 1293754 w 3738541"/>
              <a:gd name="connsiteY3" fmla="*/ 243030 h 1712876"/>
              <a:gd name="connsiteX4" fmla="*/ 2735 w 3738541"/>
              <a:gd name="connsiteY4" fmla="*/ 458173 h 1712876"/>
              <a:gd name="connsiteX5" fmla="*/ 0 w 3738541"/>
              <a:gd name="connsiteY5" fmla="*/ 1712876 h 1712876"/>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633151 w 3738541"/>
              <a:gd name="connsiteY4" fmla="*/ 282765 h 1667493"/>
              <a:gd name="connsiteX5" fmla="*/ 2735 w 3738541"/>
              <a:gd name="connsiteY5" fmla="*/ 412790 h 1667493"/>
              <a:gd name="connsiteX6" fmla="*/ 0 w 3738541"/>
              <a:gd name="connsiteY6"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8541"/>
              <a:gd name="connsiteY0" fmla="*/ 1667493 h 1667493"/>
              <a:gd name="connsiteX1" fmla="*/ 3730770 w 3738541"/>
              <a:gd name="connsiteY1" fmla="*/ 1650633 h 1667493"/>
              <a:gd name="connsiteX2" fmla="*/ 3738413 w 3738541"/>
              <a:gd name="connsiteY2" fmla="*/ 16967 h 1667493"/>
              <a:gd name="connsiteX3" fmla="*/ 1293754 w 3738541"/>
              <a:gd name="connsiteY3" fmla="*/ 197647 h 1667493"/>
              <a:gd name="connsiteX4" fmla="*/ 2735 w 3738541"/>
              <a:gd name="connsiteY4" fmla="*/ 412790 h 1667493"/>
              <a:gd name="connsiteX5" fmla="*/ 0 w 3738541"/>
              <a:gd name="connsiteY5" fmla="*/ 1667493 h 1667493"/>
              <a:gd name="connsiteX0" fmla="*/ 0 w 3733015"/>
              <a:gd name="connsiteY0" fmla="*/ 1623846 h 1623846"/>
              <a:gd name="connsiteX1" fmla="*/ 3730770 w 3733015"/>
              <a:gd name="connsiteY1" fmla="*/ 1606986 h 1623846"/>
              <a:gd name="connsiteX2" fmla="*/ 3732743 w 3733015"/>
              <a:gd name="connsiteY2" fmla="*/ 21860 h 1623846"/>
              <a:gd name="connsiteX3" fmla="*/ 1293754 w 3733015"/>
              <a:gd name="connsiteY3" fmla="*/ 154000 h 1623846"/>
              <a:gd name="connsiteX4" fmla="*/ 2735 w 3733015"/>
              <a:gd name="connsiteY4" fmla="*/ 369143 h 1623846"/>
              <a:gd name="connsiteX5" fmla="*/ 0 w 3733015"/>
              <a:gd name="connsiteY5" fmla="*/ 1623846 h 1623846"/>
              <a:gd name="connsiteX0" fmla="*/ 0 w 3733015"/>
              <a:gd name="connsiteY0" fmla="*/ 1657929 h 1657929"/>
              <a:gd name="connsiteX1" fmla="*/ 3730770 w 3733015"/>
              <a:gd name="connsiteY1" fmla="*/ 1641069 h 1657929"/>
              <a:gd name="connsiteX2" fmla="*/ 3732743 w 3733015"/>
              <a:gd name="connsiteY2" fmla="*/ 55943 h 1657929"/>
              <a:gd name="connsiteX3" fmla="*/ 1293754 w 3733015"/>
              <a:gd name="connsiteY3" fmla="*/ 188083 h 1657929"/>
              <a:gd name="connsiteX4" fmla="*/ 2735 w 3733015"/>
              <a:gd name="connsiteY4" fmla="*/ 403226 h 1657929"/>
              <a:gd name="connsiteX5" fmla="*/ 0 w 3733015"/>
              <a:gd name="connsiteY5" fmla="*/ 1657929 h 1657929"/>
              <a:gd name="connsiteX0" fmla="*/ 0 w 3733015"/>
              <a:gd name="connsiteY0" fmla="*/ 1703660 h 1703660"/>
              <a:gd name="connsiteX1" fmla="*/ 3730770 w 3733015"/>
              <a:gd name="connsiteY1" fmla="*/ 1686800 h 1703660"/>
              <a:gd name="connsiteX2" fmla="*/ 3732743 w 3733015"/>
              <a:gd name="connsiteY2" fmla="*/ 101674 h 1703660"/>
              <a:gd name="connsiteX3" fmla="*/ 1810225 w 3733015"/>
              <a:gd name="connsiteY3" fmla="*/ 167344 h 1703660"/>
              <a:gd name="connsiteX4" fmla="*/ 1293754 w 3733015"/>
              <a:gd name="connsiteY4" fmla="*/ 233814 h 1703660"/>
              <a:gd name="connsiteX5" fmla="*/ 2735 w 3733015"/>
              <a:gd name="connsiteY5" fmla="*/ 448957 h 1703660"/>
              <a:gd name="connsiteX6" fmla="*/ 0 w 3733015"/>
              <a:gd name="connsiteY6" fmla="*/ 1703660 h 1703660"/>
              <a:gd name="connsiteX0" fmla="*/ 0 w 3733015"/>
              <a:gd name="connsiteY0" fmla="*/ 1579372 h 1579372"/>
              <a:gd name="connsiteX1" fmla="*/ 3730770 w 3733015"/>
              <a:gd name="connsiteY1" fmla="*/ 1562512 h 1579372"/>
              <a:gd name="connsiteX2" fmla="*/ 3732743 w 3733015"/>
              <a:gd name="connsiteY2" fmla="*/ 163458 h 1579372"/>
              <a:gd name="connsiteX3" fmla="*/ 1810225 w 3733015"/>
              <a:gd name="connsiteY3" fmla="*/ 43056 h 1579372"/>
              <a:gd name="connsiteX4" fmla="*/ 1293754 w 3733015"/>
              <a:gd name="connsiteY4" fmla="*/ 109526 h 1579372"/>
              <a:gd name="connsiteX5" fmla="*/ 2735 w 3733015"/>
              <a:gd name="connsiteY5" fmla="*/ 324669 h 1579372"/>
              <a:gd name="connsiteX6" fmla="*/ 0 w 3733015"/>
              <a:gd name="connsiteY6" fmla="*/ 1579372 h 157937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57452 h 1557452"/>
              <a:gd name="connsiteX1" fmla="*/ 3730770 w 3733015"/>
              <a:gd name="connsiteY1" fmla="*/ 1540592 h 1557452"/>
              <a:gd name="connsiteX2" fmla="*/ 3732743 w 3733015"/>
              <a:gd name="connsiteY2" fmla="*/ 141538 h 1557452"/>
              <a:gd name="connsiteX3" fmla="*/ 1815895 w 3733015"/>
              <a:gd name="connsiteY3" fmla="*/ 69676 h 1557452"/>
              <a:gd name="connsiteX4" fmla="*/ 1293754 w 3733015"/>
              <a:gd name="connsiteY4" fmla="*/ 87606 h 1557452"/>
              <a:gd name="connsiteX5" fmla="*/ 2735 w 3733015"/>
              <a:gd name="connsiteY5" fmla="*/ 302749 h 1557452"/>
              <a:gd name="connsiteX6" fmla="*/ 0 w 3733015"/>
              <a:gd name="connsiteY6" fmla="*/ 1557452 h 1557452"/>
              <a:gd name="connsiteX0" fmla="*/ 0 w 3733015"/>
              <a:gd name="connsiteY0" fmla="*/ 1547636 h 1547636"/>
              <a:gd name="connsiteX1" fmla="*/ 3730770 w 3733015"/>
              <a:gd name="connsiteY1" fmla="*/ 1530776 h 1547636"/>
              <a:gd name="connsiteX2" fmla="*/ 3732743 w 3733015"/>
              <a:gd name="connsiteY2" fmla="*/ 131722 h 1547636"/>
              <a:gd name="connsiteX3" fmla="*/ 1815895 w 3733015"/>
              <a:gd name="connsiteY3" fmla="*/ 59860 h 1547636"/>
              <a:gd name="connsiteX4" fmla="*/ 1293754 w 3733015"/>
              <a:gd name="connsiteY4" fmla="*/ 77790 h 1547636"/>
              <a:gd name="connsiteX5" fmla="*/ 2735 w 3733015"/>
              <a:gd name="connsiteY5" fmla="*/ 292933 h 1547636"/>
              <a:gd name="connsiteX6" fmla="*/ 0 w 3733015"/>
              <a:gd name="connsiteY6" fmla="*/ 1547636 h 1547636"/>
              <a:gd name="connsiteX0" fmla="*/ 0 w 3733015"/>
              <a:gd name="connsiteY0" fmla="*/ 1520099 h 1520099"/>
              <a:gd name="connsiteX1" fmla="*/ 3730770 w 3733015"/>
              <a:gd name="connsiteY1" fmla="*/ 1503239 h 1520099"/>
              <a:gd name="connsiteX2" fmla="*/ 3732743 w 3733015"/>
              <a:gd name="connsiteY2" fmla="*/ 104185 h 1520099"/>
              <a:gd name="connsiteX3" fmla="*/ 1815895 w 3733015"/>
              <a:gd name="connsiteY3" fmla="*/ 32323 h 1520099"/>
              <a:gd name="connsiteX4" fmla="*/ 1293754 w 3733015"/>
              <a:gd name="connsiteY4" fmla="*/ 50253 h 1520099"/>
              <a:gd name="connsiteX5" fmla="*/ 2735 w 3733015"/>
              <a:gd name="connsiteY5" fmla="*/ 265396 h 1520099"/>
              <a:gd name="connsiteX6" fmla="*/ 0 w 3733015"/>
              <a:gd name="connsiteY6" fmla="*/ 1520099 h 1520099"/>
              <a:gd name="connsiteX0" fmla="*/ 0 w 3730770"/>
              <a:gd name="connsiteY0" fmla="*/ 1503401 h 1503401"/>
              <a:gd name="connsiteX1" fmla="*/ 3730770 w 3730770"/>
              <a:gd name="connsiteY1" fmla="*/ 1486541 h 1503401"/>
              <a:gd name="connsiteX2" fmla="*/ 3727074 w 3730770"/>
              <a:gd name="connsiteY2" fmla="*/ 144118 h 1503401"/>
              <a:gd name="connsiteX3" fmla="*/ 1815895 w 3730770"/>
              <a:gd name="connsiteY3" fmla="*/ 15625 h 1503401"/>
              <a:gd name="connsiteX4" fmla="*/ 1293754 w 3730770"/>
              <a:gd name="connsiteY4" fmla="*/ 33555 h 1503401"/>
              <a:gd name="connsiteX5" fmla="*/ 2735 w 3730770"/>
              <a:gd name="connsiteY5" fmla="*/ 248698 h 1503401"/>
              <a:gd name="connsiteX6" fmla="*/ 0 w 3730770"/>
              <a:gd name="connsiteY6" fmla="*/ 1503401 h 1503401"/>
              <a:gd name="connsiteX0" fmla="*/ 0 w 3730770"/>
              <a:gd name="connsiteY0" fmla="*/ 1505655 h 1505655"/>
              <a:gd name="connsiteX1" fmla="*/ 3730770 w 3730770"/>
              <a:gd name="connsiteY1" fmla="*/ 1488795 h 1505655"/>
              <a:gd name="connsiteX2" fmla="*/ 3727074 w 3730770"/>
              <a:gd name="connsiteY2" fmla="*/ 146372 h 1505655"/>
              <a:gd name="connsiteX3" fmla="*/ 1815895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1889601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05655 h 1505655"/>
              <a:gd name="connsiteX1" fmla="*/ 3730770 w 3730770"/>
              <a:gd name="connsiteY1" fmla="*/ 1488795 h 1505655"/>
              <a:gd name="connsiteX2" fmla="*/ 3727074 w 3730770"/>
              <a:gd name="connsiteY2" fmla="*/ 146372 h 1505655"/>
              <a:gd name="connsiteX3" fmla="*/ 2008663 w 3730770"/>
              <a:gd name="connsiteY3" fmla="*/ 17879 h 1505655"/>
              <a:gd name="connsiteX4" fmla="*/ 1293754 w 3730770"/>
              <a:gd name="connsiteY4" fmla="*/ 35809 h 1505655"/>
              <a:gd name="connsiteX5" fmla="*/ 2735 w 3730770"/>
              <a:gd name="connsiteY5" fmla="*/ 250952 h 1505655"/>
              <a:gd name="connsiteX6" fmla="*/ 0 w 3730770"/>
              <a:gd name="connsiteY6" fmla="*/ 1505655 h 1505655"/>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19766 h 1519766"/>
              <a:gd name="connsiteX1" fmla="*/ 3730770 w 3730770"/>
              <a:gd name="connsiteY1" fmla="*/ 1502906 h 1519766"/>
              <a:gd name="connsiteX2" fmla="*/ 3727074 w 3730770"/>
              <a:gd name="connsiteY2" fmla="*/ 160483 h 1519766"/>
              <a:gd name="connsiteX3" fmla="*/ 2025672 w 3730770"/>
              <a:gd name="connsiteY3" fmla="*/ 7720 h 1519766"/>
              <a:gd name="connsiteX4" fmla="*/ 1293754 w 3730770"/>
              <a:gd name="connsiteY4" fmla="*/ 49920 h 1519766"/>
              <a:gd name="connsiteX5" fmla="*/ 2735 w 3730770"/>
              <a:gd name="connsiteY5" fmla="*/ 265063 h 1519766"/>
              <a:gd name="connsiteX6" fmla="*/ 0 w 3730770"/>
              <a:gd name="connsiteY6" fmla="*/ 1519766 h 1519766"/>
              <a:gd name="connsiteX0" fmla="*/ 0 w 3730770"/>
              <a:gd name="connsiteY0" fmla="*/ 1530727 h 1530727"/>
              <a:gd name="connsiteX1" fmla="*/ 3730770 w 3730770"/>
              <a:gd name="connsiteY1" fmla="*/ 1513867 h 1530727"/>
              <a:gd name="connsiteX2" fmla="*/ 3727074 w 3730770"/>
              <a:gd name="connsiteY2" fmla="*/ 171444 h 1530727"/>
              <a:gd name="connsiteX3" fmla="*/ 2025672 w 3730770"/>
              <a:gd name="connsiteY3" fmla="*/ 18681 h 1530727"/>
              <a:gd name="connsiteX4" fmla="*/ 1293754 w 3730770"/>
              <a:gd name="connsiteY4" fmla="*/ 60881 h 1530727"/>
              <a:gd name="connsiteX5" fmla="*/ 2735 w 3730770"/>
              <a:gd name="connsiteY5" fmla="*/ 276024 h 1530727"/>
              <a:gd name="connsiteX6" fmla="*/ 0 w 3730770"/>
              <a:gd name="connsiteY6" fmla="*/ 1530727 h 1530727"/>
              <a:gd name="connsiteX0" fmla="*/ 0 w 3730770"/>
              <a:gd name="connsiteY0" fmla="*/ 1516626 h 1516626"/>
              <a:gd name="connsiteX1" fmla="*/ 3730770 w 3730770"/>
              <a:gd name="connsiteY1" fmla="*/ 1499766 h 1516626"/>
              <a:gd name="connsiteX2" fmla="*/ 3727074 w 3730770"/>
              <a:gd name="connsiteY2" fmla="*/ 157343 h 1516626"/>
              <a:gd name="connsiteX3" fmla="*/ 2025672 w 3730770"/>
              <a:gd name="connsiteY3" fmla="*/ 4580 h 1516626"/>
              <a:gd name="connsiteX4" fmla="*/ 1293754 w 3730770"/>
              <a:gd name="connsiteY4" fmla="*/ 46780 h 1516626"/>
              <a:gd name="connsiteX5" fmla="*/ 2735 w 3730770"/>
              <a:gd name="connsiteY5" fmla="*/ 261923 h 1516626"/>
              <a:gd name="connsiteX6" fmla="*/ 0 w 3730770"/>
              <a:gd name="connsiteY6" fmla="*/ 1516626 h 1516626"/>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31627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44912"/>
              <a:gd name="connsiteY0" fmla="*/ 1513537 h 1513537"/>
              <a:gd name="connsiteX1" fmla="*/ 3730770 w 3744912"/>
              <a:gd name="connsiteY1" fmla="*/ 1496677 h 1513537"/>
              <a:gd name="connsiteX2" fmla="*/ 3744832 w 3744912"/>
              <a:gd name="connsiteY2" fmla="*/ 382305 h 1513537"/>
              <a:gd name="connsiteX3" fmla="*/ 2025672 w 3744912"/>
              <a:gd name="connsiteY3" fmla="*/ 1491 h 1513537"/>
              <a:gd name="connsiteX4" fmla="*/ 1293754 w 3744912"/>
              <a:gd name="connsiteY4" fmla="*/ 43691 h 1513537"/>
              <a:gd name="connsiteX5" fmla="*/ 2735 w 3744912"/>
              <a:gd name="connsiteY5" fmla="*/ 258834 h 1513537"/>
              <a:gd name="connsiteX6" fmla="*/ 0 w 3744912"/>
              <a:gd name="connsiteY6" fmla="*/ 1513537 h 1513537"/>
              <a:gd name="connsiteX0" fmla="*/ 0 w 3736119"/>
              <a:gd name="connsiteY0" fmla="*/ 1513537 h 1513537"/>
              <a:gd name="connsiteX1" fmla="*/ 3730770 w 3736119"/>
              <a:gd name="connsiteY1" fmla="*/ 1496677 h 1513537"/>
              <a:gd name="connsiteX2" fmla="*/ 3735953 w 3736119"/>
              <a:gd name="connsiteY2" fmla="*/ 591351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513537 h 1513537"/>
              <a:gd name="connsiteX1" fmla="*/ 3730770 w 3736119"/>
              <a:gd name="connsiteY1" fmla="*/ 1496677 h 1513537"/>
              <a:gd name="connsiteX2" fmla="*/ 3735953 w 3736119"/>
              <a:gd name="connsiteY2" fmla="*/ 616690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513537 h 1513537"/>
              <a:gd name="connsiteX1" fmla="*/ 3730770 w 3736119"/>
              <a:gd name="connsiteY1" fmla="*/ 1496677 h 1513537"/>
              <a:gd name="connsiteX2" fmla="*/ 3735953 w 3736119"/>
              <a:gd name="connsiteY2" fmla="*/ 616690 h 1513537"/>
              <a:gd name="connsiteX3" fmla="*/ 2025672 w 3736119"/>
              <a:gd name="connsiteY3" fmla="*/ 1491 h 1513537"/>
              <a:gd name="connsiteX4" fmla="*/ 1293754 w 3736119"/>
              <a:gd name="connsiteY4" fmla="*/ 43691 h 1513537"/>
              <a:gd name="connsiteX5" fmla="*/ 2735 w 3736119"/>
              <a:gd name="connsiteY5" fmla="*/ 258834 h 1513537"/>
              <a:gd name="connsiteX6" fmla="*/ 0 w 3736119"/>
              <a:gd name="connsiteY6" fmla="*/ 1513537 h 1513537"/>
              <a:gd name="connsiteX0" fmla="*/ 0 w 3736119"/>
              <a:gd name="connsiteY0" fmla="*/ 1489518 h 1489518"/>
              <a:gd name="connsiteX1" fmla="*/ 3730770 w 3736119"/>
              <a:gd name="connsiteY1" fmla="*/ 1472658 h 1489518"/>
              <a:gd name="connsiteX2" fmla="*/ 3735953 w 3736119"/>
              <a:gd name="connsiteY2" fmla="*/ 592671 h 1489518"/>
              <a:gd name="connsiteX3" fmla="*/ 2012354 w 3736119"/>
              <a:gd name="connsiteY3" fmla="*/ 15480 h 1489518"/>
              <a:gd name="connsiteX4" fmla="*/ 1293754 w 3736119"/>
              <a:gd name="connsiteY4" fmla="*/ 19672 h 1489518"/>
              <a:gd name="connsiteX5" fmla="*/ 2735 w 3736119"/>
              <a:gd name="connsiteY5" fmla="*/ 234815 h 1489518"/>
              <a:gd name="connsiteX6" fmla="*/ 0 w 3736119"/>
              <a:gd name="connsiteY6" fmla="*/ 1489518 h 1489518"/>
              <a:gd name="connsiteX0" fmla="*/ 0 w 3749335"/>
              <a:gd name="connsiteY0" fmla="*/ 1489518 h 1489518"/>
              <a:gd name="connsiteX1" fmla="*/ 3730770 w 3749335"/>
              <a:gd name="connsiteY1" fmla="*/ 1472658 h 1489518"/>
              <a:gd name="connsiteX2" fmla="*/ 3749271 w 3749335"/>
              <a:gd name="connsiteY2" fmla="*/ 624344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 name="connsiteX0" fmla="*/ 0 w 3749335"/>
              <a:gd name="connsiteY0" fmla="*/ 1489518 h 1489518"/>
              <a:gd name="connsiteX1" fmla="*/ 3730770 w 3749335"/>
              <a:gd name="connsiteY1" fmla="*/ 1472658 h 1489518"/>
              <a:gd name="connsiteX2" fmla="*/ 3749271 w 3749335"/>
              <a:gd name="connsiteY2" fmla="*/ 903072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 name="connsiteX0" fmla="*/ 0 w 3749335"/>
              <a:gd name="connsiteY0" fmla="*/ 1489518 h 1489518"/>
              <a:gd name="connsiteX1" fmla="*/ 3730770 w 3749335"/>
              <a:gd name="connsiteY1" fmla="*/ 1472658 h 1489518"/>
              <a:gd name="connsiteX2" fmla="*/ 3749271 w 3749335"/>
              <a:gd name="connsiteY2" fmla="*/ 903072 h 1489518"/>
              <a:gd name="connsiteX3" fmla="*/ 2012354 w 3749335"/>
              <a:gd name="connsiteY3" fmla="*/ 15480 h 1489518"/>
              <a:gd name="connsiteX4" fmla="*/ 1293754 w 3749335"/>
              <a:gd name="connsiteY4" fmla="*/ 19672 h 1489518"/>
              <a:gd name="connsiteX5" fmla="*/ 2735 w 3749335"/>
              <a:gd name="connsiteY5" fmla="*/ 234815 h 1489518"/>
              <a:gd name="connsiteX6" fmla="*/ 0 w 3749335"/>
              <a:gd name="connsiteY6" fmla="*/ 1489518 h 1489518"/>
              <a:gd name="connsiteX0" fmla="*/ 0 w 3744912"/>
              <a:gd name="connsiteY0" fmla="*/ 1489518 h 1489518"/>
              <a:gd name="connsiteX1" fmla="*/ 3730770 w 3744912"/>
              <a:gd name="connsiteY1" fmla="*/ 1472658 h 1489518"/>
              <a:gd name="connsiteX2" fmla="*/ 3744832 w 3744912"/>
              <a:gd name="connsiteY2" fmla="*/ 941081 h 1489518"/>
              <a:gd name="connsiteX3" fmla="*/ 2012354 w 3744912"/>
              <a:gd name="connsiteY3" fmla="*/ 15480 h 1489518"/>
              <a:gd name="connsiteX4" fmla="*/ 1293754 w 3744912"/>
              <a:gd name="connsiteY4" fmla="*/ 19672 h 1489518"/>
              <a:gd name="connsiteX5" fmla="*/ 2735 w 3744912"/>
              <a:gd name="connsiteY5" fmla="*/ 234815 h 1489518"/>
              <a:gd name="connsiteX6" fmla="*/ 0 w 3744912"/>
              <a:gd name="connsiteY6" fmla="*/ 1489518 h 1489518"/>
              <a:gd name="connsiteX0" fmla="*/ 0 w 3744912"/>
              <a:gd name="connsiteY0" fmla="*/ 1489518 h 1489518"/>
              <a:gd name="connsiteX1" fmla="*/ 3730770 w 3744912"/>
              <a:gd name="connsiteY1" fmla="*/ 1472658 h 1489518"/>
              <a:gd name="connsiteX2" fmla="*/ 3744832 w 3744912"/>
              <a:gd name="connsiteY2" fmla="*/ 941081 h 1489518"/>
              <a:gd name="connsiteX3" fmla="*/ 2012354 w 3744912"/>
              <a:gd name="connsiteY3" fmla="*/ 15480 h 1489518"/>
              <a:gd name="connsiteX4" fmla="*/ 1293754 w 3744912"/>
              <a:gd name="connsiteY4" fmla="*/ 19672 h 1489518"/>
              <a:gd name="connsiteX5" fmla="*/ 2735 w 3744912"/>
              <a:gd name="connsiteY5" fmla="*/ 234815 h 1489518"/>
              <a:gd name="connsiteX6" fmla="*/ 0 w 3744912"/>
              <a:gd name="connsiteY6" fmla="*/ 1489518 h 1489518"/>
              <a:gd name="connsiteX0" fmla="*/ 0 w 3740501"/>
              <a:gd name="connsiteY0" fmla="*/ 1489518 h 1489518"/>
              <a:gd name="connsiteX1" fmla="*/ 3730770 w 3740501"/>
              <a:gd name="connsiteY1" fmla="*/ 1472658 h 1489518"/>
              <a:gd name="connsiteX2" fmla="*/ 3740393 w 3740501"/>
              <a:gd name="connsiteY2" fmla="*/ 1080445 h 1489518"/>
              <a:gd name="connsiteX3" fmla="*/ 2012354 w 3740501"/>
              <a:gd name="connsiteY3" fmla="*/ 15480 h 1489518"/>
              <a:gd name="connsiteX4" fmla="*/ 1293754 w 3740501"/>
              <a:gd name="connsiteY4" fmla="*/ 19672 h 1489518"/>
              <a:gd name="connsiteX5" fmla="*/ 2735 w 3740501"/>
              <a:gd name="connsiteY5" fmla="*/ 234815 h 1489518"/>
              <a:gd name="connsiteX6" fmla="*/ 0 w 3740501"/>
              <a:gd name="connsiteY6" fmla="*/ 1489518 h 1489518"/>
              <a:gd name="connsiteX0" fmla="*/ 0 w 3740501"/>
              <a:gd name="connsiteY0" fmla="*/ 1489518 h 1489518"/>
              <a:gd name="connsiteX1" fmla="*/ 3730770 w 3740501"/>
              <a:gd name="connsiteY1" fmla="*/ 1472658 h 1489518"/>
              <a:gd name="connsiteX2" fmla="*/ 3740393 w 3740501"/>
              <a:gd name="connsiteY2" fmla="*/ 1162796 h 1489518"/>
              <a:gd name="connsiteX3" fmla="*/ 2012354 w 3740501"/>
              <a:gd name="connsiteY3" fmla="*/ 15480 h 1489518"/>
              <a:gd name="connsiteX4" fmla="*/ 1293754 w 3740501"/>
              <a:gd name="connsiteY4" fmla="*/ 19672 h 1489518"/>
              <a:gd name="connsiteX5" fmla="*/ 2735 w 3740501"/>
              <a:gd name="connsiteY5" fmla="*/ 234815 h 1489518"/>
              <a:gd name="connsiteX6" fmla="*/ 0 w 3740501"/>
              <a:gd name="connsiteY6" fmla="*/ 1489518 h 1489518"/>
              <a:gd name="connsiteX0" fmla="*/ 0 w 3740501"/>
              <a:gd name="connsiteY0" fmla="*/ 1489518 h 1489518"/>
              <a:gd name="connsiteX1" fmla="*/ 3730770 w 3740501"/>
              <a:gd name="connsiteY1" fmla="*/ 1472658 h 1489518"/>
              <a:gd name="connsiteX2" fmla="*/ 3740393 w 3740501"/>
              <a:gd name="connsiteY2" fmla="*/ 1162796 h 1489518"/>
              <a:gd name="connsiteX3" fmla="*/ 2012354 w 3740501"/>
              <a:gd name="connsiteY3" fmla="*/ 15480 h 1489518"/>
              <a:gd name="connsiteX4" fmla="*/ 1293754 w 3740501"/>
              <a:gd name="connsiteY4" fmla="*/ 19672 h 1489518"/>
              <a:gd name="connsiteX5" fmla="*/ 2735 w 3740501"/>
              <a:gd name="connsiteY5" fmla="*/ 234815 h 1489518"/>
              <a:gd name="connsiteX6" fmla="*/ 0 w 3740501"/>
              <a:gd name="connsiteY6" fmla="*/ 1489518 h 1489518"/>
              <a:gd name="connsiteX0" fmla="*/ 0 w 3740501"/>
              <a:gd name="connsiteY0" fmla="*/ 1495595 h 1495595"/>
              <a:gd name="connsiteX1" fmla="*/ 3730770 w 3740501"/>
              <a:gd name="connsiteY1" fmla="*/ 1478735 h 1495595"/>
              <a:gd name="connsiteX2" fmla="*/ 3740393 w 3740501"/>
              <a:gd name="connsiteY2" fmla="*/ 1168873 h 1495595"/>
              <a:gd name="connsiteX3" fmla="*/ 2012354 w 3740501"/>
              <a:gd name="connsiteY3" fmla="*/ 21557 h 1495595"/>
              <a:gd name="connsiteX4" fmla="*/ 1293754 w 3740501"/>
              <a:gd name="connsiteY4" fmla="*/ 25749 h 1495595"/>
              <a:gd name="connsiteX5" fmla="*/ 2735 w 3740501"/>
              <a:gd name="connsiteY5" fmla="*/ 240892 h 1495595"/>
              <a:gd name="connsiteX6" fmla="*/ 0 w 3740501"/>
              <a:gd name="connsiteY6" fmla="*/ 1495595 h 1495595"/>
              <a:gd name="connsiteX0" fmla="*/ 0 w 3740501"/>
              <a:gd name="connsiteY0" fmla="*/ 1495595 h 1495595"/>
              <a:gd name="connsiteX1" fmla="*/ 3730770 w 3740501"/>
              <a:gd name="connsiteY1" fmla="*/ 1478735 h 1495595"/>
              <a:gd name="connsiteX2" fmla="*/ 3740393 w 3740501"/>
              <a:gd name="connsiteY2" fmla="*/ 1168873 h 1495595"/>
              <a:gd name="connsiteX3" fmla="*/ 2012354 w 3740501"/>
              <a:gd name="connsiteY3" fmla="*/ 21557 h 1495595"/>
              <a:gd name="connsiteX4" fmla="*/ 1293754 w 3740501"/>
              <a:gd name="connsiteY4" fmla="*/ 25749 h 1495595"/>
              <a:gd name="connsiteX5" fmla="*/ 2735 w 3740501"/>
              <a:gd name="connsiteY5" fmla="*/ 240892 h 1495595"/>
              <a:gd name="connsiteX6" fmla="*/ 0 w 3740501"/>
              <a:gd name="connsiteY6" fmla="*/ 1495595 h 149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0501" h="1495595">
                <a:moveTo>
                  <a:pt x="0" y="1495595"/>
                </a:moveTo>
                <a:lnTo>
                  <a:pt x="3730770" y="1478735"/>
                </a:lnTo>
                <a:cubicBezTo>
                  <a:pt x="3729890" y="1169437"/>
                  <a:pt x="3741753" y="1492172"/>
                  <a:pt x="3740393" y="1168873"/>
                </a:cubicBezTo>
                <a:cubicBezTo>
                  <a:pt x="3509839" y="819542"/>
                  <a:pt x="2424522" y="38230"/>
                  <a:pt x="2012354" y="21557"/>
                </a:cubicBezTo>
                <a:cubicBezTo>
                  <a:pt x="1800420" y="-3070"/>
                  <a:pt x="1486700" y="-12588"/>
                  <a:pt x="1293754" y="25749"/>
                </a:cubicBezTo>
                <a:cubicBezTo>
                  <a:pt x="693820" y="107899"/>
                  <a:pt x="275057" y="173901"/>
                  <a:pt x="2735" y="240892"/>
                </a:cubicBezTo>
                <a:cubicBezTo>
                  <a:pt x="-70" y="286054"/>
                  <a:pt x="1090" y="1443581"/>
                  <a:pt x="0" y="1495595"/>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61" name="TextBox 60"/>
          <p:cNvSpPr txBox="1"/>
          <p:nvPr/>
        </p:nvSpPr>
        <p:spPr>
          <a:xfrm>
            <a:off x="5271562" y="4497855"/>
            <a:ext cx="3543300" cy="461665"/>
          </a:xfrm>
          <a:prstGeom prst="rect">
            <a:avLst/>
          </a:prstGeom>
          <a:noFill/>
        </p:spPr>
        <p:txBody>
          <a:bodyPr wrap="square" rtlCol="0">
            <a:spAutoFit/>
          </a:bodyPr>
          <a:lstStyle/>
          <a:p>
            <a:pPr algn="ctr" defTabSz="609585"/>
            <a:r>
              <a:rPr lang="en-US" sz="2400" dirty="0">
                <a:solidFill>
                  <a:prstClr val="white"/>
                </a:solidFill>
                <a:effectLst>
                  <a:outerShdw blurRad="38100" dist="38100" dir="2700000" algn="tl">
                    <a:srgbClr val="000000">
                      <a:alpha val="43137"/>
                    </a:srgbClr>
                  </a:outerShdw>
                </a:effectLst>
                <a:latin typeface="Calibri"/>
              </a:rPr>
              <a:t>Assume and Consume</a:t>
            </a:r>
            <a:endParaRPr lang="en-US" sz="2400" b="1" dirty="0">
              <a:solidFill>
                <a:prstClr val="white"/>
              </a:solidFill>
              <a:effectLst>
                <a:outerShdw blurRad="38100" dist="38100" dir="2700000" algn="tl">
                  <a:srgbClr val="000000">
                    <a:alpha val="43137"/>
                  </a:srgbClr>
                </a:outerShdw>
              </a:effectLst>
              <a:latin typeface="Calibri"/>
            </a:endParaRPr>
          </a:p>
        </p:txBody>
      </p:sp>
      <p:sp>
        <p:nvSpPr>
          <p:cNvPr id="10" name="Rectangle 9"/>
          <p:cNvSpPr/>
          <p:nvPr/>
        </p:nvSpPr>
        <p:spPr>
          <a:xfrm>
            <a:off x="4392548" y="6089297"/>
            <a:ext cx="891131"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11" name="TextBox 10"/>
          <p:cNvSpPr txBox="1"/>
          <p:nvPr/>
        </p:nvSpPr>
        <p:spPr>
          <a:xfrm>
            <a:off x="5307921" y="5985298"/>
            <a:ext cx="922977" cy="338554"/>
          </a:xfrm>
          <a:prstGeom prst="rect">
            <a:avLst/>
          </a:prstGeom>
          <a:noFill/>
        </p:spPr>
        <p:txBody>
          <a:bodyPr wrap="square" rtlCol="0">
            <a:spAutoFit/>
          </a:bodyPr>
          <a:lstStyle/>
          <a:p>
            <a:pPr defTabSz="609585"/>
            <a:r>
              <a:rPr lang="en-US" sz="1600" dirty="0">
                <a:solidFill>
                  <a:prstClr val="black"/>
                </a:solidFill>
                <a:latin typeface="Calibri"/>
              </a:rPr>
              <a:t>Assets</a:t>
            </a:r>
          </a:p>
        </p:txBody>
      </p:sp>
      <p:sp>
        <p:nvSpPr>
          <p:cNvPr id="62" name="Freeform 61"/>
          <p:cNvSpPr/>
          <p:nvPr/>
        </p:nvSpPr>
        <p:spPr>
          <a:xfrm>
            <a:off x="3542582" y="3105510"/>
            <a:ext cx="7213708" cy="2587925"/>
          </a:xfrm>
          <a:custGeom>
            <a:avLst/>
            <a:gdLst>
              <a:gd name="connsiteX0" fmla="*/ 8627 w 7211683"/>
              <a:gd name="connsiteY0" fmla="*/ 2009955 h 2587925"/>
              <a:gd name="connsiteX1" fmla="*/ 7211683 w 7211683"/>
              <a:gd name="connsiteY1" fmla="*/ 0 h 2587925"/>
              <a:gd name="connsiteX2" fmla="*/ 7168551 w 7211683"/>
              <a:gd name="connsiteY2" fmla="*/ 2570672 h 2587925"/>
              <a:gd name="connsiteX3" fmla="*/ 0 w 7211683"/>
              <a:gd name="connsiteY3" fmla="*/ 2587925 h 2587925"/>
              <a:gd name="connsiteX4" fmla="*/ 8627 w 7211683"/>
              <a:gd name="connsiteY4" fmla="*/ 2009955 h 2587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83" h="2587925">
                <a:moveTo>
                  <a:pt x="8627" y="2009955"/>
                </a:moveTo>
                <a:lnTo>
                  <a:pt x="7211683" y="0"/>
                </a:lnTo>
                <a:lnTo>
                  <a:pt x="7168551" y="2570672"/>
                </a:lnTo>
                <a:lnTo>
                  <a:pt x="0" y="2587925"/>
                </a:lnTo>
                <a:lnTo>
                  <a:pt x="8627" y="2009955"/>
                </a:lnTo>
                <a:close/>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cxnSp>
        <p:nvCxnSpPr>
          <p:cNvPr id="13" name="Straight Connector 12"/>
          <p:cNvCxnSpPr/>
          <p:nvPr/>
        </p:nvCxnSpPr>
        <p:spPr>
          <a:xfrm>
            <a:off x="6230898" y="6154573"/>
            <a:ext cx="88158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154224" y="5988478"/>
            <a:ext cx="1611403" cy="338554"/>
          </a:xfrm>
          <a:prstGeom prst="rect">
            <a:avLst/>
          </a:prstGeom>
          <a:noFill/>
        </p:spPr>
        <p:txBody>
          <a:bodyPr wrap="square" rtlCol="0">
            <a:spAutoFit/>
          </a:bodyPr>
          <a:lstStyle/>
          <a:p>
            <a:pPr defTabSz="609585"/>
            <a:r>
              <a:rPr lang="en-US" sz="1600" dirty="0">
                <a:solidFill>
                  <a:prstClr val="black"/>
                </a:solidFill>
                <a:latin typeface="Calibri"/>
              </a:rPr>
              <a:t>Income Need</a:t>
            </a:r>
          </a:p>
        </p:txBody>
      </p:sp>
      <p:sp>
        <p:nvSpPr>
          <p:cNvPr id="16" name="Rectangle 15"/>
          <p:cNvSpPr/>
          <p:nvPr/>
        </p:nvSpPr>
        <p:spPr>
          <a:xfrm>
            <a:off x="2485626" y="3970744"/>
            <a:ext cx="362751" cy="1760493"/>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09585"/>
            <a:r>
              <a:rPr lang="en-US" dirty="0">
                <a:solidFill>
                  <a:prstClr val="white"/>
                </a:solidFill>
                <a:latin typeface="Calibri"/>
              </a:rPr>
              <a:t>Starting Assets</a:t>
            </a:r>
          </a:p>
        </p:txBody>
      </p:sp>
      <p:grpSp>
        <p:nvGrpSpPr>
          <p:cNvPr id="44" name="Group 43">
            <a:extLst>
              <a:ext uri="{FF2B5EF4-FFF2-40B4-BE49-F238E27FC236}">
                <a16:creationId xmlns:a16="http://schemas.microsoft.com/office/drawing/2014/main" id="{04F78B9E-422B-4B45-87E9-2D7F4FE9E851}"/>
              </a:ext>
            </a:extLst>
          </p:cNvPr>
          <p:cNvGrpSpPr/>
          <p:nvPr/>
        </p:nvGrpSpPr>
        <p:grpSpPr>
          <a:xfrm>
            <a:off x="0" y="6283326"/>
            <a:ext cx="12192000" cy="580211"/>
            <a:chOff x="-88136" y="6283325"/>
            <a:chExt cx="9906000" cy="580211"/>
          </a:xfrm>
        </p:grpSpPr>
        <p:grpSp>
          <p:nvGrpSpPr>
            <p:cNvPr id="63" name="Group 62">
              <a:extLst>
                <a:ext uri="{FF2B5EF4-FFF2-40B4-BE49-F238E27FC236}">
                  <a16:creationId xmlns:a16="http://schemas.microsoft.com/office/drawing/2014/main" id="{FA1E0684-7C17-4970-9F8A-AF3DAA41B9A9}"/>
                </a:ext>
              </a:extLst>
            </p:cNvPr>
            <p:cNvGrpSpPr/>
            <p:nvPr/>
          </p:nvGrpSpPr>
          <p:grpSpPr>
            <a:xfrm>
              <a:off x="-88136" y="6283325"/>
              <a:ext cx="9906000" cy="574675"/>
              <a:chOff x="-88136" y="6130925"/>
              <a:chExt cx="9906000" cy="574675"/>
            </a:xfrm>
          </p:grpSpPr>
          <p:grpSp>
            <p:nvGrpSpPr>
              <p:cNvPr id="66" name="Group 19">
                <a:extLst>
                  <a:ext uri="{FF2B5EF4-FFF2-40B4-BE49-F238E27FC236}">
                    <a16:creationId xmlns:a16="http://schemas.microsoft.com/office/drawing/2014/main" id="{B86C22B0-566A-4E65-84CE-78B3CA1EC88C}"/>
                  </a:ext>
                </a:extLst>
              </p:cNvPr>
              <p:cNvGrpSpPr>
                <a:grpSpLocks/>
              </p:cNvGrpSpPr>
              <p:nvPr/>
            </p:nvGrpSpPr>
            <p:grpSpPr bwMode="auto">
              <a:xfrm>
                <a:off x="-88136" y="6130925"/>
                <a:ext cx="9906000" cy="574675"/>
                <a:chOff x="0" y="6283325"/>
                <a:chExt cx="9906000" cy="574675"/>
              </a:xfrm>
            </p:grpSpPr>
            <p:grpSp>
              <p:nvGrpSpPr>
                <p:cNvPr id="69" name="Group 19">
                  <a:extLst>
                    <a:ext uri="{FF2B5EF4-FFF2-40B4-BE49-F238E27FC236}">
                      <a16:creationId xmlns:a16="http://schemas.microsoft.com/office/drawing/2014/main" id="{65FD30C6-C169-443B-8218-2F420C6F674D}"/>
                    </a:ext>
                  </a:extLst>
                </p:cNvPr>
                <p:cNvGrpSpPr>
                  <a:grpSpLocks/>
                </p:cNvGrpSpPr>
                <p:nvPr/>
              </p:nvGrpSpPr>
              <p:grpSpPr bwMode="auto">
                <a:xfrm>
                  <a:off x="0" y="6496059"/>
                  <a:ext cx="9906000" cy="271226"/>
                  <a:chOff x="0" y="6523530"/>
                  <a:chExt cx="9143999" cy="270913"/>
                </a:xfrm>
              </p:grpSpPr>
              <p:grpSp>
                <p:nvGrpSpPr>
                  <p:cNvPr id="71" name="Group 13">
                    <a:extLst>
                      <a:ext uri="{FF2B5EF4-FFF2-40B4-BE49-F238E27FC236}">
                        <a16:creationId xmlns:a16="http://schemas.microsoft.com/office/drawing/2014/main" id="{58E6AFF1-D297-42EE-91B0-869812E3B01C}"/>
                      </a:ext>
                    </a:extLst>
                  </p:cNvPr>
                  <p:cNvGrpSpPr>
                    <a:grpSpLocks/>
                  </p:cNvGrpSpPr>
                  <p:nvPr/>
                </p:nvGrpSpPr>
                <p:grpSpPr bwMode="auto">
                  <a:xfrm>
                    <a:off x="0" y="6523530"/>
                    <a:ext cx="9143999" cy="220408"/>
                    <a:chOff x="0" y="6523530"/>
                    <a:chExt cx="9144289" cy="220408"/>
                  </a:xfrm>
                </p:grpSpPr>
                <p:sp>
                  <p:nvSpPr>
                    <p:cNvPr id="73" name="Rectangle 72">
                      <a:extLst>
                        <a:ext uri="{FF2B5EF4-FFF2-40B4-BE49-F238E27FC236}">
                          <a16:creationId xmlns:a16="http://schemas.microsoft.com/office/drawing/2014/main" id="{D288F970-C292-4C66-8C83-529C757970B6}"/>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74" name="Rectangle 73">
                      <a:extLst>
                        <a:ext uri="{FF2B5EF4-FFF2-40B4-BE49-F238E27FC236}">
                          <a16:creationId xmlns:a16="http://schemas.microsoft.com/office/drawing/2014/main" id="{A5DC4CF7-04F1-4CAC-B28A-CD88C003DCAF}"/>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75" name="Rectangle 74">
                      <a:extLst>
                        <a:ext uri="{FF2B5EF4-FFF2-40B4-BE49-F238E27FC236}">
                          <a16:creationId xmlns:a16="http://schemas.microsoft.com/office/drawing/2014/main" id="{6774E952-D9BE-4675-8D25-1BF7F52934C4}"/>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76" name="Rectangle 75">
                      <a:extLst>
                        <a:ext uri="{FF2B5EF4-FFF2-40B4-BE49-F238E27FC236}">
                          <a16:creationId xmlns:a16="http://schemas.microsoft.com/office/drawing/2014/main" id="{79A82145-9E31-4EC5-AA90-82EA9CB6F8B9}"/>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72" name="TextBox 11">
                    <a:extLst>
                      <a:ext uri="{FF2B5EF4-FFF2-40B4-BE49-F238E27FC236}">
                        <a16:creationId xmlns:a16="http://schemas.microsoft.com/office/drawing/2014/main" id="{F1687523-1D3E-4E3A-96E2-358DA9B3923A}"/>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70" name="Picture 18" descr="thrive logo final.png">
                  <a:extLst>
                    <a:ext uri="{FF2B5EF4-FFF2-40B4-BE49-F238E27FC236}">
                      <a16:creationId xmlns:a16="http://schemas.microsoft.com/office/drawing/2014/main" id="{E8E0F9B1-B955-474A-A2FB-BE8DDEE258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TextBox 66">
                <a:extLst>
                  <a:ext uri="{FF2B5EF4-FFF2-40B4-BE49-F238E27FC236}">
                    <a16:creationId xmlns:a16="http://schemas.microsoft.com/office/drawing/2014/main" id="{DA1C69A4-09F8-4F48-AAB6-B3DD652CF433}"/>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64" name="Rectangle 63">
              <a:extLst>
                <a:ext uri="{FF2B5EF4-FFF2-40B4-BE49-F238E27FC236}">
                  <a16:creationId xmlns:a16="http://schemas.microsoft.com/office/drawing/2014/main" id="{98206D25-92F7-403C-9BB3-AEDC64BBA9A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65" name="Picture 64">
              <a:extLst>
                <a:ext uri="{FF2B5EF4-FFF2-40B4-BE49-F238E27FC236}">
                  <a16:creationId xmlns:a16="http://schemas.microsoft.com/office/drawing/2014/main" id="{83ACCC4C-27D5-43EE-8A9F-7DD52E476044}"/>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59956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100"/>
                                        <p:tgtEl>
                                          <p:spTgt spid="32"/>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par>
                          <p:cTn id="11" fill="hold">
                            <p:stCondLst>
                              <p:cond delay="1100"/>
                            </p:stCondLst>
                            <p:childTnLst>
                              <p:par>
                                <p:cTn id="12" presetID="1"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42" presetClass="path" presetSubtype="0" accel="50000" decel="50000" fill="hold" grpId="1" nodeType="afterEffect">
                                  <p:stCondLst>
                                    <p:cond delay="0"/>
                                  </p:stCondLst>
                                  <p:childTnLst>
                                    <p:animMotion origin="layout" path="M 3.61111E-6 -4.0805E-6 L 0.00017 0.20819 " pathEditMode="relative" rAng="0" ptsTypes="AA">
                                      <p:cBhvr>
                                        <p:cTn id="21" dur="700" fill="hold"/>
                                        <p:tgtEl>
                                          <p:spTgt spid="9"/>
                                        </p:tgtEl>
                                        <p:attrNameLst>
                                          <p:attrName>ppt_x</p:attrName>
                                          <p:attrName>ppt_y</p:attrName>
                                        </p:attrNameLst>
                                      </p:cBhvr>
                                      <p:rCtr x="0" y="10409"/>
                                    </p:animMotion>
                                  </p:childTnLst>
                                </p:cTn>
                              </p:par>
                            </p:childTnLst>
                          </p:cTn>
                        </p:par>
                        <p:par>
                          <p:cTn id="22" fill="hold">
                            <p:stCondLst>
                              <p:cond delay="1200"/>
                            </p:stCondLst>
                            <p:childTnLst>
                              <p:par>
                                <p:cTn id="23" presetID="10"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xit" presetSubtype="0" fill="hold" grpId="1" nodeType="with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childTnLst>
                          </p:cTn>
                        </p:par>
                        <p:par>
                          <p:cTn id="32" fill="hold">
                            <p:stCondLst>
                              <p:cond delay="1700"/>
                            </p:stCondLst>
                            <p:childTnLst>
                              <p:par>
                                <p:cTn id="33" presetID="42" presetClass="path" presetSubtype="0" accel="50000" decel="50000" fill="hold" grpId="1" nodeType="afterEffect">
                                  <p:stCondLst>
                                    <p:cond delay="0"/>
                                  </p:stCondLst>
                                  <p:childTnLst>
                                    <p:animMotion origin="layout" path="M -3.33333E-6 1.7696E-6 L -0.00208 0.22207 " pathEditMode="relative" rAng="0" ptsTypes="AA">
                                      <p:cBhvr>
                                        <p:cTn id="34" dur="700" fill="hold"/>
                                        <p:tgtEl>
                                          <p:spTgt spid="48"/>
                                        </p:tgtEl>
                                        <p:attrNameLst>
                                          <p:attrName>ppt_x</p:attrName>
                                          <p:attrName>ppt_y</p:attrName>
                                        </p:attrNameLst>
                                      </p:cBhvr>
                                      <p:rCtr x="-104" y="11103"/>
                                    </p:animMotion>
                                  </p:childTnLst>
                                </p:cTn>
                              </p:par>
                            </p:childTnLst>
                          </p:cTn>
                        </p:par>
                        <p:par>
                          <p:cTn id="35" fill="hold">
                            <p:stCondLst>
                              <p:cond delay="24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xit" presetSubtype="0" fill="hold" grpId="1" nodeType="withEffect">
                                  <p:stCondLst>
                                    <p:cond delay="0"/>
                                  </p:stCondLst>
                                  <p:childTnLst>
                                    <p:animEffect transition="out" filter="fade">
                                      <p:cBhvr>
                                        <p:cTn id="43" dur="500"/>
                                        <p:tgtEl>
                                          <p:spTgt spid="54"/>
                                        </p:tgtEl>
                                      </p:cBhvr>
                                    </p:animEffect>
                                    <p:set>
                                      <p:cBhvr>
                                        <p:cTn id="44" dur="1" fill="hold">
                                          <p:stCondLst>
                                            <p:cond delay="499"/>
                                          </p:stCondLst>
                                        </p:cTn>
                                        <p:tgtEl>
                                          <p:spTgt spid="54"/>
                                        </p:tgtEl>
                                        <p:attrNameLst>
                                          <p:attrName>style.visibility</p:attrName>
                                        </p:attrNameLst>
                                      </p:cBhvr>
                                      <p:to>
                                        <p:strVal val="hidden"/>
                                      </p:to>
                                    </p:set>
                                  </p:childTnLst>
                                </p:cTn>
                              </p:par>
                            </p:childTnLst>
                          </p:cTn>
                        </p:par>
                        <p:par>
                          <p:cTn id="45" fill="hold">
                            <p:stCondLst>
                              <p:cond delay="2900"/>
                            </p:stCondLst>
                            <p:childTnLst>
                              <p:par>
                                <p:cTn id="46" presetID="42" presetClass="path" presetSubtype="0" accel="50000" decel="50000" fill="hold" grpId="1" nodeType="afterEffect">
                                  <p:stCondLst>
                                    <p:cond delay="0"/>
                                  </p:stCondLst>
                                  <p:childTnLst>
                                    <p:animMotion origin="layout" path="M -3.05556E-6 4.59866E-6 L -0.00399 0.21906 " pathEditMode="relative" rAng="0" ptsTypes="AA">
                                      <p:cBhvr>
                                        <p:cTn id="47" dur="700" fill="hold"/>
                                        <p:tgtEl>
                                          <p:spTgt spid="49"/>
                                        </p:tgtEl>
                                        <p:attrNameLst>
                                          <p:attrName>ppt_x</p:attrName>
                                          <p:attrName>ppt_y</p:attrName>
                                        </p:attrNameLst>
                                      </p:cBhvr>
                                      <p:rCtr x="-208" y="10941"/>
                                    </p:animMotion>
                                  </p:childTnLst>
                                </p:cTn>
                              </p:par>
                            </p:childTnLst>
                          </p:cTn>
                        </p:par>
                        <p:par>
                          <p:cTn id="48" fill="hold">
                            <p:stCondLst>
                              <p:cond delay="3600"/>
                            </p:stCondLst>
                            <p:childTnLst>
                              <p:par>
                                <p:cTn id="49" presetID="10"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par>
                                <p:cTn id="55" presetID="10" presetClass="exit" presetSubtype="0" fill="hold" grpId="1" nodeType="withEffect">
                                  <p:stCondLst>
                                    <p:cond delay="0"/>
                                  </p:stCondLst>
                                  <p:childTnLst>
                                    <p:animEffect transition="out" filter="fade">
                                      <p:cBhvr>
                                        <p:cTn id="56" dur="500"/>
                                        <p:tgtEl>
                                          <p:spTgt spid="55"/>
                                        </p:tgtEl>
                                      </p:cBhvr>
                                    </p:animEffect>
                                    <p:set>
                                      <p:cBhvr>
                                        <p:cTn id="57" dur="1" fill="hold">
                                          <p:stCondLst>
                                            <p:cond delay="499"/>
                                          </p:stCondLst>
                                        </p:cTn>
                                        <p:tgtEl>
                                          <p:spTgt spid="55"/>
                                        </p:tgtEl>
                                        <p:attrNameLst>
                                          <p:attrName>style.visibility</p:attrName>
                                        </p:attrNameLst>
                                      </p:cBhvr>
                                      <p:to>
                                        <p:strVal val="hidden"/>
                                      </p:to>
                                    </p:set>
                                  </p:childTnLst>
                                </p:cTn>
                              </p:par>
                            </p:childTnLst>
                          </p:cTn>
                        </p:par>
                        <p:par>
                          <p:cTn id="58" fill="hold">
                            <p:stCondLst>
                              <p:cond delay="4100"/>
                            </p:stCondLst>
                            <p:childTnLst>
                              <p:par>
                                <p:cTn id="59" presetID="42" presetClass="path" presetSubtype="0" accel="50000" decel="50000" fill="hold" grpId="1" nodeType="afterEffect">
                                  <p:stCondLst>
                                    <p:cond delay="0"/>
                                  </p:stCondLst>
                                  <p:childTnLst>
                                    <p:animMotion origin="layout" path="M -3.33333E-6 -1.17974E-7 L 0.00209 0.21999 " pathEditMode="relative" rAng="0" ptsTypes="AA">
                                      <p:cBhvr>
                                        <p:cTn id="60" dur="700" fill="hold"/>
                                        <p:tgtEl>
                                          <p:spTgt spid="50"/>
                                        </p:tgtEl>
                                        <p:attrNameLst>
                                          <p:attrName>ppt_x</p:attrName>
                                          <p:attrName>ppt_y</p:attrName>
                                        </p:attrNameLst>
                                      </p:cBhvr>
                                      <p:rCtr x="104" y="10988"/>
                                    </p:animMotion>
                                  </p:childTnLst>
                                </p:cTn>
                              </p:par>
                            </p:childTnLst>
                          </p:cTn>
                        </p:par>
                        <p:par>
                          <p:cTn id="61" fill="hold">
                            <p:stCondLst>
                              <p:cond delay="4800"/>
                            </p:stCondLst>
                            <p:childTnLst>
                              <p:par>
                                <p:cTn id="62" presetID="10" presetClass="entr" presetSubtype="0" fill="hold" grpId="0"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par>
                                <p:cTn id="68" presetID="10" presetClass="exit" presetSubtype="0" fill="hold" grpId="1" nodeType="withEffect">
                                  <p:stCondLst>
                                    <p:cond delay="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childTnLst>
                          </p:cTn>
                        </p:par>
                        <p:par>
                          <p:cTn id="71" fill="hold">
                            <p:stCondLst>
                              <p:cond delay="5300"/>
                            </p:stCondLst>
                            <p:childTnLst>
                              <p:par>
                                <p:cTn id="72" presetID="42" presetClass="path" presetSubtype="0" accel="50000" decel="50000" fill="hold" grpId="1" nodeType="afterEffect">
                                  <p:stCondLst>
                                    <p:cond delay="0"/>
                                  </p:stCondLst>
                                  <p:childTnLst>
                                    <p:animMotion origin="layout" path="M 2.77778E-7 4.59866E-6 L 0.00017 0.21906 " pathEditMode="relative" rAng="0" ptsTypes="AA">
                                      <p:cBhvr>
                                        <p:cTn id="73" dur="700" fill="hold"/>
                                        <p:tgtEl>
                                          <p:spTgt spid="51"/>
                                        </p:tgtEl>
                                        <p:attrNameLst>
                                          <p:attrName>ppt_x</p:attrName>
                                          <p:attrName>ppt_y</p:attrName>
                                        </p:attrNameLst>
                                      </p:cBhvr>
                                      <p:rCtr x="0" y="10941"/>
                                    </p:animMotion>
                                  </p:childTnLst>
                                </p:cTn>
                              </p:par>
                            </p:childTnLst>
                          </p:cTn>
                        </p:par>
                        <p:par>
                          <p:cTn id="74" fill="hold">
                            <p:stCondLst>
                              <p:cond delay="6000"/>
                            </p:stCondLst>
                            <p:childTnLst>
                              <p:par>
                                <p:cTn id="75" presetID="10" presetClass="entr" presetSubtype="0" fill="hold" grpId="0" nodeType="after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500"/>
                                        <p:tgtEl>
                                          <p:spTgt spid="5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cTn>
                              </p:par>
                              <p:par>
                                <p:cTn id="81" presetID="10" presetClass="exit" presetSubtype="0" fill="hold" grpId="1" nodeType="withEffect">
                                  <p:stCondLst>
                                    <p:cond delay="0"/>
                                  </p:stCondLst>
                                  <p:childTnLst>
                                    <p:animEffect transition="out" filter="fade">
                                      <p:cBhvr>
                                        <p:cTn id="82" dur="500"/>
                                        <p:tgtEl>
                                          <p:spTgt spid="57"/>
                                        </p:tgtEl>
                                      </p:cBhvr>
                                    </p:animEffect>
                                    <p:set>
                                      <p:cBhvr>
                                        <p:cTn id="83" dur="1" fill="hold">
                                          <p:stCondLst>
                                            <p:cond delay="499"/>
                                          </p:stCondLst>
                                        </p:cTn>
                                        <p:tgtEl>
                                          <p:spTgt spid="57"/>
                                        </p:tgtEl>
                                        <p:attrNameLst>
                                          <p:attrName>style.visibility</p:attrName>
                                        </p:attrNameLst>
                                      </p:cBhvr>
                                      <p:to>
                                        <p:strVal val="hidden"/>
                                      </p:to>
                                    </p:set>
                                  </p:childTnLst>
                                </p:cTn>
                              </p:par>
                            </p:childTnLst>
                          </p:cTn>
                        </p:par>
                        <p:par>
                          <p:cTn id="84" fill="hold">
                            <p:stCondLst>
                              <p:cond delay="6500"/>
                            </p:stCondLst>
                            <p:childTnLst>
                              <p:par>
                                <p:cTn id="85" presetID="42" presetClass="path" presetSubtype="0" accel="50000" decel="50000" fill="hold" grpId="1" nodeType="afterEffect">
                                  <p:stCondLst>
                                    <p:cond delay="0"/>
                                  </p:stCondLst>
                                  <p:childTnLst>
                                    <p:animMotion origin="layout" path="M 2.5E-6 4.97802E-6 L -0.00052 0.22438 " pathEditMode="relative" rAng="0" ptsTypes="AA">
                                      <p:cBhvr>
                                        <p:cTn id="86" dur="700" fill="hold"/>
                                        <p:tgtEl>
                                          <p:spTgt spid="52"/>
                                        </p:tgtEl>
                                        <p:attrNameLst>
                                          <p:attrName>ppt_x</p:attrName>
                                          <p:attrName>ppt_y</p:attrName>
                                        </p:attrNameLst>
                                      </p:cBhvr>
                                      <p:rCtr x="-35" y="11219"/>
                                    </p:animMotion>
                                  </p:childTnLst>
                                </p:cTn>
                              </p:par>
                            </p:childTnLst>
                          </p:cTn>
                        </p:par>
                        <p:par>
                          <p:cTn id="87" fill="hold">
                            <p:stCondLst>
                              <p:cond delay="7200"/>
                            </p:stCondLst>
                            <p:childTnLst>
                              <p:par>
                                <p:cTn id="88" presetID="10" presetClass="entr" presetSubtype="0" fill="hold" grpId="0" nodeType="after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500"/>
                                        <p:tgtEl>
                                          <p:spTgt spid="59"/>
                                        </p:tgtEl>
                                      </p:cBhvr>
                                    </p:animEffect>
                                  </p:childTnLst>
                                </p:cTn>
                              </p:par>
                              <p:par>
                                <p:cTn id="94" presetID="10" presetClass="exit" presetSubtype="0" fill="hold" grpId="1" nodeType="withEffect">
                                  <p:stCondLst>
                                    <p:cond delay="0"/>
                                  </p:stCondLst>
                                  <p:childTnLst>
                                    <p:animEffect transition="out" filter="fade">
                                      <p:cBhvr>
                                        <p:cTn id="95" dur="500"/>
                                        <p:tgtEl>
                                          <p:spTgt spid="58"/>
                                        </p:tgtEl>
                                      </p:cBhvr>
                                    </p:animEffect>
                                    <p:set>
                                      <p:cBhvr>
                                        <p:cTn id="96" dur="1" fill="hold">
                                          <p:stCondLst>
                                            <p:cond delay="499"/>
                                          </p:stCondLst>
                                        </p:cTn>
                                        <p:tgtEl>
                                          <p:spTgt spid="58"/>
                                        </p:tgtEl>
                                        <p:attrNameLst>
                                          <p:attrName>style.visibility</p:attrName>
                                        </p:attrNameLst>
                                      </p:cBhvr>
                                      <p:to>
                                        <p:strVal val="hidden"/>
                                      </p:to>
                                    </p:set>
                                  </p:childTnLst>
                                </p:cTn>
                              </p:par>
                            </p:childTnLst>
                          </p:cTn>
                        </p:par>
                        <p:par>
                          <p:cTn id="97" fill="hold">
                            <p:stCondLst>
                              <p:cond delay="7700"/>
                            </p:stCondLst>
                            <p:childTnLst>
                              <p:par>
                                <p:cTn id="98" presetID="42" presetClass="path" presetSubtype="0" accel="50000" decel="50000" fill="hold" grpId="1" nodeType="afterEffect">
                                  <p:stCondLst>
                                    <p:cond delay="0"/>
                                  </p:stCondLst>
                                  <p:childTnLst>
                                    <p:animMotion origin="layout" path="M -1.66667E-6 2.52371E-6 L -0.00104 0.23155 " pathEditMode="relative" rAng="0" ptsTypes="AA">
                                      <p:cBhvr>
                                        <p:cTn id="99" dur="700" fill="hold"/>
                                        <p:tgtEl>
                                          <p:spTgt spid="53"/>
                                        </p:tgtEl>
                                        <p:attrNameLst>
                                          <p:attrName>ppt_x</p:attrName>
                                          <p:attrName>ppt_y</p:attrName>
                                        </p:attrNameLst>
                                      </p:cBhvr>
                                      <p:rCtr x="-52" y="11566"/>
                                    </p:animMotion>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par>
                                <p:cTn id="103" presetID="10" presetClass="exit" presetSubtype="0" fill="hold" grpId="1" nodeType="withEffect">
                                  <p:stCondLst>
                                    <p:cond delay="0"/>
                                  </p:stCondLst>
                                  <p:childTnLst>
                                    <p:animEffect transition="out" filter="fade">
                                      <p:cBhvr>
                                        <p:cTn id="104" dur="500"/>
                                        <p:tgtEl>
                                          <p:spTgt spid="59"/>
                                        </p:tgtEl>
                                      </p:cBhvr>
                                    </p:animEffect>
                                    <p:set>
                                      <p:cBhvr>
                                        <p:cTn id="105" dur="1" fill="hold">
                                          <p:stCondLst>
                                            <p:cond delay="499"/>
                                          </p:stCondLst>
                                        </p:cTn>
                                        <p:tgtEl>
                                          <p:spTgt spid="59"/>
                                        </p:tgtEl>
                                        <p:attrNameLst>
                                          <p:attrName>style.visibility</p:attrName>
                                        </p:attrNameLst>
                                      </p:cBhvr>
                                      <p:to>
                                        <p:strVal val="hidden"/>
                                      </p:to>
                                    </p:set>
                                  </p:childTnLst>
                                </p:cTn>
                              </p:par>
                              <p:par>
                                <p:cTn id="106" presetID="1" presetClass="entr" presetSubtype="0"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6" grpId="0"/>
      <p:bldP spid="9" grpId="0"/>
      <p:bldP spid="9" grpId="1"/>
      <p:bldP spid="54" grpId="0" animBg="1"/>
      <p:bldP spid="54" grpId="1" animBg="1"/>
      <p:bldP spid="48" grpId="0"/>
      <p:bldP spid="48" grpId="1"/>
      <p:bldP spid="55" grpId="0" animBg="1"/>
      <p:bldP spid="55" grpId="1" animBg="1"/>
      <p:bldP spid="49" grpId="0"/>
      <p:bldP spid="49" grpId="1"/>
      <p:bldP spid="56" grpId="0" animBg="1"/>
      <p:bldP spid="56" grpId="1" animBg="1"/>
      <p:bldP spid="50" grpId="0"/>
      <p:bldP spid="50" grpId="1"/>
      <p:bldP spid="57" grpId="0" animBg="1"/>
      <p:bldP spid="57" grpId="1" animBg="1"/>
      <p:bldP spid="51" grpId="0"/>
      <p:bldP spid="51" grpId="1"/>
      <p:bldP spid="58" grpId="0" animBg="1"/>
      <p:bldP spid="58" grpId="1" animBg="1"/>
      <p:bldP spid="52" grpId="0"/>
      <p:bldP spid="52" grpId="1"/>
      <p:bldP spid="59" grpId="0" animBg="1"/>
      <p:bldP spid="59" grpId="1" animBg="1"/>
      <p:bldP spid="53" grpId="0"/>
      <p:bldP spid="53" grpId="1"/>
      <p:bldP spid="60" grpId="0" animBg="1"/>
      <p:bldP spid="61"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D3475FA-DD39-4A9D-A1B5-1CB87861B991}"/>
              </a:ext>
            </a:extLst>
          </p:cNvPr>
          <p:cNvSpPr/>
          <p:nvPr/>
        </p:nvSpPr>
        <p:spPr>
          <a:xfrm>
            <a:off x="0" y="-20807"/>
            <a:ext cx="12192000" cy="63564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2" name="Freeform 71"/>
          <p:cNvSpPr/>
          <p:nvPr/>
        </p:nvSpPr>
        <p:spPr>
          <a:xfrm>
            <a:off x="2607697" y="3075382"/>
            <a:ext cx="8081723" cy="2616159"/>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470362 w 4208903"/>
              <a:gd name="connsiteY0" fmla="*/ 1974130 h 1974130"/>
              <a:gd name="connsiteX1" fmla="*/ 4201132 w 4208903"/>
              <a:gd name="connsiteY1" fmla="*/ 1932999 h 1974130"/>
              <a:gd name="connsiteX2" fmla="*/ 4208775 w 4208903"/>
              <a:gd name="connsiteY2" fmla="*/ 0 h 1974130"/>
              <a:gd name="connsiteX3" fmla="*/ 12 w 4208903"/>
              <a:gd name="connsiteY3" fmla="*/ 1721992 h 1974130"/>
              <a:gd name="connsiteX4" fmla="*/ 470362 w 4208903"/>
              <a:gd name="connsiteY4" fmla="*/ 1974130 h 1974130"/>
              <a:gd name="connsiteX0" fmla="*/ 0 w 4211626"/>
              <a:gd name="connsiteY0" fmla="*/ 1967795 h 1967795"/>
              <a:gd name="connsiteX1" fmla="*/ 4203855 w 4211626"/>
              <a:gd name="connsiteY1" fmla="*/ 1932999 h 1967795"/>
              <a:gd name="connsiteX2" fmla="*/ 4211498 w 4211626"/>
              <a:gd name="connsiteY2" fmla="*/ 0 h 1967795"/>
              <a:gd name="connsiteX3" fmla="*/ 2735 w 4211626"/>
              <a:gd name="connsiteY3" fmla="*/ 1721992 h 1967795"/>
              <a:gd name="connsiteX4" fmla="*/ 0 w 4211626"/>
              <a:gd name="connsiteY4" fmla="*/ 1967795 h 1967795"/>
              <a:gd name="connsiteX0" fmla="*/ 0 w 4211626"/>
              <a:gd name="connsiteY0" fmla="*/ 2069151 h 2069151"/>
              <a:gd name="connsiteX1" fmla="*/ 4203855 w 4211626"/>
              <a:gd name="connsiteY1" fmla="*/ 2034355 h 2069151"/>
              <a:gd name="connsiteX2" fmla="*/ 4211498 w 4211626"/>
              <a:gd name="connsiteY2" fmla="*/ 0 h 2069151"/>
              <a:gd name="connsiteX3" fmla="*/ 2735 w 4211626"/>
              <a:gd name="connsiteY3" fmla="*/ 1823348 h 2069151"/>
              <a:gd name="connsiteX4" fmla="*/ 0 w 4211626"/>
              <a:gd name="connsiteY4" fmla="*/ 2069151 h 2069151"/>
              <a:gd name="connsiteX0" fmla="*/ 0 w 4211626"/>
              <a:gd name="connsiteY0" fmla="*/ 2069151 h 2069151"/>
              <a:gd name="connsiteX1" fmla="*/ 4203855 w 4211626"/>
              <a:gd name="connsiteY1" fmla="*/ 2034355 h 2069151"/>
              <a:gd name="connsiteX2" fmla="*/ 4211498 w 4211626"/>
              <a:gd name="connsiteY2" fmla="*/ 0 h 2069151"/>
              <a:gd name="connsiteX3" fmla="*/ 2735 w 4211626"/>
              <a:gd name="connsiteY3" fmla="*/ 1823348 h 2069151"/>
              <a:gd name="connsiteX4" fmla="*/ 0 w 4211626"/>
              <a:gd name="connsiteY4" fmla="*/ 2069151 h 2069151"/>
              <a:gd name="connsiteX0" fmla="*/ 0 w 4211626"/>
              <a:gd name="connsiteY0" fmla="*/ 2069151 h 2069151"/>
              <a:gd name="connsiteX1" fmla="*/ 4203855 w 4211626"/>
              <a:gd name="connsiteY1" fmla="*/ 2034355 h 2069151"/>
              <a:gd name="connsiteX2" fmla="*/ 4211498 w 4211626"/>
              <a:gd name="connsiteY2" fmla="*/ 0 h 2069151"/>
              <a:gd name="connsiteX3" fmla="*/ 2735 w 4211626"/>
              <a:gd name="connsiteY3" fmla="*/ 1823348 h 2069151"/>
              <a:gd name="connsiteX4" fmla="*/ 0 w 4211626"/>
              <a:gd name="connsiteY4" fmla="*/ 2069151 h 2069151"/>
              <a:gd name="connsiteX0" fmla="*/ 0 w 4207255"/>
              <a:gd name="connsiteY0" fmla="*/ 2240188 h 2240188"/>
              <a:gd name="connsiteX1" fmla="*/ 4203855 w 4207255"/>
              <a:gd name="connsiteY1" fmla="*/ 2205392 h 2240188"/>
              <a:gd name="connsiteX2" fmla="*/ 4207035 w 4207255"/>
              <a:gd name="connsiteY2" fmla="*/ 0 h 2240188"/>
              <a:gd name="connsiteX3" fmla="*/ 2735 w 4207255"/>
              <a:gd name="connsiteY3" fmla="*/ 1994385 h 2240188"/>
              <a:gd name="connsiteX4" fmla="*/ 0 w 4207255"/>
              <a:gd name="connsiteY4" fmla="*/ 2240188 h 2240188"/>
              <a:gd name="connsiteX0" fmla="*/ 0 w 4203855"/>
              <a:gd name="connsiteY0" fmla="*/ 2537919 h 2537919"/>
              <a:gd name="connsiteX1" fmla="*/ 4203855 w 4203855"/>
              <a:gd name="connsiteY1" fmla="*/ 2503123 h 2537919"/>
              <a:gd name="connsiteX2" fmla="*/ 4193646 w 4203855"/>
              <a:gd name="connsiteY2" fmla="*/ 0 h 2537919"/>
              <a:gd name="connsiteX3" fmla="*/ 2735 w 4203855"/>
              <a:gd name="connsiteY3" fmla="*/ 2292116 h 2537919"/>
              <a:gd name="connsiteX4" fmla="*/ 0 w 4203855"/>
              <a:gd name="connsiteY4" fmla="*/ 2537919 h 2537919"/>
              <a:gd name="connsiteX0" fmla="*/ 0 w 4203855"/>
              <a:gd name="connsiteY0" fmla="*/ 2683618 h 2683618"/>
              <a:gd name="connsiteX1" fmla="*/ 4203855 w 4203855"/>
              <a:gd name="connsiteY1" fmla="*/ 2648822 h 2683618"/>
              <a:gd name="connsiteX2" fmla="*/ 4184720 w 4203855"/>
              <a:gd name="connsiteY2" fmla="*/ 0 h 2683618"/>
              <a:gd name="connsiteX3" fmla="*/ 2735 w 4203855"/>
              <a:gd name="connsiteY3" fmla="*/ 2437815 h 2683618"/>
              <a:gd name="connsiteX4" fmla="*/ 0 w 4203855"/>
              <a:gd name="connsiteY4" fmla="*/ 2683618 h 2683618"/>
              <a:gd name="connsiteX0" fmla="*/ 0 w 4203855"/>
              <a:gd name="connsiteY0" fmla="*/ 2949676 h 2949676"/>
              <a:gd name="connsiteX1" fmla="*/ 4203855 w 4203855"/>
              <a:gd name="connsiteY1" fmla="*/ 2914880 h 2949676"/>
              <a:gd name="connsiteX2" fmla="*/ 4166868 w 4203855"/>
              <a:gd name="connsiteY2" fmla="*/ 0 h 2949676"/>
              <a:gd name="connsiteX3" fmla="*/ 2735 w 4203855"/>
              <a:gd name="connsiteY3" fmla="*/ 2703873 h 2949676"/>
              <a:gd name="connsiteX4" fmla="*/ 0 w 4203855"/>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811564 h 2949676"/>
              <a:gd name="connsiteX4" fmla="*/ 0 w 4207256"/>
              <a:gd name="connsiteY4" fmla="*/ 2949676 h 2949676"/>
              <a:gd name="connsiteX0" fmla="*/ 2521 w 4209777"/>
              <a:gd name="connsiteY0" fmla="*/ 2949676 h 2949676"/>
              <a:gd name="connsiteX1" fmla="*/ 4206376 w 4209777"/>
              <a:gd name="connsiteY1" fmla="*/ 2914880 h 2949676"/>
              <a:gd name="connsiteX2" fmla="*/ 4209557 w 4209777"/>
              <a:gd name="connsiteY2" fmla="*/ 0 h 2949676"/>
              <a:gd name="connsiteX3" fmla="*/ 792 w 4209777"/>
              <a:gd name="connsiteY3" fmla="*/ 2830568 h 2949676"/>
              <a:gd name="connsiteX4" fmla="*/ 2521 w 4209777"/>
              <a:gd name="connsiteY4" fmla="*/ 2949676 h 2949676"/>
              <a:gd name="connsiteX0" fmla="*/ 2521 w 4206376"/>
              <a:gd name="connsiteY0" fmla="*/ 2195845 h 2195845"/>
              <a:gd name="connsiteX1" fmla="*/ 4206376 w 4206376"/>
              <a:gd name="connsiteY1" fmla="*/ 2161049 h 2195845"/>
              <a:gd name="connsiteX2" fmla="*/ 4191705 w 4206376"/>
              <a:gd name="connsiteY2" fmla="*/ 0 h 2195845"/>
              <a:gd name="connsiteX3" fmla="*/ 792 w 4206376"/>
              <a:gd name="connsiteY3" fmla="*/ 2076737 h 2195845"/>
              <a:gd name="connsiteX4" fmla="*/ 2521 w 4206376"/>
              <a:gd name="connsiteY4" fmla="*/ 2195845 h 2195845"/>
              <a:gd name="connsiteX0" fmla="*/ 2521 w 4206376"/>
              <a:gd name="connsiteY0" fmla="*/ 1921148 h 1921148"/>
              <a:gd name="connsiteX1" fmla="*/ 4206376 w 4206376"/>
              <a:gd name="connsiteY1" fmla="*/ 1886352 h 1921148"/>
              <a:gd name="connsiteX2" fmla="*/ 4170201 w 4206376"/>
              <a:gd name="connsiteY2" fmla="*/ 0 h 1921148"/>
              <a:gd name="connsiteX3" fmla="*/ 792 w 4206376"/>
              <a:gd name="connsiteY3" fmla="*/ 1802040 h 1921148"/>
              <a:gd name="connsiteX4" fmla="*/ 2521 w 4206376"/>
              <a:gd name="connsiteY4" fmla="*/ 1921148 h 1921148"/>
              <a:gd name="connsiteX0" fmla="*/ 2521 w 4206376"/>
              <a:gd name="connsiteY0" fmla="*/ 1921148 h 1921148"/>
              <a:gd name="connsiteX1" fmla="*/ 4206376 w 4206376"/>
              <a:gd name="connsiteY1" fmla="*/ 1886352 h 1921148"/>
              <a:gd name="connsiteX2" fmla="*/ 4170201 w 4206376"/>
              <a:gd name="connsiteY2" fmla="*/ 0 h 1921148"/>
              <a:gd name="connsiteX3" fmla="*/ 792 w 4206376"/>
              <a:gd name="connsiteY3" fmla="*/ 1802040 h 1921148"/>
              <a:gd name="connsiteX4" fmla="*/ 2521 w 4206376"/>
              <a:gd name="connsiteY4" fmla="*/ 1921148 h 1921148"/>
              <a:gd name="connsiteX0" fmla="*/ 2521 w 4181257"/>
              <a:gd name="connsiteY0" fmla="*/ 1921148 h 1921148"/>
              <a:gd name="connsiteX1" fmla="*/ 4181257 w 4181257"/>
              <a:gd name="connsiteY1" fmla="*/ 1880410 h 1921148"/>
              <a:gd name="connsiteX2" fmla="*/ 4170201 w 4181257"/>
              <a:gd name="connsiteY2" fmla="*/ 0 h 1921148"/>
              <a:gd name="connsiteX3" fmla="*/ 792 w 4181257"/>
              <a:gd name="connsiteY3" fmla="*/ 1802040 h 1921148"/>
              <a:gd name="connsiteX4" fmla="*/ 2521 w 4181257"/>
              <a:gd name="connsiteY4" fmla="*/ 1921148 h 192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257" h="1921148">
                <a:moveTo>
                  <a:pt x="2521" y="1921148"/>
                </a:moveTo>
                <a:lnTo>
                  <a:pt x="4181257" y="1880410"/>
                </a:lnTo>
                <a:cubicBezTo>
                  <a:pt x="4180377" y="1571112"/>
                  <a:pt x="4171561" y="323299"/>
                  <a:pt x="4170201" y="0"/>
                </a:cubicBezTo>
                <a:cubicBezTo>
                  <a:pt x="3422134" y="925480"/>
                  <a:pt x="1604551" y="1523662"/>
                  <a:pt x="792" y="1802040"/>
                </a:cubicBezTo>
                <a:cubicBezTo>
                  <a:pt x="-2013" y="1847202"/>
                  <a:pt x="3611" y="1869134"/>
                  <a:pt x="2521" y="1921148"/>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sp>
        <p:nvSpPr>
          <p:cNvPr id="2" name="Content Placeholder 1"/>
          <p:cNvSpPr>
            <a:spLocks noGrp="1"/>
          </p:cNvSpPr>
          <p:nvPr>
            <p:ph idx="1"/>
          </p:nvPr>
        </p:nvSpPr>
        <p:spPr>
          <a:xfrm>
            <a:off x="1981200" y="1295401"/>
            <a:ext cx="8229600" cy="990600"/>
          </a:xfrm>
        </p:spPr>
        <p:txBody>
          <a:bodyPr>
            <a:noAutofit/>
          </a:bodyPr>
          <a:lstStyle/>
          <a:p>
            <a:pPr marL="0" indent="0">
              <a:spcBef>
                <a:spcPts val="0"/>
              </a:spcBef>
              <a:buNone/>
            </a:pPr>
            <a:r>
              <a:rPr lang="en-US" sz="2400" b="1" dirty="0">
                <a:solidFill>
                  <a:schemeClr val="tx2"/>
                </a:solidFill>
              </a:rPr>
              <a:t>Maximizing Income using a minimum sum of assets for</a:t>
            </a:r>
          </a:p>
          <a:p>
            <a:pPr marL="0" indent="0">
              <a:spcBef>
                <a:spcPts val="0"/>
              </a:spcBef>
              <a:buNone/>
            </a:pPr>
            <a:r>
              <a:rPr lang="en-US" sz="2400" b="1" dirty="0">
                <a:solidFill>
                  <a:schemeClr val="tx2"/>
                </a:solidFill>
              </a:rPr>
              <a:t>each time-segment of retirement.  Solution varies based on client’s needs, desires and available assets classes.</a:t>
            </a:r>
          </a:p>
        </p:txBody>
      </p:sp>
      <p:cxnSp>
        <p:nvCxnSpPr>
          <p:cNvPr id="18" name="Straight Connector 17"/>
          <p:cNvCxnSpPr/>
          <p:nvPr/>
        </p:nvCxnSpPr>
        <p:spPr>
          <a:xfrm>
            <a:off x="3526972"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9045"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10200"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74028"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567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33456"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4379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79972"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0001" y="4800600"/>
            <a:ext cx="1" cy="890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438400" y="5791201"/>
            <a:ext cx="7588469" cy="276999"/>
          </a:xfrm>
          <a:prstGeom prst="rect">
            <a:avLst/>
          </a:prstGeom>
          <a:noFill/>
        </p:spPr>
        <p:txBody>
          <a:bodyPr wrap="square" rtlCol="0">
            <a:spAutoFit/>
          </a:bodyPr>
          <a:lstStyle/>
          <a:p>
            <a:pPr defTabSz="609585"/>
            <a:r>
              <a:rPr lang="en-US" sz="1200" dirty="0">
                <a:solidFill>
                  <a:prstClr val="black"/>
                </a:solidFill>
                <a:latin typeface="Calibri"/>
              </a:rPr>
              <a:t>60                      65                      70                       75                         80                         85                         90                       95               </a:t>
            </a:r>
          </a:p>
        </p:txBody>
      </p:sp>
      <p:cxnSp>
        <p:nvCxnSpPr>
          <p:cNvPr id="22" name="Straight Arrow Connector 21"/>
          <p:cNvCxnSpPr/>
          <p:nvPr/>
        </p:nvCxnSpPr>
        <p:spPr>
          <a:xfrm flipV="1">
            <a:off x="9867901" y="5891021"/>
            <a:ext cx="6477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09045" y="5683608"/>
            <a:ext cx="8058955" cy="7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37008" y="2438402"/>
            <a:ext cx="7543800" cy="338554"/>
          </a:xfrm>
          <a:prstGeom prst="rect">
            <a:avLst/>
          </a:prstGeom>
          <a:noFill/>
        </p:spPr>
        <p:txBody>
          <a:bodyPr wrap="square" rtlCol="0">
            <a:spAutoFit/>
          </a:bodyPr>
          <a:lstStyle/>
          <a:p>
            <a:pPr defTabSz="609585"/>
            <a:r>
              <a:rPr lang="en-US" sz="1600" i="1" dirty="0">
                <a:solidFill>
                  <a:prstClr val="black"/>
                </a:solidFill>
                <a:latin typeface="Calibri"/>
              </a:rPr>
              <a:t>Assumptions – Client is 60, Retires at 65, Accepts income risk during retirement </a:t>
            </a:r>
          </a:p>
        </p:txBody>
      </p:sp>
      <p:sp>
        <p:nvSpPr>
          <p:cNvPr id="51" name="Oval 50"/>
          <p:cNvSpPr/>
          <p:nvPr/>
        </p:nvSpPr>
        <p:spPr bwMode="auto">
          <a:xfrm rot="15901216">
            <a:off x="3598597" y="2760626"/>
            <a:ext cx="1544171" cy="1646409"/>
          </a:xfrm>
          <a:prstGeom prst="ellipse">
            <a:avLst/>
          </a:prstGeom>
          <a:solidFill>
            <a:srgbClr val="92D050"/>
          </a:solidFill>
          <a:ln>
            <a:solidFill>
              <a:schemeClr val="bg2">
                <a:lumMod val="25000"/>
              </a:schemeClr>
            </a:solidFill>
          </a:ln>
          <a:scene3d>
            <a:camera prst="perspectiveHeroicExtremeRightFacing">
              <a:rot lat="484688" lon="17107113" rev="21418182"/>
            </a:camera>
            <a:lightRig rig="freezing" dir="t"/>
          </a:scene3d>
          <a:sp3d extrusionH="1644650" contourW="12700" prstMaterial="metal">
            <a:bevelT w="57150" h="0"/>
            <a:bevelB w="133350" h="44450"/>
            <a:extrusionClr>
              <a:srgbClr val="92D050"/>
            </a:extrusionClr>
            <a:contourClr>
              <a:srgbClr val="0066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dirty="0">
              <a:solidFill>
                <a:srgbClr val="C00000"/>
              </a:solidFill>
              <a:latin typeface="Calibri"/>
            </a:endParaRPr>
          </a:p>
        </p:txBody>
      </p:sp>
      <p:sp>
        <p:nvSpPr>
          <p:cNvPr id="7" name="TextBox 6"/>
          <p:cNvSpPr txBox="1"/>
          <p:nvPr/>
        </p:nvSpPr>
        <p:spPr>
          <a:xfrm>
            <a:off x="3902528" y="3414311"/>
            <a:ext cx="1143000" cy="369332"/>
          </a:xfrm>
          <a:prstGeom prst="rect">
            <a:avLst/>
          </a:prstGeom>
          <a:noFill/>
        </p:spPr>
        <p:txBody>
          <a:bodyPr wrap="square" rtlCol="0">
            <a:spAutoFit/>
          </a:bodyPr>
          <a:lstStyle/>
          <a:p>
            <a:pPr defTabSz="609585"/>
            <a:r>
              <a:rPr lang="en-US" b="1" dirty="0">
                <a:solidFill>
                  <a:prstClr val="white"/>
                </a:solidFill>
                <a:effectLst>
                  <a:outerShdw blurRad="38100" dist="38100" dir="2700000" algn="tl">
                    <a:srgbClr val="000000">
                      <a:alpha val="43137"/>
                    </a:srgbClr>
                  </a:outerShdw>
                </a:effectLst>
                <a:latin typeface="Calibri"/>
              </a:rPr>
              <a:t>*NOW</a:t>
            </a:r>
          </a:p>
        </p:txBody>
      </p:sp>
      <p:sp>
        <p:nvSpPr>
          <p:cNvPr id="49" name="Title 2"/>
          <p:cNvSpPr>
            <a:spLocks noGrp="1"/>
          </p:cNvSpPr>
          <p:nvPr>
            <p:ph type="title"/>
          </p:nvPr>
        </p:nvSpPr>
        <p:spPr>
          <a:xfrm>
            <a:off x="2085997" y="87844"/>
            <a:ext cx="8229600" cy="1143000"/>
          </a:xfrm>
        </p:spPr>
        <p:txBody>
          <a:bodyPr>
            <a:normAutofit/>
          </a:bodyPr>
          <a:lstStyle/>
          <a:p>
            <a:pPr algn="ctr"/>
            <a:r>
              <a:rPr lang="en-US" sz="3333" b="0" dirty="0">
                <a:solidFill>
                  <a:srgbClr val="333F50"/>
                </a:solidFill>
                <a:latin typeface="Rockwell" panose="02060603020205020403" pitchFamily="18" charset="0"/>
              </a:rPr>
              <a:t>Bucket Strategy</a:t>
            </a:r>
          </a:p>
        </p:txBody>
      </p:sp>
      <p:sp>
        <p:nvSpPr>
          <p:cNvPr id="73" name="Rectangle 72"/>
          <p:cNvSpPr/>
          <p:nvPr/>
        </p:nvSpPr>
        <p:spPr>
          <a:xfrm>
            <a:off x="4392548" y="6072045"/>
            <a:ext cx="891131"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74" name="TextBox 73"/>
          <p:cNvSpPr txBox="1"/>
          <p:nvPr/>
        </p:nvSpPr>
        <p:spPr>
          <a:xfrm>
            <a:off x="5307921" y="5968046"/>
            <a:ext cx="922977" cy="338554"/>
          </a:xfrm>
          <a:prstGeom prst="rect">
            <a:avLst/>
          </a:prstGeom>
          <a:noFill/>
        </p:spPr>
        <p:txBody>
          <a:bodyPr wrap="square" rtlCol="0">
            <a:spAutoFit/>
          </a:bodyPr>
          <a:lstStyle/>
          <a:p>
            <a:pPr defTabSz="609585"/>
            <a:r>
              <a:rPr lang="en-US" sz="1600" dirty="0">
                <a:solidFill>
                  <a:prstClr val="black"/>
                </a:solidFill>
                <a:latin typeface="Calibri"/>
              </a:rPr>
              <a:t>Assets</a:t>
            </a:r>
          </a:p>
        </p:txBody>
      </p:sp>
      <p:cxnSp>
        <p:nvCxnSpPr>
          <p:cNvPr id="75" name="Straight Connector 74"/>
          <p:cNvCxnSpPr/>
          <p:nvPr/>
        </p:nvCxnSpPr>
        <p:spPr>
          <a:xfrm>
            <a:off x="6230898" y="6137321"/>
            <a:ext cx="88158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154225" y="5971226"/>
            <a:ext cx="1608772" cy="338554"/>
          </a:xfrm>
          <a:prstGeom prst="rect">
            <a:avLst/>
          </a:prstGeom>
          <a:noFill/>
        </p:spPr>
        <p:txBody>
          <a:bodyPr wrap="square" rtlCol="0">
            <a:spAutoFit/>
          </a:bodyPr>
          <a:lstStyle/>
          <a:p>
            <a:pPr defTabSz="609585"/>
            <a:r>
              <a:rPr lang="en-US" sz="1600" dirty="0">
                <a:solidFill>
                  <a:prstClr val="black"/>
                </a:solidFill>
                <a:latin typeface="Calibri"/>
              </a:rPr>
              <a:t>Income Need</a:t>
            </a:r>
          </a:p>
        </p:txBody>
      </p:sp>
      <p:sp>
        <p:nvSpPr>
          <p:cNvPr id="61" name="Oval 60"/>
          <p:cNvSpPr/>
          <p:nvPr/>
        </p:nvSpPr>
        <p:spPr bwMode="auto">
          <a:xfrm rot="15901216">
            <a:off x="8369677" y="1914418"/>
            <a:ext cx="1544171" cy="2164607"/>
          </a:xfrm>
          <a:prstGeom prst="ellipse">
            <a:avLst/>
          </a:prstGeom>
          <a:solidFill>
            <a:schemeClr val="accent2">
              <a:lumMod val="75000"/>
            </a:schemeClr>
          </a:solidFill>
          <a:ln>
            <a:solidFill>
              <a:schemeClr val="bg2">
                <a:lumMod val="25000"/>
              </a:schemeClr>
            </a:solidFill>
          </a:ln>
          <a:scene3d>
            <a:camera prst="perspectiveHeroicExtremeRightFacing">
              <a:rot lat="484688" lon="17107113" rev="21418182"/>
            </a:camera>
            <a:lightRig rig="freezing" dir="t"/>
          </a:scene3d>
          <a:sp3d extrusionH="1644650" contourW="12700" prstMaterial="metal">
            <a:bevelT w="57150" h="0"/>
            <a:bevelB w="133350" h="44450"/>
            <a:extrusionClr>
              <a:srgbClr val="92D050"/>
            </a:extrusionClr>
            <a:contourClr>
              <a:srgbClr val="0066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dirty="0">
              <a:solidFill>
                <a:srgbClr val="C00000"/>
              </a:solidFill>
              <a:latin typeface="Calibri"/>
            </a:endParaRPr>
          </a:p>
        </p:txBody>
      </p:sp>
      <p:sp>
        <p:nvSpPr>
          <p:cNvPr id="62" name="Oval 61"/>
          <p:cNvSpPr/>
          <p:nvPr/>
        </p:nvSpPr>
        <p:spPr bwMode="auto">
          <a:xfrm rot="15901216">
            <a:off x="5789532" y="2285450"/>
            <a:ext cx="1731584" cy="1938761"/>
          </a:xfrm>
          <a:prstGeom prst="ellipse">
            <a:avLst/>
          </a:prstGeom>
          <a:solidFill>
            <a:schemeClr val="tx2">
              <a:lumMod val="60000"/>
              <a:lumOff val="40000"/>
            </a:schemeClr>
          </a:solidFill>
          <a:ln>
            <a:solidFill>
              <a:schemeClr val="tx2">
                <a:lumMod val="60000"/>
                <a:lumOff val="40000"/>
              </a:schemeClr>
            </a:solidFill>
          </a:ln>
          <a:scene3d>
            <a:camera prst="perspectiveHeroicExtremeRightFacing">
              <a:rot lat="484688" lon="17107113" rev="21418182"/>
            </a:camera>
            <a:lightRig rig="freezing" dir="t"/>
          </a:scene3d>
          <a:sp3d extrusionH="1644650" contourW="12700" prstMaterial="metal">
            <a:bevelT w="57150" h="0"/>
            <a:bevelB w="133350" h="44450"/>
            <a:extrusionClr>
              <a:srgbClr val="92D050"/>
            </a:extrusionClr>
            <a:contourClr>
              <a:srgbClr val="0066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dirty="0">
              <a:solidFill>
                <a:srgbClr val="C00000"/>
              </a:solidFill>
              <a:latin typeface="Calibri"/>
            </a:endParaRPr>
          </a:p>
        </p:txBody>
      </p:sp>
      <p:sp>
        <p:nvSpPr>
          <p:cNvPr id="48" name="TextBox 47"/>
          <p:cNvSpPr txBox="1"/>
          <p:nvPr/>
        </p:nvSpPr>
        <p:spPr>
          <a:xfrm>
            <a:off x="6200797" y="3089395"/>
            <a:ext cx="1328056" cy="369332"/>
          </a:xfrm>
          <a:prstGeom prst="rect">
            <a:avLst/>
          </a:prstGeom>
          <a:noFill/>
        </p:spPr>
        <p:txBody>
          <a:bodyPr wrap="square" rtlCol="0">
            <a:spAutoFit/>
          </a:bodyPr>
          <a:lstStyle/>
          <a:p>
            <a:pPr defTabSz="609585"/>
            <a:r>
              <a:rPr lang="en-US" b="1" dirty="0">
                <a:solidFill>
                  <a:prstClr val="white"/>
                </a:solidFill>
                <a:effectLst>
                  <a:outerShdw blurRad="38100" dist="38100" dir="2700000" algn="tl">
                    <a:srgbClr val="000000">
                      <a:alpha val="43137"/>
                    </a:srgbClr>
                  </a:outerShdw>
                </a:effectLst>
                <a:latin typeface="Calibri"/>
              </a:rPr>
              <a:t>*SOON</a:t>
            </a:r>
          </a:p>
        </p:txBody>
      </p:sp>
      <p:sp>
        <p:nvSpPr>
          <p:cNvPr id="59" name="TextBox 58"/>
          <p:cNvSpPr txBox="1"/>
          <p:nvPr/>
        </p:nvSpPr>
        <p:spPr>
          <a:xfrm>
            <a:off x="8638783" y="2831068"/>
            <a:ext cx="1328056" cy="369332"/>
          </a:xfrm>
          <a:prstGeom prst="rect">
            <a:avLst/>
          </a:prstGeom>
          <a:noFill/>
        </p:spPr>
        <p:txBody>
          <a:bodyPr wrap="square" rtlCol="0">
            <a:spAutoFit/>
          </a:bodyPr>
          <a:lstStyle/>
          <a:p>
            <a:pPr defTabSz="609585"/>
            <a:r>
              <a:rPr lang="en-US" b="1" dirty="0">
                <a:solidFill>
                  <a:prstClr val="white"/>
                </a:solidFill>
                <a:effectLst>
                  <a:outerShdw blurRad="38100" dist="38100" dir="2700000" algn="tl">
                    <a:srgbClr val="000000">
                      <a:alpha val="43137"/>
                    </a:srgbClr>
                  </a:outerShdw>
                </a:effectLst>
                <a:latin typeface="Calibri"/>
              </a:rPr>
              <a:t>*LATER</a:t>
            </a:r>
          </a:p>
        </p:txBody>
      </p:sp>
      <p:sp>
        <p:nvSpPr>
          <p:cNvPr id="71" name="Freeform 70"/>
          <p:cNvSpPr/>
          <p:nvPr/>
        </p:nvSpPr>
        <p:spPr>
          <a:xfrm>
            <a:off x="3511870" y="3086000"/>
            <a:ext cx="7171215" cy="2579833"/>
          </a:xfrm>
          <a:custGeom>
            <a:avLst/>
            <a:gdLst>
              <a:gd name="connsiteX0" fmla="*/ 8627 w 7211683"/>
              <a:gd name="connsiteY0" fmla="*/ 2009955 h 2587925"/>
              <a:gd name="connsiteX1" fmla="*/ 7211683 w 7211683"/>
              <a:gd name="connsiteY1" fmla="*/ 0 h 2587925"/>
              <a:gd name="connsiteX2" fmla="*/ 7168551 w 7211683"/>
              <a:gd name="connsiteY2" fmla="*/ 2570672 h 2587925"/>
              <a:gd name="connsiteX3" fmla="*/ 0 w 7211683"/>
              <a:gd name="connsiteY3" fmla="*/ 2587925 h 2587925"/>
              <a:gd name="connsiteX4" fmla="*/ 8627 w 7211683"/>
              <a:gd name="connsiteY4" fmla="*/ 2009955 h 2587925"/>
              <a:gd name="connsiteX0" fmla="*/ 8627 w 7168551"/>
              <a:gd name="connsiteY0" fmla="*/ 1993771 h 2571741"/>
              <a:gd name="connsiteX1" fmla="*/ 7155055 w 7168551"/>
              <a:gd name="connsiteY1" fmla="*/ 0 h 2571741"/>
              <a:gd name="connsiteX2" fmla="*/ 7168551 w 7168551"/>
              <a:gd name="connsiteY2" fmla="*/ 2554488 h 2571741"/>
              <a:gd name="connsiteX3" fmla="*/ 0 w 7168551"/>
              <a:gd name="connsiteY3" fmla="*/ 2571741 h 2571741"/>
              <a:gd name="connsiteX4" fmla="*/ 8627 w 7168551"/>
              <a:gd name="connsiteY4" fmla="*/ 1993771 h 2571741"/>
              <a:gd name="connsiteX0" fmla="*/ 8627 w 7168551"/>
              <a:gd name="connsiteY0" fmla="*/ 2001863 h 2579833"/>
              <a:gd name="connsiteX1" fmla="*/ 7163145 w 7168551"/>
              <a:gd name="connsiteY1" fmla="*/ 0 h 2579833"/>
              <a:gd name="connsiteX2" fmla="*/ 7168551 w 7168551"/>
              <a:gd name="connsiteY2" fmla="*/ 2562580 h 2579833"/>
              <a:gd name="connsiteX3" fmla="*/ 0 w 7168551"/>
              <a:gd name="connsiteY3" fmla="*/ 2579833 h 2579833"/>
              <a:gd name="connsiteX4" fmla="*/ 8627 w 7168551"/>
              <a:gd name="connsiteY4" fmla="*/ 2001863 h 2579833"/>
              <a:gd name="connsiteX0" fmla="*/ 8627 w 7169201"/>
              <a:gd name="connsiteY0" fmla="*/ 2001863 h 2579833"/>
              <a:gd name="connsiteX1" fmla="*/ 7163145 w 7169201"/>
              <a:gd name="connsiteY1" fmla="*/ 0 h 2579833"/>
              <a:gd name="connsiteX2" fmla="*/ 7168551 w 7169201"/>
              <a:gd name="connsiteY2" fmla="*/ 2562580 h 2579833"/>
              <a:gd name="connsiteX3" fmla="*/ 0 w 7169201"/>
              <a:gd name="connsiteY3" fmla="*/ 2579833 h 2579833"/>
              <a:gd name="connsiteX4" fmla="*/ 8627 w 7169201"/>
              <a:gd name="connsiteY4" fmla="*/ 2001863 h 257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201" h="2579833">
                <a:moveTo>
                  <a:pt x="8627" y="2001863"/>
                </a:moveTo>
                <a:lnTo>
                  <a:pt x="7163145" y="0"/>
                </a:lnTo>
                <a:cubicBezTo>
                  <a:pt x="7175734" y="1749712"/>
                  <a:pt x="7164052" y="1711084"/>
                  <a:pt x="7168551" y="2562580"/>
                </a:cubicBezTo>
                <a:lnTo>
                  <a:pt x="0" y="2579833"/>
                </a:lnTo>
                <a:lnTo>
                  <a:pt x="8627" y="2001863"/>
                </a:lnTo>
                <a:close/>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4" name="Rectangle 53"/>
          <p:cNvSpPr/>
          <p:nvPr/>
        </p:nvSpPr>
        <p:spPr>
          <a:xfrm rot="16200000">
            <a:off x="2536939" y="5419451"/>
            <a:ext cx="253759" cy="30096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6" name="Rectangle 45"/>
          <p:cNvSpPr/>
          <p:nvPr/>
        </p:nvSpPr>
        <p:spPr>
          <a:xfrm>
            <a:off x="2514602" y="3942532"/>
            <a:ext cx="362751" cy="1760493"/>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09585"/>
            <a:r>
              <a:rPr lang="en-US" dirty="0">
                <a:solidFill>
                  <a:prstClr val="white"/>
                </a:solidFill>
                <a:latin typeface="Calibri"/>
              </a:rPr>
              <a:t>Starting Assets</a:t>
            </a:r>
          </a:p>
        </p:txBody>
      </p:sp>
      <p:sp>
        <p:nvSpPr>
          <p:cNvPr id="3" name="TextBox 2">
            <a:extLst>
              <a:ext uri="{FF2B5EF4-FFF2-40B4-BE49-F238E27FC236}">
                <a16:creationId xmlns:a16="http://schemas.microsoft.com/office/drawing/2014/main" id="{7D562E41-93FA-41B1-8841-434A67BD0306}"/>
              </a:ext>
            </a:extLst>
          </p:cNvPr>
          <p:cNvSpPr txBox="1"/>
          <p:nvPr/>
        </p:nvSpPr>
        <p:spPr>
          <a:xfrm>
            <a:off x="2421954" y="2895909"/>
            <a:ext cx="6378935" cy="246221"/>
          </a:xfrm>
          <a:prstGeom prst="rect">
            <a:avLst/>
          </a:prstGeom>
          <a:noFill/>
        </p:spPr>
        <p:txBody>
          <a:bodyPr wrap="square" rtlCol="0">
            <a:spAutoFit/>
          </a:bodyPr>
          <a:lstStyle/>
          <a:p>
            <a:pPr defTabSz="609585"/>
            <a:r>
              <a:rPr lang="en-US" sz="1000" dirty="0">
                <a:solidFill>
                  <a:prstClr val="black"/>
                </a:solidFill>
                <a:latin typeface="Calibri"/>
              </a:rPr>
              <a:t>*Now – Soon – Later Buckets founded by  Clarity 2 Prosperity</a:t>
            </a:r>
          </a:p>
        </p:txBody>
      </p:sp>
      <p:grpSp>
        <p:nvGrpSpPr>
          <p:cNvPr id="32" name="Group 31">
            <a:extLst>
              <a:ext uri="{FF2B5EF4-FFF2-40B4-BE49-F238E27FC236}">
                <a16:creationId xmlns:a16="http://schemas.microsoft.com/office/drawing/2014/main" id="{43698D89-F871-4D19-B848-0A2891F7DAB9}"/>
              </a:ext>
            </a:extLst>
          </p:cNvPr>
          <p:cNvGrpSpPr/>
          <p:nvPr/>
        </p:nvGrpSpPr>
        <p:grpSpPr>
          <a:xfrm>
            <a:off x="0" y="6283326"/>
            <a:ext cx="12192000" cy="580211"/>
            <a:chOff x="-88136" y="6283325"/>
            <a:chExt cx="9906000" cy="580211"/>
          </a:xfrm>
        </p:grpSpPr>
        <p:grpSp>
          <p:nvGrpSpPr>
            <p:cNvPr id="33" name="Group 32">
              <a:extLst>
                <a:ext uri="{FF2B5EF4-FFF2-40B4-BE49-F238E27FC236}">
                  <a16:creationId xmlns:a16="http://schemas.microsoft.com/office/drawing/2014/main" id="{55F6D64E-1EF5-482F-A3F9-DE061E025A63}"/>
                </a:ext>
              </a:extLst>
            </p:cNvPr>
            <p:cNvGrpSpPr/>
            <p:nvPr/>
          </p:nvGrpSpPr>
          <p:grpSpPr>
            <a:xfrm>
              <a:off x="-88136" y="6283325"/>
              <a:ext cx="9906000" cy="574675"/>
              <a:chOff x="-88136" y="6130925"/>
              <a:chExt cx="9906000" cy="574675"/>
            </a:xfrm>
          </p:grpSpPr>
          <p:grpSp>
            <p:nvGrpSpPr>
              <p:cNvPr id="36" name="Group 19">
                <a:extLst>
                  <a:ext uri="{FF2B5EF4-FFF2-40B4-BE49-F238E27FC236}">
                    <a16:creationId xmlns:a16="http://schemas.microsoft.com/office/drawing/2014/main" id="{FCD045AD-7291-4A7B-A8EB-0892BC747382}"/>
                  </a:ext>
                </a:extLst>
              </p:cNvPr>
              <p:cNvGrpSpPr>
                <a:grpSpLocks/>
              </p:cNvGrpSpPr>
              <p:nvPr/>
            </p:nvGrpSpPr>
            <p:grpSpPr bwMode="auto">
              <a:xfrm>
                <a:off x="-88136" y="6130925"/>
                <a:ext cx="9906000" cy="574675"/>
                <a:chOff x="0" y="6283325"/>
                <a:chExt cx="9906000" cy="574675"/>
              </a:xfrm>
            </p:grpSpPr>
            <p:grpSp>
              <p:nvGrpSpPr>
                <p:cNvPr id="38" name="Group 19">
                  <a:extLst>
                    <a:ext uri="{FF2B5EF4-FFF2-40B4-BE49-F238E27FC236}">
                      <a16:creationId xmlns:a16="http://schemas.microsoft.com/office/drawing/2014/main" id="{E3AAE62D-A796-400E-893C-40CD54F530AA}"/>
                    </a:ext>
                  </a:extLst>
                </p:cNvPr>
                <p:cNvGrpSpPr>
                  <a:grpSpLocks/>
                </p:cNvGrpSpPr>
                <p:nvPr/>
              </p:nvGrpSpPr>
              <p:grpSpPr bwMode="auto">
                <a:xfrm>
                  <a:off x="0" y="6496059"/>
                  <a:ext cx="9906000" cy="271226"/>
                  <a:chOff x="0" y="6523530"/>
                  <a:chExt cx="9143999" cy="270913"/>
                </a:xfrm>
              </p:grpSpPr>
              <p:grpSp>
                <p:nvGrpSpPr>
                  <p:cNvPr id="40" name="Group 13">
                    <a:extLst>
                      <a:ext uri="{FF2B5EF4-FFF2-40B4-BE49-F238E27FC236}">
                        <a16:creationId xmlns:a16="http://schemas.microsoft.com/office/drawing/2014/main" id="{A8857DC8-2B98-4A05-B049-17B136939580}"/>
                      </a:ext>
                    </a:extLst>
                  </p:cNvPr>
                  <p:cNvGrpSpPr>
                    <a:grpSpLocks/>
                  </p:cNvGrpSpPr>
                  <p:nvPr/>
                </p:nvGrpSpPr>
                <p:grpSpPr bwMode="auto">
                  <a:xfrm>
                    <a:off x="0" y="6523530"/>
                    <a:ext cx="9143999" cy="220408"/>
                    <a:chOff x="0" y="6523530"/>
                    <a:chExt cx="9144289" cy="220408"/>
                  </a:xfrm>
                </p:grpSpPr>
                <p:sp>
                  <p:nvSpPr>
                    <p:cNvPr id="42" name="Rectangle 41">
                      <a:extLst>
                        <a:ext uri="{FF2B5EF4-FFF2-40B4-BE49-F238E27FC236}">
                          <a16:creationId xmlns:a16="http://schemas.microsoft.com/office/drawing/2014/main" id="{0AB51F15-028D-46AE-B3A2-2DBBC1711D8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3" name="Rectangle 42">
                      <a:extLst>
                        <a:ext uri="{FF2B5EF4-FFF2-40B4-BE49-F238E27FC236}">
                          <a16:creationId xmlns:a16="http://schemas.microsoft.com/office/drawing/2014/main" id="{B999D26F-6936-4EDF-8E48-CD31D0D8551C}"/>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4" name="Rectangle 43">
                      <a:extLst>
                        <a:ext uri="{FF2B5EF4-FFF2-40B4-BE49-F238E27FC236}">
                          <a16:creationId xmlns:a16="http://schemas.microsoft.com/office/drawing/2014/main" id="{8F9F2102-939A-48DA-9DAA-8B5C5596BCE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5" name="Rectangle 44">
                      <a:extLst>
                        <a:ext uri="{FF2B5EF4-FFF2-40B4-BE49-F238E27FC236}">
                          <a16:creationId xmlns:a16="http://schemas.microsoft.com/office/drawing/2014/main" id="{AF16413E-84F2-46A7-8393-22CB7D0DA80C}"/>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1" name="TextBox 11">
                    <a:extLst>
                      <a:ext uri="{FF2B5EF4-FFF2-40B4-BE49-F238E27FC236}">
                        <a16:creationId xmlns:a16="http://schemas.microsoft.com/office/drawing/2014/main" id="{7C99FEFE-2136-46E9-B436-5377525DC46B}"/>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9" name="Picture 18" descr="thrive logo final.png">
                  <a:extLst>
                    <a:ext uri="{FF2B5EF4-FFF2-40B4-BE49-F238E27FC236}">
                      <a16:creationId xmlns:a16="http://schemas.microsoft.com/office/drawing/2014/main" id="{F7FDD3F8-5092-4D1A-9C3E-21410F8329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80D5AD3E-F1EC-43AB-8082-13DCE29E09D7}"/>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4" name="Rectangle 33">
              <a:extLst>
                <a:ext uri="{FF2B5EF4-FFF2-40B4-BE49-F238E27FC236}">
                  <a16:creationId xmlns:a16="http://schemas.microsoft.com/office/drawing/2014/main" id="{53E993BA-D8D1-462E-A8D8-3E3D63C7486C}"/>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5" name="Picture 34">
              <a:extLst>
                <a:ext uri="{FF2B5EF4-FFF2-40B4-BE49-F238E27FC236}">
                  <a16:creationId xmlns:a16="http://schemas.microsoft.com/office/drawing/2014/main" id="{672C92F2-B64F-4003-88ED-E1C662190BAD}"/>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53" name="TextBox 52">
            <a:extLst>
              <a:ext uri="{FF2B5EF4-FFF2-40B4-BE49-F238E27FC236}">
                <a16:creationId xmlns:a16="http://schemas.microsoft.com/office/drawing/2014/main" id="{D35DC77C-B9C9-427C-A66E-3468F18A3F24}"/>
              </a:ext>
            </a:extLst>
          </p:cNvPr>
          <p:cNvSpPr txBox="1"/>
          <p:nvPr/>
        </p:nvSpPr>
        <p:spPr>
          <a:xfrm>
            <a:off x="9380441" y="4813929"/>
            <a:ext cx="1360767" cy="584775"/>
          </a:xfrm>
          <a:prstGeom prst="rect">
            <a:avLst/>
          </a:prstGeom>
          <a:noFill/>
        </p:spPr>
        <p:txBody>
          <a:bodyPr wrap="square" rtlCol="0">
            <a:spAutoFit/>
          </a:bodyPr>
          <a:lstStyle/>
          <a:p>
            <a:pPr algn="ctr" defTabSz="609585"/>
            <a:r>
              <a:rPr lang="en-US" sz="1600" dirty="0">
                <a:solidFill>
                  <a:prstClr val="white"/>
                </a:solidFill>
                <a:effectLst>
                  <a:outerShdw blurRad="38100" dist="38100" dir="2700000" algn="tl">
                    <a:srgbClr val="000000">
                      <a:alpha val="43137"/>
                    </a:srgbClr>
                  </a:outerShdw>
                </a:effectLst>
                <a:latin typeface="Calibri"/>
              </a:rPr>
              <a:t>LT Growth Assets</a:t>
            </a:r>
          </a:p>
        </p:txBody>
      </p:sp>
    </p:spTree>
    <p:extLst>
      <p:ext uri="{BB962C8B-B14F-4D97-AF65-F5344CB8AC3E}">
        <p14:creationId xmlns:p14="http://schemas.microsoft.com/office/powerpoint/2010/main" val="10704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down)">
                                      <p:cBhvr>
                                        <p:cTn id="30" dur="1800"/>
                                        <p:tgtEl>
                                          <p:spTgt spid="72"/>
                                        </p:tgtEl>
                                      </p:cBhvr>
                                    </p:animEffect>
                                  </p:childTnLst>
                                </p:cTn>
                              </p:par>
                              <p:par>
                                <p:cTn id="31" presetID="1" presetClass="exit"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51" grpId="0" animBg="1"/>
      <p:bldP spid="7" grpId="0"/>
      <p:bldP spid="61" grpId="0" animBg="1"/>
      <p:bldP spid="62" grpId="0" animBg="1"/>
      <p:bldP spid="48" grpId="0"/>
      <p:bldP spid="59" grpId="0"/>
      <p:bldP spid="54" grpId="0" animBg="1"/>
      <p:bldP spid="46"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F95C42BD-BD78-4B20-806E-B0E4C364AC76}"/>
              </a:ext>
            </a:extLst>
          </p:cNvPr>
          <p:cNvSpPr/>
          <p:nvPr/>
        </p:nvSpPr>
        <p:spPr>
          <a:xfrm>
            <a:off x="0" y="-20807"/>
            <a:ext cx="12192000" cy="63564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Content Placeholder 1"/>
          <p:cNvSpPr>
            <a:spLocks noGrp="1"/>
          </p:cNvSpPr>
          <p:nvPr>
            <p:ph idx="1"/>
          </p:nvPr>
        </p:nvSpPr>
        <p:spPr>
          <a:xfrm>
            <a:off x="2438400" y="1394501"/>
            <a:ext cx="8634413" cy="1176955"/>
          </a:xfrm>
        </p:spPr>
        <p:txBody>
          <a:bodyPr>
            <a:noAutofit/>
          </a:bodyPr>
          <a:lstStyle/>
          <a:p>
            <a:pPr marL="0" indent="0">
              <a:spcBef>
                <a:spcPts val="0"/>
              </a:spcBef>
              <a:buNone/>
            </a:pPr>
            <a:r>
              <a:rPr lang="en-US" sz="2400" dirty="0">
                <a:solidFill>
                  <a:schemeClr val="tx2"/>
                </a:solidFill>
              </a:rPr>
              <a:t>  Flooring strategy used in combination with GLWB </a:t>
            </a:r>
          </a:p>
          <a:p>
            <a:pPr marL="0" indent="0">
              <a:spcBef>
                <a:spcPts val="0"/>
              </a:spcBef>
              <a:buNone/>
            </a:pPr>
            <a:r>
              <a:rPr lang="en-US" sz="2400" dirty="0">
                <a:solidFill>
                  <a:schemeClr val="tx2"/>
                </a:solidFill>
              </a:rPr>
              <a:t>  </a:t>
            </a:r>
          </a:p>
          <a:p>
            <a:pPr marL="0" indent="0">
              <a:spcBef>
                <a:spcPts val="0"/>
              </a:spcBef>
              <a:buNone/>
            </a:pPr>
            <a:r>
              <a:rPr lang="en-US" sz="2400" dirty="0">
                <a:solidFill>
                  <a:schemeClr val="tx2"/>
                </a:solidFill>
              </a:rPr>
              <a:t> </a:t>
            </a:r>
          </a:p>
        </p:txBody>
      </p:sp>
      <p:cxnSp>
        <p:nvCxnSpPr>
          <p:cNvPr id="18" name="Straight Connector 17"/>
          <p:cNvCxnSpPr/>
          <p:nvPr/>
        </p:nvCxnSpPr>
        <p:spPr>
          <a:xfrm>
            <a:off x="3526972"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9045"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10200"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74028"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567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33456"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4379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79972"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2612573" y="1688778"/>
            <a:ext cx="8153401" cy="3997177"/>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470362 w 4208903"/>
              <a:gd name="connsiteY0" fmla="*/ 1974130 h 1974130"/>
              <a:gd name="connsiteX1" fmla="*/ 4201132 w 4208903"/>
              <a:gd name="connsiteY1" fmla="*/ 1932999 h 1974130"/>
              <a:gd name="connsiteX2" fmla="*/ 4208775 w 4208903"/>
              <a:gd name="connsiteY2" fmla="*/ 0 h 1974130"/>
              <a:gd name="connsiteX3" fmla="*/ 12 w 4208903"/>
              <a:gd name="connsiteY3" fmla="*/ 1721992 h 1974130"/>
              <a:gd name="connsiteX4" fmla="*/ 470362 w 4208903"/>
              <a:gd name="connsiteY4" fmla="*/ 1974130 h 1974130"/>
              <a:gd name="connsiteX0" fmla="*/ 0 w 4211626"/>
              <a:gd name="connsiteY0" fmla="*/ 1967795 h 1967795"/>
              <a:gd name="connsiteX1" fmla="*/ 4203855 w 4211626"/>
              <a:gd name="connsiteY1" fmla="*/ 1932999 h 1967795"/>
              <a:gd name="connsiteX2" fmla="*/ 4211498 w 4211626"/>
              <a:gd name="connsiteY2" fmla="*/ 0 h 1967795"/>
              <a:gd name="connsiteX3" fmla="*/ 2735 w 4211626"/>
              <a:gd name="connsiteY3" fmla="*/ 1721992 h 1967795"/>
              <a:gd name="connsiteX4" fmla="*/ 0 w 4211626"/>
              <a:gd name="connsiteY4" fmla="*/ 1967795 h 1967795"/>
              <a:gd name="connsiteX0" fmla="*/ 0 w 4211626"/>
              <a:gd name="connsiteY0" fmla="*/ 2069151 h 2069151"/>
              <a:gd name="connsiteX1" fmla="*/ 4203855 w 4211626"/>
              <a:gd name="connsiteY1" fmla="*/ 2034355 h 2069151"/>
              <a:gd name="connsiteX2" fmla="*/ 4211498 w 4211626"/>
              <a:gd name="connsiteY2" fmla="*/ 0 h 2069151"/>
              <a:gd name="connsiteX3" fmla="*/ 2735 w 4211626"/>
              <a:gd name="connsiteY3" fmla="*/ 1823348 h 2069151"/>
              <a:gd name="connsiteX4" fmla="*/ 0 w 4211626"/>
              <a:gd name="connsiteY4" fmla="*/ 2069151 h 2069151"/>
              <a:gd name="connsiteX0" fmla="*/ 0 w 4211626"/>
              <a:gd name="connsiteY0" fmla="*/ 2069151 h 2069151"/>
              <a:gd name="connsiteX1" fmla="*/ 4203855 w 4211626"/>
              <a:gd name="connsiteY1" fmla="*/ 2034355 h 2069151"/>
              <a:gd name="connsiteX2" fmla="*/ 4211498 w 4211626"/>
              <a:gd name="connsiteY2" fmla="*/ 0 h 2069151"/>
              <a:gd name="connsiteX3" fmla="*/ 2735 w 4211626"/>
              <a:gd name="connsiteY3" fmla="*/ 1823348 h 2069151"/>
              <a:gd name="connsiteX4" fmla="*/ 0 w 4211626"/>
              <a:gd name="connsiteY4" fmla="*/ 2069151 h 2069151"/>
              <a:gd name="connsiteX0" fmla="*/ 0 w 4211626"/>
              <a:gd name="connsiteY0" fmla="*/ 2069151 h 2069151"/>
              <a:gd name="connsiteX1" fmla="*/ 4203855 w 4211626"/>
              <a:gd name="connsiteY1" fmla="*/ 2034355 h 2069151"/>
              <a:gd name="connsiteX2" fmla="*/ 4211498 w 4211626"/>
              <a:gd name="connsiteY2" fmla="*/ 0 h 2069151"/>
              <a:gd name="connsiteX3" fmla="*/ 2735 w 4211626"/>
              <a:gd name="connsiteY3" fmla="*/ 1823348 h 2069151"/>
              <a:gd name="connsiteX4" fmla="*/ 0 w 4211626"/>
              <a:gd name="connsiteY4" fmla="*/ 2069151 h 2069151"/>
              <a:gd name="connsiteX0" fmla="*/ 0 w 4207255"/>
              <a:gd name="connsiteY0" fmla="*/ 2240188 h 2240188"/>
              <a:gd name="connsiteX1" fmla="*/ 4203855 w 4207255"/>
              <a:gd name="connsiteY1" fmla="*/ 2205392 h 2240188"/>
              <a:gd name="connsiteX2" fmla="*/ 4207035 w 4207255"/>
              <a:gd name="connsiteY2" fmla="*/ 0 h 2240188"/>
              <a:gd name="connsiteX3" fmla="*/ 2735 w 4207255"/>
              <a:gd name="connsiteY3" fmla="*/ 1994385 h 2240188"/>
              <a:gd name="connsiteX4" fmla="*/ 0 w 4207255"/>
              <a:gd name="connsiteY4" fmla="*/ 2240188 h 2240188"/>
              <a:gd name="connsiteX0" fmla="*/ 0 w 4203855"/>
              <a:gd name="connsiteY0" fmla="*/ 2537919 h 2537919"/>
              <a:gd name="connsiteX1" fmla="*/ 4203855 w 4203855"/>
              <a:gd name="connsiteY1" fmla="*/ 2503123 h 2537919"/>
              <a:gd name="connsiteX2" fmla="*/ 4193646 w 4203855"/>
              <a:gd name="connsiteY2" fmla="*/ 0 h 2537919"/>
              <a:gd name="connsiteX3" fmla="*/ 2735 w 4203855"/>
              <a:gd name="connsiteY3" fmla="*/ 2292116 h 2537919"/>
              <a:gd name="connsiteX4" fmla="*/ 0 w 4203855"/>
              <a:gd name="connsiteY4" fmla="*/ 2537919 h 2537919"/>
              <a:gd name="connsiteX0" fmla="*/ 0 w 4203855"/>
              <a:gd name="connsiteY0" fmla="*/ 2683618 h 2683618"/>
              <a:gd name="connsiteX1" fmla="*/ 4203855 w 4203855"/>
              <a:gd name="connsiteY1" fmla="*/ 2648822 h 2683618"/>
              <a:gd name="connsiteX2" fmla="*/ 4184720 w 4203855"/>
              <a:gd name="connsiteY2" fmla="*/ 0 h 2683618"/>
              <a:gd name="connsiteX3" fmla="*/ 2735 w 4203855"/>
              <a:gd name="connsiteY3" fmla="*/ 2437815 h 2683618"/>
              <a:gd name="connsiteX4" fmla="*/ 0 w 4203855"/>
              <a:gd name="connsiteY4" fmla="*/ 2683618 h 2683618"/>
              <a:gd name="connsiteX0" fmla="*/ 0 w 4203855"/>
              <a:gd name="connsiteY0" fmla="*/ 2949676 h 2949676"/>
              <a:gd name="connsiteX1" fmla="*/ 4203855 w 4203855"/>
              <a:gd name="connsiteY1" fmla="*/ 2914880 h 2949676"/>
              <a:gd name="connsiteX2" fmla="*/ 4166868 w 4203855"/>
              <a:gd name="connsiteY2" fmla="*/ 0 h 2949676"/>
              <a:gd name="connsiteX3" fmla="*/ 2735 w 4203855"/>
              <a:gd name="connsiteY3" fmla="*/ 2703873 h 2949676"/>
              <a:gd name="connsiteX4" fmla="*/ 0 w 4203855"/>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256"/>
              <a:gd name="connsiteY0" fmla="*/ 2949676 h 2949676"/>
              <a:gd name="connsiteX1" fmla="*/ 4203855 w 4207256"/>
              <a:gd name="connsiteY1" fmla="*/ 2914880 h 2949676"/>
              <a:gd name="connsiteX2" fmla="*/ 4207036 w 4207256"/>
              <a:gd name="connsiteY2" fmla="*/ 0 h 2949676"/>
              <a:gd name="connsiteX3" fmla="*/ 2735 w 4207256"/>
              <a:gd name="connsiteY3" fmla="*/ 2703873 h 2949676"/>
              <a:gd name="connsiteX4" fmla="*/ 0 w 4207256"/>
              <a:gd name="connsiteY4" fmla="*/ 2949676 h 2949676"/>
              <a:gd name="connsiteX0" fmla="*/ 0 w 4207109"/>
              <a:gd name="connsiteY0" fmla="*/ 2949676 h 2949676"/>
              <a:gd name="connsiteX1" fmla="*/ 4191296 w 4207109"/>
              <a:gd name="connsiteY1" fmla="*/ 2914880 h 2949676"/>
              <a:gd name="connsiteX2" fmla="*/ 4207036 w 4207109"/>
              <a:gd name="connsiteY2" fmla="*/ 0 h 2949676"/>
              <a:gd name="connsiteX3" fmla="*/ 2735 w 4207109"/>
              <a:gd name="connsiteY3" fmla="*/ 2703873 h 2949676"/>
              <a:gd name="connsiteX4" fmla="*/ 0 w 4207109"/>
              <a:gd name="connsiteY4" fmla="*/ 2949676 h 2949676"/>
              <a:gd name="connsiteX0" fmla="*/ 0 w 4207109"/>
              <a:gd name="connsiteY0" fmla="*/ 2949676 h 2949676"/>
              <a:gd name="connsiteX1" fmla="*/ 4191296 w 4207109"/>
              <a:gd name="connsiteY1" fmla="*/ 2914880 h 2949676"/>
              <a:gd name="connsiteX2" fmla="*/ 4207036 w 4207109"/>
              <a:gd name="connsiteY2" fmla="*/ 0 h 2949676"/>
              <a:gd name="connsiteX3" fmla="*/ 2735 w 4207109"/>
              <a:gd name="connsiteY3" fmla="*/ 2703873 h 2949676"/>
              <a:gd name="connsiteX4" fmla="*/ 0 w 4207109"/>
              <a:gd name="connsiteY4" fmla="*/ 2949676 h 2949676"/>
              <a:gd name="connsiteX0" fmla="*/ 0 w 4207074"/>
              <a:gd name="connsiteY0" fmla="*/ 2949676 h 2949676"/>
              <a:gd name="connsiteX1" fmla="*/ 4174550 w 4207074"/>
              <a:gd name="connsiteY1" fmla="*/ 2932794 h 2949676"/>
              <a:gd name="connsiteX2" fmla="*/ 4207036 w 4207074"/>
              <a:gd name="connsiteY2" fmla="*/ 0 h 2949676"/>
              <a:gd name="connsiteX3" fmla="*/ 2735 w 4207074"/>
              <a:gd name="connsiteY3" fmla="*/ 2703873 h 2949676"/>
              <a:gd name="connsiteX4" fmla="*/ 0 w 4207074"/>
              <a:gd name="connsiteY4" fmla="*/ 2949676 h 29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074" h="2949676">
                <a:moveTo>
                  <a:pt x="0" y="2949676"/>
                </a:moveTo>
                <a:lnTo>
                  <a:pt x="4174550" y="2932794"/>
                </a:lnTo>
                <a:cubicBezTo>
                  <a:pt x="4173670" y="2181610"/>
                  <a:pt x="4208396" y="323299"/>
                  <a:pt x="4207036" y="0"/>
                </a:cubicBezTo>
                <a:cubicBezTo>
                  <a:pt x="3544985" y="1006871"/>
                  <a:pt x="1606494" y="2425495"/>
                  <a:pt x="2735" y="2703873"/>
                </a:cubicBezTo>
                <a:cubicBezTo>
                  <a:pt x="-70" y="2749035"/>
                  <a:pt x="1090" y="2897662"/>
                  <a:pt x="0" y="2949676"/>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sp>
        <p:nvSpPr>
          <p:cNvPr id="24" name="Freeform 23"/>
          <p:cNvSpPr/>
          <p:nvPr/>
        </p:nvSpPr>
        <p:spPr>
          <a:xfrm>
            <a:off x="3520139" y="3634410"/>
            <a:ext cx="7224260" cy="2073831"/>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663057 h 663964"/>
              <a:gd name="connsiteX1" fmla="*/ 3745593 w 3747707"/>
              <a:gd name="connsiteY1" fmla="*/ 663964 h 663964"/>
              <a:gd name="connsiteX2" fmla="*/ 3747427 w 3747707"/>
              <a:gd name="connsiteY2" fmla="*/ 341442 h 663964"/>
              <a:gd name="connsiteX3" fmla="*/ 2149198 w 3747707"/>
              <a:gd name="connsiteY3" fmla="*/ 5023 h 663964"/>
              <a:gd name="connsiteX4" fmla="*/ 0 w 3747707"/>
              <a:gd name="connsiteY4" fmla="*/ 663057 h 663964"/>
              <a:gd name="connsiteX0" fmla="*/ 0 w 3747707"/>
              <a:gd name="connsiteY0" fmla="*/ 887750 h 888657"/>
              <a:gd name="connsiteX1" fmla="*/ 3745593 w 3747707"/>
              <a:gd name="connsiteY1" fmla="*/ 888657 h 888657"/>
              <a:gd name="connsiteX2" fmla="*/ 3747427 w 3747707"/>
              <a:gd name="connsiteY2" fmla="*/ 566135 h 888657"/>
              <a:gd name="connsiteX3" fmla="*/ 2456450 w 3747707"/>
              <a:gd name="connsiteY3" fmla="*/ 3287 h 888657"/>
              <a:gd name="connsiteX4" fmla="*/ 0 w 3747707"/>
              <a:gd name="connsiteY4" fmla="*/ 887750 h 888657"/>
              <a:gd name="connsiteX0" fmla="*/ 0 w 3747707"/>
              <a:gd name="connsiteY0" fmla="*/ 886077 h 886984"/>
              <a:gd name="connsiteX1" fmla="*/ 3745593 w 3747707"/>
              <a:gd name="connsiteY1" fmla="*/ 886984 h 886984"/>
              <a:gd name="connsiteX2" fmla="*/ 3747427 w 3747707"/>
              <a:gd name="connsiteY2" fmla="*/ 650349 h 886984"/>
              <a:gd name="connsiteX3" fmla="*/ 2456450 w 3747707"/>
              <a:gd name="connsiteY3" fmla="*/ 1614 h 886984"/>
              <a:gd name="connsiteX4" fmla="*/ 0 w 3747707"/>
              <a:gd name="connsiteY4" fmla="*/ 886077 h 886984"/>
              <a:gd name="connsiteX0" fmla="*/ 0 w 3747707"/>
              <a:gd name="connsiteY0" fmla="*/ 886490 h 887397"/>
              <a:gd name="connsiteX1" fmla="*/ 3745593 w 3747707"/>
              <a:gd name="connsiteY1" fmla="*/ 887397 h 887397"/>
              <a:gd name="connsiteX2" fmla="*/ 3747427 w 3747707"/>
              <a:gd name="connsiteY2" fmla="*/ 650762 h 887397"/>
              <a:gd name="connsiteX3" fmla="*/ 2456450 w 3747707"/>
              <a:gd name="connsiteY3" fmla="*/ 2027 h 887397"/>
              <a:gd name="connsiteX4" fmla="*/ 0 w 3747707"/>
              <a:gd name="connsiteY4" fmla="*/ 886490 h 887397"/>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76756 w 4024463"/>
              <a:gd name="connsiteY0" fmla="*/ 917138 h 918045"/>
              <a:gd name="connsiteX1" fmla="*/ 4022349 w 4024463"/>
              <a:gd name="connsiteY1" fmla="*/ 918045 h 918045"/>
              <a:gd name="connsiteX2" fmla="*/ 4024183 w 4024463"/>
              <a:gd name="connsiteY2" fmla="*/ 681410 h 918045"/>
              <a:gd name="connsiteX3" fmla="*/ 2460708 w 4024463"/>
              <a:gd name="connsiteY3" fmla="*/ 1187 h 918045"/>
              <a:gd name="connsiteX4" fmla="*/ 507909 w 4024463"/>
              <a:gd name="connsiteY4" fmla="*/ 527075 h 918045"/>
              <a:gd name="connsiteX5" fmla="*/ 276756 w 4024463"/>
              <a:gd name="connsiteY5" fmla="*/ 917138 h 918045"/>
              <a:gd name="connsiteX0" fmla="*/ 246884 w 3994591"/>
              <a:gd name="connsiteY0" fmla="*/ 917052 h 917959"/>
              <a:gd name="connsiteX1" fmla="*/ 3992477 w 3994591"/>
              <a:gd name="connsiteY1" fmla="*/ 917959 h 917959"/>
              <a:gd name="connsiteX2" fmla="*/ 3994311 w 3994591"/>
              <a:gd name="connsiteY2" fmla="*/ 681324 h 917959"/>
              <a:gd name="connsiteX3" fmla="*/ 2430836 w 3994591"/>
              <a:gd name="connsiteY3" fmla="*/ 1101 h 917959"/>
              <a:gd name="connsiteX4" fmla="*/ 478037 w 3994591"/>
              <a:gd name="connsiteY4" fmla="*/ 526989 h 917959"/>
              <a:gd name="connsiteX5" fmla="*/ 466937 w 3994591"/>
              <a:gd name="connsiteY5" fmla="*/ 826124 h 917959"/>
              <a:gd name="connsiteX6" fmla="*/ 246884 w 3994591"/>
              <a:gd name="connsiteY6" fmla="*/ 917052 h 917959"/>
              <a:gd name="connsiteX0" fmla="*/ 291608 w 4039315"/>
              <a:gd name="connsiteY0" fmla="*/ 917052 h 917959"/>
              <a:gd name="connsiteX1" fmla="*/ 4037201 w 4039315"/>
              <a:gd name="connsiteY1" fmla="*/ 917959 h 917959"/>
              <a:gd name="connsiteX2" fmla="*/ 4039035 w 4039315"/>
              <a:gd name="connsiteY2" fmla="*/ 681324 h 917959"/>
              <a:gd name="connsiteX3" fmla="*/ 2475560 w 4039315"/>
              <a:gd name="connsiteY3" fmla="*/ 1101 h 917959"/>
              <a:gd name="connsiteX4" fmla="*/ 522761 w 4039315"/>
              <a:gd name="connsiteY4" fmla="*/ 526989 h 917959"/>
              <a:gd name="connsiteX5" fmla="*/ 311869 w 4039315"/>
              <a:gd name="connsiteY5" fmla="*/ 810381 h 917959"/>
              <a:gd name="connsiteX6" fmla="*/ 291608 w 4039315"/>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6616 h 917523"/>
              <a:gd name="connsiteX1" fmla="*/ 4062529 w 4064643"/>
              <a:gd name="connsiteY1" fmla="*/ 917523 h 917523"/>
              <a:gd name="connsiteX2" fmla="*/ 4064363 w 4064643"/>
              <a:gd name="connsiteY2" fmla="*/ 680888 h 917523"/>
              <a:gd name="connsiteX3" fmla="*/ 2500888 w 4064643"/>
              <a:gd name="connsiteY3" fmla="*/ 665 h 917523"/>
              <a:gd name="connsiteX4" fmla="*/ 592487 w 4064643"/>
              <a:gd name="connsiteY4" fmla="*/ 558041 h 917523"/>
              <a:gd name="connsiteX5" fmla="*/ 248399 w 4064643"/>
              <a:gd name="connsiteY5" fmla="*/ 794201 h 917523"/>
              <a:gd name="connsiteX6" fmla="*/ 316936 w 4064643"/>
              <a:gd name="connsiteY6" fmla="*/ 916616 h 917523"/>
              <a:gd name="connsiteX0" fmla="*/ 635876 w 3828603"/>
              <a:gd name="connsiteY0" fmla="*/ 932360 h 932360"/>
              <a:gd name="connsiteX1" fmla="*/ 3826489 w 3828603"/>
              <a:gd name="connsiteY1" fmla="*/ 917523 h 932360"/>
              <a:gd name="connsiteX2" fmla="*/ 3828323 w 3828603"/>
              <a:gd name="connsiteY2" fmla="*/ 680888 h 932360"/>
              <a:gd name="connsiteX3" fmla="*/ 2264848 w 3828603"/>
              <a:gd name="connsiteY3" fmla="*/ 665 h 932360"/>
              <a:gd name="connsiteX4" fmla="*/ 356447 w 3828603"/>
              <a:gd name="connsiteY4" fmla="*/ 558041 h 932360"/>
              <a:gd name="connsiteX5" fmla="*/ 12359 w 3828603"/>
              <a:gd name="connsiteY5" fmla="*/ 794201 h 932360"/>
              <a:gd name="connsiteX6" fmla="*/ 635876 w 3828603"/>
              <a:gd name="connsiteY6" fmla="*/ 932360 h 932360"/>
              <a:gd name="connsiteX0" fmla="*/ 635876 w 3828603"/>
              <a:gd name="connsiteY0" fmla="*/ 932360 h 942347"/>
              <a:gd name="connsiteX1" fmla="*/ 3826489 w 3828603"/>
              <a:gd name="connsiteY1" fmla="*/ 917523 h 942347"/>
              <a:gd name="connsiteX2" fmla="*/ 3828323 w 3828603"/>
              <a:gd name="connsiteY2" fmla="*/ 680888 h 942347"/>
              <a:gd name="connsiteX3" fmla="*/ 2264848 w 3828603"/>
              <a:gd name="connsiteY3" fmla="*/ 665 h 942347"/>
              <a:gd name="connsiteX4" fmla="*/ 356447 w 3828603"/>
              <a:gd name="connsiteY4" fmla="*/ 558041 h 942347"/>
              <a:gd name="connsiteX5" fmla="*/ 12359 w 3828603"/>
              <a:gd name="connsiteY5" fmla="*/ 794201 h 942347"/>
              <a:gd name="connsiteX6" fmla="*/ 635876 w 3828603"/>
              <a:gd name="connsiteY6" fmla="*/ 932360 h 942347"/>
              <a:gd name="connsiteX0" fmla="*/ 500439 w 3859660"/>
              <a:gd name="connsiteY0" fmla="*/ 955976 h 964653"/>
              <a:gd name="connsiteX1" fmla="*/ 3857546 w 3859660"/>
              <a:gd name="connsiteY1" fmla="*/ 917523 h 964653"/>
              <a:gd name="connsiteX2" fmla="*/ 3859380 w 3859660"/>
              <a:gd name="connsiteY2" fmla="*/ 680888 h 964653"/>
              <a:gd name="connsiteX3" fmla="*/ 2295905 w 3859660"/>
              <a:gd name="connsiteY3" fmla="*/ 665 h 964653"/>
              <a:gd name="connsiteX4" fmla="*/ 387504 w 3859660"/>
              <a:gd name="connsiteY4" fmla="*/ 558041 h 964653"/>
              <a:gd name="connsiteX5" fmla="*/ 43416 w 3859660"/>
              <a:gd name="connsiteY5" fmla="*/ 794201 h 964653"/>
              <a:gd name="connsiteX6" fmla="*/ 500439 w 3859660"/>
              <a:gd name="connsiteY6" fmla="*/ 955976 h 964653"/>
              <a:gd name="connsiteX0" fmla="*/ 508269 w 3867490"/>
              <a:gd name="connsiteY0" fmla="*/ 955976 h 962184"/>
              <a:gd name="connsiteX1" fmla="*/ 3865376 w 3867490"/>
              <a:gd name="connsiteY1" fmla="*/ 917523 h 962184"/>
              <a:gd name="connsiteX2" fmla="*/ 3867210 w 3867490"/>
              <a:gd name="connsiteY2" fmla="*/ 680888 h 962184"/>
              <a:gd name="connsiteX3" fmla="*/ 2303735 w 3867490"/>
              <a:gd name="connsiteY3" fmla="*/ 665 h 962184"/>
              <a:gd name="connsiteX4" fmla="*/ 395334 w 3867490"/>
              <a:gd name="connsiteY4" fmla="*/ 558041 h 962184"/>
              <a:gd name="connsiteX5" fmla="*/ 40146 w 3867490"/>
              <a:gd name="connsiteY5" fmla="*/ 723354 h 962184"/>
              <a:gd name="connsiteX6" fmla="*/ 508269 w 3867490"/>
              <a:gd name="connsiteY6" fmla="*/ 955976 h 962184"/>
              <a:gd name="connsiteX0" fmla="*/ 508270 w 3867491"/>
              <a:gd name="connsiteY0" fmla="*/ 955601 h 961809"/>
              <a:gd name="connsiteX1" fmla="*/ 3865377 w 3867491"/>
              <a:gd name="connsiteY1" fmla="*/ 917148 h 961809"/>
              <a:gd name="connsiteX2" fmla="*/ 3867211 w 3867491"/>
              <a:gd name="connsiteY2" fmla="*/ 680513 h 961809"/>
              <a:gd name="connsiteX3" fmla="*/ 2303736 w 3867491"/>
              <a:gd name="connsiteY3" fmla="*/ 290 h 961809"/>
              <a:gd name="connsiteX4" fmla="*/ 284338 w 3867491"/>
              <a:gd name="connsiteY4" fmla="*/ 597026 h 961809"/>
              <a:gd name="connsiteX5" fmla="*/ 40147 w 3867491"/>
              <a:gd name="connsiteY5" fmla="*/ 722979 h 961809"/>
              <a:gd name="connsiteX6" fmla="*/ 508270 w 3867491"/>
              <a:gd name="connsiteY6" fmla="*/ 955601 h 961809"/>
              <a:gd name="connsiteX0" fmla="*/ 610032 w 3969253"/>
              <a:gd name="connsiteY0" fmla="*/ 955312 h 961520"/>
              <a:gd name="connsiteX1" fmla="*/ 3967139 w 3969253"/>
              <a:gd name="connsiteY1" fmla="*/ 916859 h 961520"/>
              <a:gd name="connsiteX2" fmla="*/ 3968973 w 3969253"/>
              <a:gd name="connsiteY2" fmla="*/ 680224 h 961520"/>
              <a:gd name="connsiteX3" fmla="*/ 2405498 w 3969253"/>
              <a:gd name="connsiteY3" fmla="*/ 1 h 961520"/>
              <a:gd name="connsiteX4" fmla="*/ 175208 w 3969253"/>
              <a:gd name="connsiteY4" fmla="*/ 675457 h 961520"/>
              <a:gd name="connsiteX5" fmla="*/ 141909 w 3969253"/>
              <a:gd name="connsiteY5" fmla="*/ 722690 h 961520"/>
              <a:gd name="connsiteX6" fmla="*/ 610032 w 3969253"/>
              <a:gd name="connsiteY6" fmla="*/ 955312 h 961520"/>
              <a:gd name="connsiteX0" fmla="*/ 613407 w 3972628"/>
              <a:gd name="connsiteY0" fmla="*/ 955312 h 955312"/>
              <a:gd name="connsiteX1" fmla="*/ 3970514 w 3972628"/>
              <a:gd name="connsiteY1" fmla="*/ 916859 h 955312"/>
              <a:gd name="connsiteX2" fmla="*/ 3972348 w 3972628"/>
              <a:gd name="connsiteY2" fmla="*/ 680224 h 955312"/>
              <a:gd name="connsiteX3" fmla="*/ 2408873 w 3972628"/>
              <a:gd name="connsiteY3" fmla="*/ 1 h 955312"/>
              <a:gd name="connsiteX4" fmla="*/ 178583 w 3972628"/>
              <a:gd name="connsiteY4" fmla="*/ 675457 h 955312"/>
              <a:gd name="connsiteX5" fmla="*/ 145284 w 3972628"/>
              <a:gd name="connsiteY5" fmla="*/ 722690 h 955312"/>
              <a:gd name="connsiteX6" fmla="*/ 123086 w 3972628"/>
              <a:gd name="connsiteY6" fmla="*/ 903743 h 955312"/>
              <a:gd name="connsiteX7" fmla="*/ 613407 w 3972628"/>
              <a:gd name="connsiteY7" fmla="*/ 955312 h 955312"/>
              <a:gd name="connsiteX0" fmla="*/ 650710 w 4009931"/>
              <a:gd name="connsiteY0" fmla="*/ 955312 h 955312"/>
              <a:gd name="connsiteX1" fmla="*/ 4007817 w 4009931"/>
              <a:gd name="connsiteY1" fmla="*/ 916859 h 955312"/>
              <a:gd name="connsiteX2" fmla="*/ 4009651 w 4009931"/>
              <a:gd name="connsiteY2" fmla="*/ 680224 h 955312"/>
              <a:gd name="connsiteX3" fmla="*/ 2446176 w 4009931"/>
              <a:gd name="connsiteY3" fmla="*/ 1 h 955312"/>
              <a:gd name="connsiteX4" fmla="*/ 215886 w 4009931"/>
              <a:gd name="connsiteY4" fmla="*/ 675457 h 955312"/>
              <a:gd name="connsiteX5" fmla="*/ 71593 w 4009931"/>
              <a:gd name="connsiteY5" fmla="*/ 691200 h 955312"/>
              <a:gd name="connsiteX6" fmla="*/ 182587 w 4009931"/>
              <a:gd name="connsiteY6" fmla="*/ 722690 h 955312"/>
              <a:gd name="connsiteX7" fmla="*/ 160389 w 4009931"/>
              <a:gd name="connsiteY7" fmla="*/ 903743 h 955312"/>
              <a:gd name="connsiteX8" fmla="*/ 650710 w 4009931"/>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10037 w 4059579"/>
              <a:gd name="connsiteY7" fmla="*/ 903743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32236 w 4059579"/>
              <a:gd name="connsiteY7" fmla="*/ 919487 h 955312"/>
              <a:gd name="connsiteX8" fmla="*/ 700358 w 4059579"/>
              <a:gd name="connsiteY8" fmla="*/ 955312 h 955312"/>
              <a:gd name="connsiteX0" fmla="*/ 671054 w 4030275"/>
              <a:gd name="connsiteY0" fmla="*/ 955560 h 955560"/>
              <a:gd name="connsiteX1" fmla="*/ 4028161 w 4030275"/>
              <a:gd name="connsiteY1" fmla="*/ 917107 h 955560"/>
              <a:gd name="connsiteX2" fmla="*/ 4029995 w 4030275"/>
              <a:gd name="connsiteY2" fmla="*/ 680472 h 955560"/>
              <a:gd name="connsiteX3" fmla="*/ 2466520 w 4030275"/>
              <a:gd name="connsiteY3" fmla="*/ 249 h 955560"/>
              <a:gd name="connsiteX4" fmla="*/ 202931 w 4030275"/>
              <a:gd name="connsiteY4" fmla="*/ 762296 h 955560"/>
              <a:gd name="connsiteX5" fmla="*/ 91937 w 4030275"/>
              <a:gd name="connsiteY5" fmla="*/ 691448 h 955560"/>
              <a:gd name="connsiteX6" fmla="*/ 202931 w 4030275"/>
              <a:gd name="connsiteY6" fmla="*/ 722938 h 955560"/>
              <a:gd name="connsiteX7" fmla="*/ 202932 w 4030275"/>
              <a:gd name="connsiteY7" fmla="*/ 919735 h 955560"/>
              <a:gd name="connsiteX8" fmla="*/ 671054 w 4030275"/>
              <a:gd name="connsiteY8" fmla="*/ 955560 h 955560"/>
              <a:gd name="connsiteX0" fmla="*/ 635797 w 3995018"/>
              <a:gd name="connsiteY0" fmla="*/ 955560 h 955560"/>
              <a:gd name="connsiteX1" fmla="*/ 3992904 w 3995018"/>
              <a:gd name="connsiteY1" fmla="*/ 917107 h 955560"/>
              <a:gd name="connsiteX2" fmla="*/ 3994738 w 3995018"/>
              <a:gd name="connsiteY2" fmla="*/ 680472 h 955560"/>
              <a:gd name="connsiteX3" fmla="*/ 2431263 w 3995018"/>
              <a:gd name="connsiteY3" fmla="*/ 249 h 955560"/>
              <a:gd name="connsiteX4" fmla="*/ 167674 w 3995018"/>
              <a:gd name="connsiteY4" fmla="*/ 762296 h 955560"/>
              <a:gd name="connsiteX5" fmla="*/ 167674 w 3995018"/>
              <a:gd name="connsiteY5" fmla="*/ 722938 h 955560"/>
              <a:gd name="connsiteX6" fmla="*/ 167675 w 3995018"/>
              <a:gd name="connsiteY6" fmla="*/ 919735 h 955560"/>
              <a:gd name="connsiteX7" fmla="*/ 635797 w 3995018"/>
              <a:gd name="connsiteY7" fmla="*/ 955560 h 95556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67682 w 3926903"/>
              <a:gd name="connsiteY0" fmla="*/ 955475 h 955475"/>
              <a:gd name="connsiteX1" fmla="*/ 3924789 w 3926903"/>
              <a:gd name="connsiteY1" fmla="*/ 917022 h 955475"/>
              <a:gd name="connsiteX2" fmla="*/ 3926623 w 3926903"/>
              <a:gd name="connsiteY2" fmla="*/ 680387 h 955475"/>
              <a:gd name="connsiteX3" fmla="*/ 2363148 w 3926903"/>
              <a:gd name="connsiteY3" fmla="*/ 164 h 955475"/>
              <a:gd name="connsiteX4" fmla="*/ 55160 w 3926903"/>
              <a:gd name="connsiteY4" fmla="*/ 746468 h 955475"/>
              <a:gd name="connsiteX5" fmla="*/ 55162 w 3926903"/>
              <a:gd name="connsiteY5" fmla="*/ 943266 h 955475"/>
              <a:gd name="connsiteX6" fmla="*/ 567682 w 3926903"/>
              <a:gd name="connsiteY6" fmla="*/ 955475 h 955475"/>
              <a:gd name="connsiteX0" fmla="*/ 556920 w 3916141"/>
              <a:gd name="connsiteY0" fmla="*/ 955380 h 957575"/>
              <a:gd name="connsiteX1" fmla="*/ 3914027 w 3916141"/>
              <a:gd name="connsiteY1" fmla="*/ 916927 h 957575"/>
              <a:gd name="connsiteX2" fmla="*/ 3915861 w 3916141"/>
              <a:gd name="connsiteY2" fmla="*/ 680292 h 957575"/>
              <a:gd name="connsiteX3" fmla="*/ 2352386 w 3916141"/>
              <a:gd name="connsiteY3" fmla="*/ 69 h 957575"/>
              <a:gd name="connsiteX4" fmla="*/ 0 w 3916141"/>
              <a:gd name="connsiteY4" fmla="*/ 722757 h 957575"/>
              <a:gd name="connsiteX5" fmla="*/ 44400 w 3916141"/>
              <a:gd name="connsiteY5" fmla="*/ 943171 h 957575"/>
              <a:gd name="connsiteX6" fmla="*/ 556920 w 3916141"/>
              <a:gd name="connsiteY6" fmla="*/ 955380 h 957575"/>
              <a:gd name="connsiteX0" fmla="*/ 606510 w 3965731"/>
              <a:gd name="connsiteY0" fmla="*/ 955380 h 957575"/>
              <a:gd name="connsiteX1" fmla="*/ 3963617 w 3965731"/>
              <a:gd name="connsiteY1" fmla="*/ 916927 h 957575"/>
              <a:gd name="connsiteX2" fmla="*/ 3965451 w 3965731"/>
              <a:gd name="connsiteY2" fmla="*/ 680292 h 957575"/>
              <a:gd name="connsiteX3" fmla="*/ 2401976 w 3965731"/>
              <a:gd name="connsiteY3" fmla="*/ 69 h 957575"/>
              <a:gd name="connsiteX4" fmla="*/ 49590 w 3965731"/>
              <a:gd name="connsiteY4" fmla="*/ 722757 h 957575"/>
              <a:gd name="connsiteX5" fmla="*/ 93990 w 3965731"/>
              <a:gd name="connsiteY5" fmla="*/ 943171 h 957575"/>
              <a:gd name="connsiteX6" fmla="*/ 606510 w 3965731"/>
              <a:gd name="connsiteY6" fmla="*/ 955380 h 957575"/>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143703 w 4015444"/>
              <a:gd name="connsiteY4" fmla="*/ 945462 h 1013152"/>
              <a:gd name="connsiteX5" fmla="*/ 656223 w 4015444"/>
              <a:gd name="connsiteY5" fmla="*/ 957671 h 1013152"/>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288000 w 4015444"/>
              <a:gd name="connsiteY4" fmla="*/ 882485 h 1013152"/>
              <a:gd name="connsiteX5" fmla="*/ 143703 w 4015444"/>
              <a:gd name="connsiteY5" fmla="*/ 945462 h 1013152"/>
              <a:gd name="connsiteX6" fmla="*/ 656223 w 4015444"/>
              <a:gd name="connsiteY6" fmla="*/ 957671 h 1013152"/>
              <a:gd name="connsiteX0" fmla="*/ 547701 w 3906922"/>
              <a:gd name="connsiteY0" fmla="*/ 956069 h 956068"/>
              <a:gd name="connsiteX1" fmla="*/ 3904808 w 3906922"/>
              <a:gd name="connsiteY1" fmla="*/ 917616 h 956068"/>
              <a:gd name="connsiteX2" fmla="*/ 3906642 w 3906922"/>
              <a:gd name="connsiteY2" fmla="*/ 680981 h 956068"/>
              <a:gd name="connsiteX3" fmla="*/ 2343167 w 3906922"/>
              <a:gd name="connsiteY3" fmla="*/ 758 h 956068"/>
              <a:gd name="connsiteX4" fmla="*/ 301574 w 3906922"/>
              <a:gd name="connsiteY4" fmla="*/ 825779 h 956068"/>
              <a:gd name="connsiteX5" fmla="*/ 35181 w 3906922"/>
              <a:gd name="connsiteY5" fmla="*/ 943860 h 956068"/>
              <a:gd name="connsiteX6" fmla="*/ 547701 w 3906922"/>
              <a:gd name="connsiteY6" fmla="*/ 956069 h 956068"/>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664724 w 4023945"/>
              <a:gd name="connsiteY0" fmla="*/ 955312 h 960376"/>
              <a:gd name="connsiteX1" fmla="*/ 4021831 w 4023945"/>
              <a:gd name="connsiteY1" fmla="*/ 916859 h 960376"/>
              <a:gd name="connsiteX2" fmla="*/ 4023665 w 4023945"/>
              <a:gd name="connsiteY2" fmla="*/ 680224 h 960376"/>
              <a:gd name="connsiteX3" fmla="*/ 2460190 w 4023945"/>
              <a:gd name="connsiteY3" fmla="*/ 1 h 960376"/>
              <a:gd name="connsiteX4" fmla="*/ 207705 w 4023945"/>
              <a:gd name="connsiteY4" fmla="*/ 683327 h 960376"/>
              <a:gd name="connsiteX5" fmla="*/ 152204 w 4023945"/>
              <a:gd name="connsiteY5" fmla="*/ 943103 h 960376"/>
              <a:gd name="connsiteX6" fmla="*/ 664724 w 4023945"/>
              <a:gd name="connsiteY6" fmla="*/ 955312 h 960376"/>
              <a:gd name="connsiteX0" fmla="*/ 537117 w 3896338"/>
              <a:gd name="connsiteY0" fmla="*/ 955312 h 960376"/>
              <a:gd name="connsiteX1" fmla="*/ 3894224 w 3896338"/>
              <a:gd name="connsiteY1" fmla="*/ 916859 h 960376"/>
              <a:gd name="connsiteX2" fmla="*/ 3896058 w 3896338"/>
              <a:gd name="connsiteY2" fmla="*/ 680224 h 960376"/>
              <a:gd name="connsiteX3" fmla="*/ 2332583 w 3896338"/>
              <a:gd name="connsiteY3" fmla="*/ 1 h 960376"/>
              <a:gd name="connsiteX4" fmla="*/ 80098 w 3896338"/>
              <a:gd name="connsiteY4" fmla="*/ 683327 h 960376"/>
              <a:gd name="connsiteX5" fmla="*/ 24597 w 3896338"/>
              <a:gd name="connsiteY5" fmla="*/ 943103 h 960376"/>
              <a:gd name="connsiteX6" fmla="*/ 537117 w 3896338"/>
              <a:gd name="connsiteY6" fmla="*/ 955312 h 960376"/>
              <a:gd name="connsiteX0" fmla="*/ 556306 w 3915527"/>
              <a:gd name="connsiteY0" fmla="*/ 955312 h 960376"/>
              <a:gd name="connsiteX1" fmla="*/ 3913413 w 3915527"/>
              <a:gd name="connsiteY1" fmla="*/ 916859 h 960376"/>
              <a:gd name="connsiteX2" fmla="*/ 3915247 w 3915527"/>
              <a:gd name="connsiteY2" fmla="*/ 680224 h 960376"/>
              <a:gd name="connsiteX3" fmla="*/ 2351772 w 3915527"/>
              <a:gd name="connsiteY3" fmla="*/ 1 h 960376"/>
              <a:gd name="connsiteX4" fmla="*/ 32690 w 3915527"/>
              <a:gd name="connsiteY4" fmla="*/ 683327 h 960376"/>
              <a:gd name="connsiteX5" fmla="*/ 43786 w 3915527"/>
              <a:gd name="connsiteY5" fmla="*/ 943103 h 960376"/>
              <a:gd name="connsiteX6" fmla="*/ 556306 w 3915527"/>
              <a:gd name="connsiteY6" fmla="*/ 955312 h 960376"/>
              <a:gd name="connsiteX0" fmla="*/ 726957 w 4086178"/>
              <a:gd name="connsiteY0" fmla="*/ 955312 h 960376"/>
              <a:gd name="connsiteX1" fmla="*/ 4084064 w 4086178"/>
              <a:gd name="connsiteY1" fmla="*/ 916859 h 960376"/>
              <a:gd name="connsiteX2" fmla="*/ 4085898 w 4086178"/>
              <a:gd name="connsiteY2" fmla="*/ 680224 h 960376"/>
              <a:gd name="connsiteX3" fmla="*/ 2522423 w 4086178"/>
              <a:gd name="connsiteY3" fmla="*/ 1 h 960376"/>
              <a:gd name="connsiteX4" fmla="*/ 203341 w 4086178"/>
              <a:gd name="connsiteY4" fmla="*/ 683327 h 960376"/>
              <a:gd name="connsiteX5" fmla="*/ 214437 w 4086178"/>
              <a:gd name="connsiteY5" fmla="*/ 943103 h 960376"/>
              <a:gd name="connsiteX6" fmla="*/ 726957 w 40861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699572 w 4058793"/>
              <a:gd name="connsiteY0" fmla="*/ 955312 h 960376"/>
              <a:gd name="connsiteX1" fmla="*/ 4056679 w 4058793"/>
              <a:gd name="connsiteY1" fmla="*/ 916859 h 960376"/>
              <a:gd name="connsiteX2" fmla="*/ 4058513 w 4058793"/>
              <a:gd name="connsiteY2" fmla="*/ 680224 h 960376"/>
              <a:gd name="connsiteX3" fmla="*/ 2495038 w 4058793"/>
              <a:gd name="connsiteY3" fmla="*/ 1 h 960376"/>
              <a:gd name="connsiteX4" fmla="*/ 175956 w 4058793"/>
              <a:gd name="connsiteY4" fmla="*/ 683327 h 960376"/>
              <a:gd name="connsiteX5" fmla="*/ 164853 w 4058793"/>
              <a:gd name="connsiteY5" fmla="*/ 675455 h 960376"/>
              <a:gd name="connsiteX6" fmla="*/ 187052 w 4058793"/>
              <a:gd name="connsiteY6" fmla="*/ 943103 h 960376"/>
              <a:gd name="connsiteX7" fmla="*/ 699572 w 4058793"/>
              <a:gd name="connsiteY7" fmla="*/ 955312 h 960376"/>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491708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491708 w 3917527"/>
              <a:gd name="connsiteY8" fmla="*/ 955968 h 961032"/>
              <a:gd name="connsiteX0" fmla="*/ 380712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380712 w 3917527"/>
              <a:gd name="connsiteY8" fmla="*/ 955968 h 961032"/>
              <a:gd name="connsiteX0" fmla="*/ 380712 w 3917527"/>
              <a:gd name="connsiteY0" fmla="*/ 955968 h 969819"/>
              <a:gd name="connsiteX1" fmla="*/ 3915413 w 3917527"/>
              <a:gd name="connsiteY1" fmla="*/ 917515 h 969819"/>
              <a:gd name="connsiteX2" fmla="*/ 3917247 w 3917527"/>
              <a:gd name="connsiteY2" fmla="*/ 680880 h 969819"/>
              <a:gd name="connsiteX3" fmla="*/ 2353772 w 3917527"/>
              <a:gd name="connsiteY3" fmla="*/ 657 h 969819"/>
              <a:gd name="connsiteX4" fmla="*/ 412075 w 3917527"/>
              <a:gd name="connsiteY4" fmla="*/ 558032 h 969819"/>
              <a:gd name="connsiteX5" fmla="*/ 34690 w 3917527"/>
              <a:gd name="connsiteY5" fmla="*/ 683983 h 969819"/>
              <a:gd name="connsiteX6" fmla="*/ 23587 w 3917527"/>
              <a:gd name="connsiteY6" fmla="*/ 676111 h 969819"/>
              <a:gd name="connsiteX7" fmla="*/ 45786 w 3917527"/>
              <a:gd name="connsiteY7" fmla="*/ 943759 h 969819"/>
              <a:gd name="connsiteX8" fmla="*/ 380712 w 3917527"/>
              <a:gd name="connsiteY8" fmla="*/ 955968 h 969819"/>
              <a:gd name="connsiteX0" fmla="*/ 377445 w 3914260"/>
              <a:gd name="connsiteY0" fmla="*/ 955968 h 969819"/>
              <a:gd name="connsiteX1" fmla="*/ 3912146 w 3914260"/>
              <a:gd name="connsiteY1" fmla="*/ 917515 h 969819"/>
              <a:gd name="connsiteX2" fmla="*/ 3913980 w 3914260"/>
              <a:gd name="connsiteY2" fmla="*/ 680880 h 969819"/>
              <a:gd name="connsiteX3" fmla="*/ 2350505 w 3914260"/>
              <a:gd name="connsiteY3" fmla="*/ 657 h 969819"/>
              <a:gd name="connsiteX4" fmla="*/ 408808 w 3914260"/>
              <a:gd name="connsiteY4" fmla="*/ 558032 h 969819"/>
              <a:gd name="connsiteX5" fmla="*/ 31423 w 3914260"/>
              <a:gd name="connsiteY5" fmla="*/ 683983 h 969819"/>
              <a:gd name="connsiteX6" fmla="*/ 20320 w 3914260"/>
              <a:gd name="connsiteY6" fmla="*/ 676111 h 969819"/>
              <a:gd name="connsiteX7" fmla="*/ 42519 w 3914260"/>
              <a:gd name="connsiteY7" fmla="*/ 943759 h 969819"/>
              <a:gd name="connsiteX8" fmla="*/ 377445 w 3914260"/>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83307 w 3920122"/>
              <a:gd name="connsiteY0" fmla="*/ 955968 h 969819"/>
              <a:gd name="connsiteX1" fmla="*/ 3918008 w 3920122"/>
              <a:gd name="connsiteY1" fmla="*/ 917515 h 969819"/>
              <a:gd name="connsiteX2" fmla="*/ 3919842 w 3920122"/>
              <a:gd name="connsiteY2" fmla="*/ 680880 h 969819"/>
              <a:gd name="connsiteX3" fmla="*/ 2356367 w 3920122"/>
              <a:gd name="connsiteY3" fmla="*/ 657 h 969819"/>
              <a:gd name="connsiteX4" fmla="*/ 414670 w 3920122"/>
              <a:gd name="connsiteY4" fmla="*/ 558032 h 969819"/>
              <a:gd name="connsiteX5" fmla="*/ 37285 w 3920122"/>
              <a:gd name="connsiteY5" fmla="*/ 683983 h 969819"/>
              <a:gd name="connsiteX6" fmla="*/ 15083 w 3920122"/>
              <a:gd name="connsiteY6" fmla="*/ 668239 h 969819"/>
              <a:gd name="connsiteX7" fmla="*/ 48381 w 3920122"/>
              <a:gd name="connsiteY7" fmla="*/ 943759 h 969819"/>
              <a:gd name="connsiteX8" fmla="*/ 383307 w 3920122"/>
              <a:gd name="connsiteY8" fmla="*/ 955968 h 969819"/>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53618 w 3914259"/>
              <a:gd name="connsiteY6" fmla="*/ 683977 h 969816"/>
              <a:gd name="connsiteX7" fmla="*/ 42518 w 3914259"/>
              <a:gd name="connsiteY7" fmla="*/ 943756 h 969816"/>
              <a:gd name="connsiteX8" fmla="*/ 377444 w 3914259"/>
              <a:gd name="connsiteY8" fmla="*/ 955965 h 969816"/>
              <a:gd name="connsiteX0" fmla="*/ 386284 w 3923099"/>
              <a:gd name="connsiteY0" fmla="*/ 955965 h 969816"/>
              <a:gd name="connsiteX1" fmla="*/ 3920985 w 3923099"/>
              <a:gd name="connsiteY1" fmla="*/ 917512 h 969816"/>
              <a:gd name="connsiteX2" fmla="*/ 3922819 w 3923099"/>
              <a:gd name="connsiteY2" fmla="*/ 680877 h 969816"/>
              <a:gd name="connsiteX3" fmla="*/ 2359344 w 3923099"/>
              <a:gd name="connsiteY3" fmla="*/ 654 h 969816"/>
              <a:gd name="connsiteX4" fmla="*/ 417647 w 3923099"/>
              <a:gd name="connsiteY4" fmla="*/ 558029 h 969816"/>
              <a:gd name="connsiteX5" fmla="*/ 18060 w 3923099"/>
              <a:gd name="connsiteY5" fmla="*/ 683980 h 969816"/>
              <a:gd name="connsiteX6" fmla="*/ 62458 w 3923099"/>
              <a:gd name="connsiteY6" fmla="*/ 683977 h 969816"/>
              <a:gd name="connsiteX7" fmla="*/ 51358 w 3923099"/>
              <a:gd name="connsiteY7" fmla="*/ 943756 h 969816"/>
              <a:gd name="connsiteX8" fmla="*/ 386284 w 3923099"/>
              <a:gd name="connsiteY8" fmla="*/ 955965 h 969816"/>
              <a:gd name="connsiteX0" fmla="*/ 386284 w 3923099"/>
              <a:gd name="connsiteY0" fmla="*/ 955312 h 969163"/>
              <a:gd name="connsiteX1" fmla="*/ 3920985 w 3923099"/>
              <a:gd name="connsiteY1" fmla="*/ 916859 h 969163"/>
              <a:gd name="connsiteX2" fmla="*/ 3922819 w 3923099"/>
              <a:gd name="connsiteY2" fmla="*/ 680224 h 969163"/>
              <a:gd name="connsiteX3" fmla="*/ 2359344 w 3923099"/>
              <a:gd name="connsiteY3" fmla="*/ 1 h 969163"/>
              <a:gd name="connsiteX4" fmla="*/ 18060 w 3923099"/>
              <a:gd name="connsiteY4" fmla="*/ 683327 h 969163"/>
              <a:gd name="connsiteX5" fmla="*/ 62458 w 3923099"/>
              <a:gd name="connsiteY5" fmla="*/ 683324 h 969163"/>
              <a:gd name="connsiteX6" fmla="*/ 51358 w 3923099"/>
              <a:gd name="connsiteY6" fmla="*/ 943103 h 969163"/>
              <a:gd name="connsiteX7" fmla="*/ 386284 w 3923099"/>
              <a:gd name="connsiteY7"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917 h 969768"/>
              <a:gd name="connsiteX1" fmla="*/ 3912145 w 3914259"/>
              <a:gd name="connsiteY1" fmla="*/ 917464 h 969768"/>
              <a:gd name="connsiteX2" fmla="*/ 3913979 w 3914259"/>
              <a:gd name="connsiteY2" fmla="*/ 680829 h 969768"/>
              <a:gd name="connsiteX3" fmla="*/ 2350504 w 3914259"/>
              <a:gd name="connsiteY3" fmla="*/ 606 h 969768"/>
              <a:gd name="connsiteX4" fmla="*/ 53618 w 3914259"/>
              <a:gd name="connsiteY4" fmla="*/ 809880 h 969768"/>
              <a:gd name="connsiteX5" fmla="*/ 42518 w 3914259"/>
              <a:gd name="connsiteY5" fmla="*/ 943708 h 969768"/>
              <a:gd name="connsiteX6" fmla="*/ 377444 w 3914259"/>
              <a:gd name="connsiteY6" fmla="*/ 955917 h 969768"/>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8772 h 1012623"/>
              <a:gd name="connsiteX1" fmla="*/ 3912145 w 3914259"/>
              <a:gd name="connsiteY1" fmla="*/ 960319 h 1012623"/>
              <a:gd name="connsiteX2" fmla="*/ 3913979 w 3914259"/>
              <a:gd name="connsiteY2" fmla="*/ 723684 h 1012623"/>
              <a:gd name="connsiteX3" fmla="*/ 3263312 w 3914259"/>
              <a:gd name="connsiteY3" fmla="*/ 199365 h 1012623"/>
              <a:gd name="connsiteX4" fmla="*/ 2350504 w 3914259"/>
              <a:gd name="connsiteY4" fmla="*/ 43461 h 1012623"/>
              <a:gd name="connsiteX5" fmla="*/ 53618 w 3914259"/>
              <a:gd name="connsiteY5" fmla="*/ 852735 h 1012623"/>
              <a:gd name="connsiteX6" fmla="*/ 42518 w 3914259"/>
              <a:gd name="connsiteY6" fmla="*/ 986563 h 1012623"/>
              <a:gd name="connsiteX7" fmla="*/ 377444 w 3914259"/>
              <a:gd name="connsiteY7" fmla="*/ 998772 h 1012623"/>
              <a:gd name="connsiteX0" fmla="*/ 673123 w 3871741"/>
              <a:gd name="connsiteY0" fmla="*/ 975156 h 1005424"/>
              <a:gd name="connsiteX1" fmla="*/ 3869627 w 3871741"/>
              <a:gd name="connsiteY1" fmla="*/ 960319 h 1005424"/>
              <a:gd name="connsiteX2" fmla="*/ 3871461 w 3871741"/>
              <a:gd name="connsiteY2" fmla="*/ 723684 h 1005424"/>
              <a:gd name="connsiteX3" fmla="*/ 3220794 w 3871741"/>
              <a:gd name="connsiteY3" fmla="*/ 199365 h 1005424"/>
              <a:gd name="connsiteX4" fmla="*/ 2307986 w 3871741"/>
              <a:gd name="connsiteY4" fmla="*/ 43461 h 1005424"/>
              <a:gd name="connsiteX5" fmla="*/ 11100 w 3871741"/>
              <a:gd name="connsiteY5" fmla="*/ 852735 h 1005424"/>
              <a:gd name="connsiteX6" fmla="*/ 0 w 3871741"/>
              <a:gd name="connsiteY6" fmla="*/ 986563 h 1005424"/>
              <a:gd name="connsiteX7" fmla="*/ 673123 w 3871741"/>
              <a:gd name="connsiteY7" fmla="*/ 975156 h 1005424"/>
              <a:gd name="connsiteX0" fmla="*/ 707293 w 3905911"/>
              <a:gd name="connsiteY0" fmla="*/ 975156 h 1005024"/>
              <a:gd name="connsiteX1" fmla="*/ 3903797 w 3905911"/>
              <a:gd name="connsiteY1" fmla="*/ 960319 h 1005024"/>
              <a:gd name="connsiteX2" fmla="*/ 3905631 w 3905911"/>
              <a:gd name="connsiteY2" fmla="*/ 723684 h 1005024"/>
              <a:gd name="connsiteX3" fmla="*/ 3254964 w 3905911"/>
              <a:gd name="connsiteY3" fmla="*/ 199365 h 1005024"/>
              <a:gd name="connsiteX4" fmla="*/ 2342156 w 3905911"/>
              <a:gd name="connsiteY4" fmla="*/ 43461 h 1005024"/>
              <a:gd name="connsiteX5" fmla="*/ 45270 w 3905911"/>
              <a:gd name="connsiteY5" fmla="*/ 852735 h 1005024"/>
              <a:gd name="connsiteX6" fmla="*/ 34170 w 3905911"/>
              <a:gd name="connsiteY6" fmla="*/ 986563 h 1005024"/>
              <a:gd name="connsiteX7" fmla="*/ 707293 w 3905911"/>
              <a:gd name="connsiteY7" fmla="*/ 975156 h 1005024"/>
              <a:gd name="connsiteX0" fmla="*/ 673123 w 3871543"/>
              <a:gd name="connsiteY0" fmla="*/ 975156 h 1003750"/>
              <a:gd name="connsiteX1" fmla="*/ 3857966 w 3871543"/>
              <a:gd name="connsiteY1" fmla="*/ 999679 h 1003750"/>
              <a:gd name="connsiteX2" fmla="*/ 3871461 w 3871543"/>
              <a:gd name="connsiteY2" fmla="*/ 723684 h 1003750"/>
              <a:gd name="connsiteX3" fmla="*/ 3220794 w 3871543"/>
              <a:gd name="connsiteY3" fmla="*/ 199365 h 1003750"/>
              <a:gd name="connsiteX4" fmla="*/ 2307986 w 3871543"/>
              <a:gd name="connsiteY4" fmla="*/ 43461 h 1003750"/>
              <a:gd name="connsiteX5" fmla="*/ 11100 w 3871543"/>
              <a:gd name="connsiteY5" fmla="*/ 852735 h 1003750"/>
              <a:gd name="connsiteX6" fmla="*/ 0 w 3871543"/>
              <a:gd name="connsiteY6" fmla="*/ 986563 h 1003750"/>
              <a:gd name="connsiteX7" fmla="*/ 673123 w 3871543"/>
              <a:gd name="connsiteY7" fmla="*/ 975156 h 1003750"/>
              <a:gd name="connsiteX0" fmla="*/ 684785 w 3871544"/>
              <a:gd name="connsiteY0" fmla="*/ 1006643 h 1012893"/>
              <a:gd name="connsiteX1" fmla="*/ 3857966 w 3871544"/>
              <a:gd name="connsiteY1" fmla="*/ 999679 h 1012893"/>
              <a:gd name="connsiteX2" fmla="*/ 3871461 w 3871544"/>
              <a:gd name="connsiteY2" fmla="*/ 723684 h 1012893"/>
              <a:gd name="connsiteX3" fmla="*/ 3220794 w 3871544"/>
              <a:gd name="connsiteY3" fmla="*/ 199365 h 1012893"/>
              <a:gd name="connsiteX4" fmla="*/ 2307986 w 3871544"/>
              <a:gd name="connsiteY4" fmla="*/ 43461 h 1012893"/>
              <a:gd name="connsiteX5" fmla="*/ 11100 w 3871544"/>
              <a:gd name="connsiteY5" fmla="*/ 852735 h 1012893"/>
              <a:gd name="connsiteX6" fmla="*/ 0 w 3871544"/>
              <a:gd name="connsiteY6" fmla="*/ 986563 h 1012893"/>
              <a:gd name="connsiteX7" fmla="*/ 684785 w 3871544"/>
              <a:gd name="connsiteY7" fmla="*/ 1006643 h 1012893"/>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5890 w 3862649"/>
              <a:gd name="connsiteY0" fmla="*/ 1006643 h 1006643"/>
              <a:gd name="connsiteX1" fmla="*/ 3849071 w 3862649"/>
              <a:gd name="connsiteY1" fmla="*/ 999679 h 1006643"/>
              <a:gd name="connsiteX2" fmla="*/ 3862566 w 3862649"/>
              <a:gd name="connsiteY2" fmla="*/ 723684 h 1006643"/>
              <a:gd name="connsiteX3" fmla="*/ 3211899 w 3862649"/>
              <a:gd name="connsiteY3" fmla="*/ 199365 h 1006643"/>
              <a:gd name="connsiteX4" fmla="*/ 2299091 w 3862649"/>
              <a:gd name="connsiteY4" fmla="*/ 43461 h 1006643"/>
              <a:gd name="connsiteX5" fmla="*/ 2205 w 3862649"/>
              <a:gd name="connsiteY5" fmla="*/ 852735 h 1006643"/>
              <a:gd name="connsiteX6" fmla="*/ 2766 w 3862649"/>
              <a:gd name="connsiteY6" fmla="*/ 978691 h 1006643"/>
              <a:gd name="connsiteX7" fmla="*/ 675890 w 3862649"/>
              <a:gd name="connsiteY7" fmla="*/ 1006643 h 1006643"/>
              <a:gd name="connsiteX0" fmla="*/ 687317 w 3874076"/>
              <a:gd name="connsiteY0" fmla="*/ 1006643 h 1009963"/>
              <a:gd name="connsiteX1" fmla="*/ 3860498 w 3874076"/>
              <a:gd name="connsiteY1" fmla="*/ 999679 h 1009963"/>
              <a:gd name="connsiteX2" fmla="*/ 3873993 w 3874076"/>
              <a:gd name="connsiteY2" fmla="*/ 723684 h 1009963"/>
              <a:gd name="connsiteX3" fmla="*/ 3223326 w 3874076"/>
              <a:gd name="connsiteY3" fmla="*/ 199365 h 1009963"/>
              <a:gd name="connsiteX4" fmla="*/ 2310518 w 3874076"/>
              <a:gd name="connsiteY4" fmla="*/ 43461 h 1009963"/>
              <a:gd name="connsiteX5" fmla="*/ 13632 w 3874076"/>
              <a:gd name="connsiteY5" fmla="*/ 852735 h 1009963"/>
              <a:gd name="connsiteX6" fmla="*/ 2532 w 3874076"/>
              <a:gd name="connsiteY6" fmla="*/ 1002307 h 1009963"/>
              <a:gd name="connsiteX7" fmla="*/ 687317 w 3874076"/>
              <a:gd name="connsiteY7" fmla="*/ 1006643 h 1009963"/>
              <a:gd name="connsiteX0" fmla="*/ 687317 w 3874076"/>
              <a:gd name="connsiteY0" fmla="*/ 970195 h 973515"/>
              <a:gd name="connsiteX1" fmla="*/ 3860498 w 3874076"/>
              <a:gd name="connsiteY1" fmla="*/ 963231 h 973515"/>
              <a:gd name="connsiteX2" fmla="*/ 3873993 w 3874076"/>
              <a:gd name="connsiteY2" fmla="*/ 687236 h 973515"/>
              <a:gd name="connsiteX3" fmla="*/ 3223326 w 3874076"/>
              <a:gd name="connsiteY3" fmla="*/ 162917 h 973515"/>
              <a:gd name="connsiteX4" fmla="*/ 2310518 w 3874076"/>
              <a:gd name="connsiteY4" fmla="*/ 7013 h 973515"/>
              <a:gd name="connsiteX5" fmla="*/ 13632 w 3874076"/>
              <a:gd name="connsiteY5" fmla="*/ 816287 h 973515"/>
              <a:gd name="connsiteX6" fmla="*/ 2532 w 3874076"/>
              <a:gd name="connsiteY6" fmla="*/ 965859 h 973515"/>
              <a:gd name="connsiteX7" fmla="*/ 687317 w 3874076"/>
              <a:gd name="connsiteY7" fmla="*/ 970195 h 973515"/>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82624 h 985944"/>
              <a:gd name="connsiteX1" fmla="*/ 3860498 w 3874076"/>
              <a:gd name="connsiteY1" fmla="*/ 975660 h 985944"/>
              <a:gd name="connsiteX2" fmla="*/ 3873993 w 3874076"/>
              <a:gd name="connsiteY2" fmla="*/ 699665 h 985944"/>
              <a:gd name="connsiteX3" fmla="*/ 3223326 w 3874076"/>
              <a:gd name="connsiteY3" fmla="*/ 175346 h 985944"/>
              <a:gd name="connsiteX4" fmla="*/ 2310518 w 3874076"/>
              <a:gd name="connsiteY4" fmla="*/ 19442 h 985944"/>
              <a:gd name="connsiteX5" fmla="*/ 13632 w 3874076"/>
              <a:gd name="connsiteY5" fmla="*/ 828716 h 985944"/>
              <a:gd name="connsiteX6" fmla="*/ 2532 w 3874076"/>
              <a:gd name="connsiteY6" fmla="*/ 978288 h 985944"/>
              <a:gd name="connsiteX7" fmla="*/ 687317 w 3874076"/>
              <a:gd name="connsiteY7" fmla="*/ 982624 h 985944"/>
              <a:gd name="connsiteX0" fmla="*/ 687317 w 3874076"/>
              <a:gd name="connsiteY0" fmla="*/ 968892 h 972212"/>
              <a:gd name="connsiteX1" fmla="*/ 3860498 w 3874076"/>
              <a:gd name="connsiteY1" fmla="*/ 961928 h 972212"/>
              <a:gd name="connsiteX2" fmla="*/ 3873993 w 3874076"/>
              <a:gd name="connsiteY2" fmla="*/ 685933 h 972212"/>
              <a:gd name="connsiteX3" fmla="*/ 3223326 w 3874076"/>
              <a:gd name="connsiteY3" fmla="*/ 161614 h 972212"/>
              <a:gd name="connsiteX4" fmla="*/ 2310518 w 3874076"/>
              <a:gd name="connsiteY4" fmla="*/ 5710 h 972212"/>
              <a:gd name="connsiteX5" fmla="*/ 13632 w 3874076"/>
              <a:gd name="connsiteY5" fmla="*/ 814984 h 972212"/>
              <a:gd name="connsiteX6" fmla="*/ 2532 w 3874076"/>
              <a:gd name="connsiteY6" fmla="*/ 964556 h 972212"/>
              <a:gd name="connsiteX7" fmla="*/ 687317 w 3874076"/>
              <a:gd name="connsiteY7" fmla="*/ 968892 h 972212"/>
              <a:gd name="connsiteX0" fmla="*/ 687317 w 3874076"/>
              <a:gd name="connsiteY0" fmla="*/ 971954 h 975274"/>
              <a:gd name="connsiteX1" fmla="*/ 3860498 w 3874076"/>
              <a:gd name="connsiteY1" fmla="*/ 964990 h 975274"/>
              <a:gd name="connsiteX2" fmla="*/ 3873993 w 3874076"/>
              <a:gd name="connsiteY2" fmla="*/ 688995 h 975274"/>
              <a:gd name="connsiteX3" fmla="*/ 3223326 w 3874076"/>
              <a:gd name="connsiteY3" fmla="*/ 164676 h 975274"/>
              <a:gd name="connsiteX4" fmla="*/ 2310518 w 3874076"/>
              <a:gd name="connsiteY4" fmla="*/ 8772 h 975274"/>
              <a:gd name="connsiteX5" fmla="*/ 13632 w 3874076"/>
              <a:gd name="connsiteY5" fmla="*/ 818046 h 975274"/>
              <a:gd name="connsiteX6" fmla="*/ 2532 w 3874076"/>
              <a:gd name="connsiteY6" fmla="*/ 967618 h 975274"/>
              <a:gd name="connsiteX7" fmla="*/ 687317 w 3874076"/>
              <a:gd name="connsiteY7" fmla="*/ 971954 h 975274"/>
              <a:gd name="connsiteX0" fmla="*/ 687317 w 3874076"/>
              <a:gd name="connsiteY0" fmla="*/ 964902 h 968222"/>
              <a:gd name="connsiteX1" fmla="*/ 3860498 w 3874076"/>
              <a:gd name="connsiteY1" fmla="*/ 957938 h 968222"/>
              <a:gd name="connsiteX2" fmla="*/ 3873993 w 3874076"/>
              <a:gd name="connsiteY2" fmla="*/ 681943 h 968222"/>
              <a:gd name="connsiteX3" fmla="*/ 3223326 w 3874076"/>
              <a:gd name="connsiteY3" fmla="*/ 157624 h 968222"/>
              <a:gd name="connsiteX4" fmla="*/ 2310518 w 3874076"/>
              <a:gd name="connsiteY4" fmla="*/ 1720 h 968222"/>
              <a:gd name="connsiteX5" fmla="*/ 13632 w 3874076"/>
              <a:gd name="connsiteY5" fmla="*/ 810994 h 968222"/>
              <a:gd name="connsiteX6" fmla="*/ 2532 w 3874076"/>
              <a:gd name="connsiteY6" fmla="*/ 960566 h 968222"/>
              <a:gd name="connsiteX7" fmla="*/ 687317 w 3874076"/>
              <a:gd name="connsiteY7" fmla="*/ 964902 h 968222"/>
              <a:gd name="connsiteX0" fmla="*/ 687317 w 3874076"/>
              <a:gd name="connsiteY0" fmla="*/ 980610 h 983930"/>
              <a:gd name="connsiteX1" fmla="*/ 3860498 w 3874076"/>
              <a:gd name="connsiteY1" fmla="*/ 973646 h 983930"/>
              <a:gd name="connsiteX2" fmla="*/ 3873993 w 3874076"/>
              <a:gd name="connsiteY2" fmla="*/ 697651 h 983930"/>
              <a:gd name="connsiteX3" fmla="*/ 3223326 w 3874076"/>
              <a:gd name="connsiteY3" fmla="*/ 173332 h 983930"/>
              <a:gd name="connsiteX4" fmla="*/ 2485447 w 3874076"/>
              <a:gd name="connsiteY4" fmla="*/ 1683 h 983930"/>
              <a:gd name="connsiteX5" fmla="*/ 13632 w 3874076"/>
              <a:gd name="connsiteY5" fmla="*/ 826702 h 983930"/>
              <a:gd name="connsiteX6" fmla="*/ 2532 w 3874076"/>
              <a:gd name="connsiteY6" fmla="*/ 976274 h 983930"/>
              <a:gd name="connsiteX7" fmla="*/ 687317 w 3874076"/>
              <a:gd name="connsiteY7" fmla="*/ 980610 h 983930"/>
              <a:gd name="connsiteX0" fmla="*/ 687317 w 3874076"/>
              <a:gd name="connsiteY0" fmla="*/ 1019884 h 1023204"/>
              <a:gd name="connsiteX1" fmla="*/ 3860498 w 3874076"/>
              <a:gd name="connsiteY1" fmla="*/ 1012920 h 1023204"/>
              <a:gd name="connsiteX2" fmla="*/ 3873993 w 3874076"/>
              <a:gd name="connsiteY2" fmla="*/ 736925 h 1023204"/>
              <a:gd name="connsiteX3" fmla="*/ 3223326 w 3874076"/>
              <a:gd name="connsiteY3" fmla="*/ 212606 h 1023204"/>
              <a:gd name="connsiteX4" fmla="*/ 2462123 w 3874076"/>
              <a:gd name="connsiteY4" fmla="*/ 1597 h 1023204"/>
              <a:gd name="connsiteX5" fmla="*/ 13632 w 3874076"/>
              <a:gd name="connsiteY5" fmla="*/ 865976 h 1023204"/>
              <a:gd name="connsiteX6" fmla="*/ 2532 w 3874076"/>
              <a:gd name="connsiteY6" fmla="*/ 1015548 h 1023204"/>
              <a:gd name="connsiteX7" fmla="*/ 687317 w 3874076"/>
              <a:gd name="connsiteY7" fmla="*/ 1019884 h 1023204"/>
              <a:gd name="connsiteX0" fmla="*/ 687317 w 3874076"/>
              <a:gd name="connsiteY0" fmla="*/ 1026449 h 1029769"/>
              <a:gd name="connsiteX1" fmla="*/ 3860498 w 3874076"/>
              <a:gd name="connsiteY1" fmla="*/ 1019485 h 1029769"/>
              <a:gd name="connsiteX2" fmla="*/ 3873993 w 3874076"/>
              <a:gd name="connsiteY2" fmla="*/ 743490 h 1029769"/>
              <a:gd name="connsiteX3" fmla="*/ 3596509 w 3874076"/>
              <a:gd name="connsiteY3" fmla="*/ 455330 h 1029769"/>
              <a:gd name="connsiteX4" fmla="*/ 2462123 w 3874076"/>
              <a:gd name="connsiteY4" fmla="*/ 8162 h 1029769"/>
              <a:gd name="connsiteX5" fmla="*/ 13632 w 3874076"/>
              <a:gd name="connsiteY5" fmla="*/ 872541 h 1029769"/>
              <a:gd name="connsiteX6" fmla="*/ 2532 w 3874076"/>
              <a:gd name="connsiteY6" fmla="*/ 1022113 h 1029769"/>
              <a:gd name="connsiteX7" fmla="*/ 687317 w 3874076"/>
              <a:gd name="connsiteY7" fmla="*/ 1026449 h 1029769"/>
              <a:gd name="connsiteX0" fmla="*/ 687317 w 3874076"/>
              <a:gd name="connsiteY0" fmla="*/ 1027207 h 1030527"/>
              <a:gd name="connsiteX1" fmla="*/ 3860498 w 3874076"/>
              <a:gd name="connsiteY1" fmla="*/ 1020243 h 1030527"/>
              <a:gd name="connsiteX2" fmla="*/ 3873993 w 3874076"/>
              <a:gd name="connsiteY2" fmla="*/ 744248 h 1030527"/>
              <a:gd name="connsiteX3" fmla="*/ 3596509 w 3874076"/>
              <a:gd name="connsiteY3" fmla="*/ 456088 h 1030527"/>
              <a:gd name="connsiteX4" fmla="*/ 2462123 w 3874076"/>
              <a:gd name="connsiteY4" fmla="*/ 8920 h 1030527"/>
              <a:gd name="connsiteX5" fmla="*/ 13632 w 3874076"/>
              <a:gd name="connsiteY5" fmla="*/ 873299 h 1030527"/>
              <a:gd name="connsiteX6" fmla="*/ 2532 w 3874076"/>
              <a:gd name="connsiteY6" fmla="*/ 1022871 h 1030527"/>
              <a:gd name="connsiteX7" fmla="*/ 687317 w 3874076"/>
              <a:gd name="connsiteY7" fmla="*/ 1027207 h 1030527"/>
              <a:gd name="connsiteX0" fmla="*/ 687317 w 3874076"/>
              <a:gd name="connsiteY0" fmla="*/ 956847 h 960167"/>
              <a:gd name="connsiteX1" fmla="*/ 3860498 w 3874076"/>
              <a:gd name="connsiteY1" fmla="*/ 949883 h 960167"/>
              <a:gd name="connsiteX2" fmla="*/ 3873993 w 3874076"/>
              <a:gd name="connsiteY2" fmla="*/ 673888 h 960167"/>
              <a:gd name="connsiteX3" fmla="*/ 3596509 w 3874076"/>
              <a:gd name="connsiteY3" fmla="*/ 385728 h 960167"/>
              <a:gd name="connsiteX4" fmla="*/ 2240546 w 3874076"/>
              <a:gd name="connsiteY4" fmla="*/ 9408 h 960167"/>
              <a:gd name="connsiteX5" fmla="*/ 13632 w 3874076"/>
              <a:gd name="connsiteY5" fmla="*/ 802939 h 960167"/>
              <a:gd name="connsiteX6" fmla="*/ 2532 w 3874076"/>
              <a:gd name="connsiteY6" fmla="*/ 952511 h 960167"/>
              <a:gd name="connsiteX7" fmla="*/ 687317 w 3874076"/>
              <a:gd name="connsiteY7" fmla="*/ 956847 h 960167"/>
              <a:gd name="connsiteX0" fmla="*/ 687317 w 3874076"/>
              <a:gd name="connsiteY0" fmla="*/ 964519 h 967839"/>
              <a:gd name="connsiteX1" fmla="*/ 3860498 w 3874076"/>
              <a:gd name="connsiteY1" fmla="*/ 957555 h 967839"/>
              <a:gd name="connsiteX2" fmla="*/ 3873993 w 3874076"/>
              <a:gd name="connsiteY2" fmla="*/ 681560 h 967839"/>
              <a:gd name="connsiteX3" fmla="*/ 3596509 w 3874076"/>
              <a:gd name="connsiteY3" fmla="*/ 393400 h 967839"/>
              <a:gd name="connsiteX4" fmla="*/ 2240546 w 3874076"/>
              <a:gd name="connsiteY4" fmla="*/ 17080 h 967839"/>
              <a:gd name="connsiteX5" fmla="*/ 13632 w 3874076"/>
              <a:gd name="connsiteY5" fmla="*/ 810611 h 967839"/>
              <a:gd name="connsiteX6" fmla="*/ 2532 w 3874076"/>
              <a:gd name="connsiteY6" fmla="*/ 960183 h 967839"/>
              <a:gd name="connsiteX7" fmla="*/ 687317 w 3874076"/>
              <a:gd name="connsiteY7" fmla="*/ 964519 h 967839"/>
              <a:gd name="connsiteX0" fmla="*/ 687317 w 3874076"/>
              <a:gd name="connsiteY0" fmla="*/ 947442 h 950762"/>
              <a:gd name="connsiteX1" fmla="*/ 3860498 w 3874076"/>
              <a:gd name="connsiteY1" fmla="*/ 940478 h 950762"/>
              <a:gd name="connsiteX2" fmla="*/ 3873993 w 3874076"/>
              <a:gd name="connsiteY2" fmla="*/ 664483 h 950762"/>
              <a:gd name="connsiteX3" fmla="*/ 3596509 w 3874076"/>
              <a:gd name="connsiteY3" fmla="*/ 376323 h 950762"/>
              <a:gd name="connsiteX4" fmla="*/ 2240546 w 3874076"/>
              <a:gd name="connsiteY4" fmla="*/ 3 h 950762"/>
              <a:gd name="connsiteX5" fmla="*/ 13632 w 3874076"/>
              <a:gd name="connsiteY5" fmla="*/ 793534 h 950762"/>
              <a:gd name="connsiteX6" fmla="*/ 2532 w 3874076"/>
              <a:gd name="connsiteY6" fmla="*/ 943106 h 950762"/>
              <a:gd name="connsiteX7" fmla="*/ 687317 w 3874076"/>
              <a:gd name="connsiteY7" fmla="*/ 947442 h 950762"/>
              <a:gd name="connsiteX0" fmla="*/ 687317 w 3874076"/>
              <a:gd name="connsiteY0" fmla="*/ 967853 h 971173"/>
              <a:gd name="connsiteX1" fmla="*/ 3860498 w 3874076"/>
              <a:gd name="connsiteY1" fmla="*/ 960889 h 971173"/>
              <a:gd name="connsiteX2" fmla="*/ 3873993 w 3874076"/>
              <a:gd name="connsiteY2" fmla="*/ 684894 h 971173"/>
              <a:gd name="connsiteX3" fmla="*/ 3526537 w 3874076"/>
              <a:gd name="connsiteY3" fmla="*/ 373119 h 971173"/>
              <a:gd name="connsiteX4" fmla="*/ 2240546 w 3874076"/>
              <a:gd name="connsiteY4" fmla="*/ 20414 h 971173"/>
              <a:gd name="connsiteX5" fmla="*/ 13632 w 3874076"/>
              <a:gd name="connsiteY5" fmla="*/ 813945 h 971173"/>
              <a:gd name="connsiteX6" fmla="*/ 2532 w 3874076"/>
              <a:gd name="connsiteY6" fmla="*/ 963517 h 971173"/>
              <a:gd name="connsiteX7" fmla="*/ 687317 w 3874076"/>
              <a:gd name="connsiteY7" fmla="*/ 967853 h 971173"/>
              <a:gd name="connsiteX0" fmla="*/ 687317 w 3874076"/>
              <a:gd name="connsiteY0" fmla="*/ 965448 h 968768"/>
              <a:gd name="connsiteX1" fmla="*/ 3860498 w 3874076"/>
              <a:gd name="connsiteY1" fmla="*/ 958484 h 968768"/>
              <a:gd name="connsiteX2" fmla="*/ 3873993 w 3874076"/>
              <a:gd name="connsiteY2" fmla="*/ 682489 h 968768"/>
              <a:gd name="connsiteX3" fmla="*/ 3526537 w 3874076"/>
              <a:gd name="connsiteY3" fmla="*/ 370714 h 968768"/>
              <a:gd name="connsiteX4" fmla="*/ 2240546 w 3874076"/>
              <a:gd name="connsiteY4" fmla="*/ 18009 h 968768"/>
              <a:gd name="connsiteX5" fmla="*/ 13632 w 3874076"/>
              <a:gd name="connsiteY5" fmla="*/ 811540 h 968768"/>
              <a:gd name="connsiteX6" fmla="*/ 2532 w 3874076"/>
              <a:gd name="connsiteY6" fmla="*/ 961112 h 968768"/>
              <a:gd name="connsiteX7" fmla="*/ 687317 w 3874076"/>
              <a:gd name="connsiteY7" fmla="*/ 965448 h 968768"/>
              <a:gd name="connsiteX0" fmla="*/ 687317 w 3888745"/>
              <a:gd name="connsiteY0" fmla="*/ 965448 h 968768"/>
              <a:gd name="connsiteX1" fmla="*/ 3888745 w 3888745"/>
              <a:gd name="connsiteY1" fmla="*/ 950425 h 968768"/>
              <a:gd name="connsiteX2" fmla="*/ 3873993 w 3888745"/>
              <a:gd name="connsiteY2" fmla="*/ 682489 h 968768"/>
              <a:gd name="connsiteX3" fmla="*/ 3526537 w 3888745"/>
              <a:gd name="connsiteY3" fmla="*/ 370714 h 968768"/>
              <a:gd name="connsiteX4" fmla="*/ 2240546 w 3888745"/>
              <a:gd name="connsiteY4" fmla="*/ 18009 h 968768"/>
              <a:gd name="connsiteX5" fmla="*/ 13632 w 3888745"/>
              <a:gd name="connsiteY5" fmla="*/ 811540 h 968768"/>
              <a:gd name="connsiteX6" fmla="*/ 2532 w 3888745"/>
              <a:gd name="connsiteY6" fmla="*/ 961112 h 968768"/>
              <a:gd name="connsiteX7" fmla="*/ 687317 w 3888745"/>
              <a:gd name="connsiteY7" fmla="*/ 965448 h 968768"/>
              <a:gd name="connsiteX0" fmla="*/ 687317 w 3892426"/>
              <a:gd name="connsiteY0" fmla="*/ 965448 h 968768"/>
              <a:gd name="connsiteX1" fmla="*/ 3888745 w 3892426"/>
              <a:gd name="connsiteY1" fmla="*/ 950425 h 968768"/>
              <a:gd name="connsiteX2" fmla="*/ 3873993 w 3892426"/>
              <a:gd name="connsiteY2" fmla="*/ 682489 h 968768"/>
              <a:gd name="connsiteX3" fmla="*/ 3526537 w 3892426"/>
              <a:gd name="connsiteY3" fmla="*/ 370714 h 968768"/>
              <a:gd name="connsiteX4" fmla="*/ 2240546 w 3892426"/>
              <a:gd name="connsiteY4" fmla="*/ 18009 h 968768"/>
              <a:gd name="connsiteX5" fmla="*/ 13632 w 3892426"/>
              <a:gd name="connsiteY5" fmla="*/ 811540 h 968768"/>
              <a:gd name="connsiteX6" fmla="*/ 2532 w 3892426"/>
              <a:gd name="connsiteY6" fmla="*/ 961112 h 968768"/>
              <a:gd name="connsiteX7" fmla="*/ 687317 w 3892426"/>
              <a:gd name="connsiteY7" fmla="*/ 965448 h 968768"/>
              <a:gd name="connsiteX0" fmla="*/ 687317 w 3892426"/>
              <a:gd name="connsiteY0" fmla="*/ 948075 h 951395"/>
              <a:gd name="connsiteX1" fmla="*/ 3888745 w 3892426"/>
              <a:gd name="connsiteY1" fmla="*/ 933052 h 951395"/>
              <a:gd name="connsiteX2" fmla="*/ 3873993 w 3892426"/>
              <a:gd name="connsiteY2" fmla="*/ 665116 h 951395"/>
              <a:gd name="connsiteX3" fmla="*/ 2240546 w 3892426"/>
              <a:gd name="connsiteY3" fmla="*/ 636 h 951395"/>
              <a:gd name="connsiteX4" fmla="*/ 13632 w 3892426"/>
              <a:gd name="connsiteY4" fmla="*/ 794167 h 951395"/>
              <a:gd name="connsiteX5" fmla="*/ 2532 w 3892426"/>
              <a:gd name="connsiteY5" fmla="*/ 943739 h 951395"/>
              <a:gd name="connsiteX6" fmla="*/ 687317 w 3892426"/>
              <a:gd name="connsiteY6" fmla="*/ 948075 h 951395"/>
              <a:gd name="connsiteX0" fmla="*/ 687317 w 3890805"/>
              <a:gd name="connsiteY0" fmla="*/ 1231189 h 1234509"/>
              <a:gd name="connsiteX1" fmla="*/ 3888745 w 3890805"/>
              <a:gd name="connsiteY1" fmla="*/ 1216166 h 1234509"/>
              <a:gd name="connsiteX2" fmla="*/ 3845746 w 3890805"/>
              <a:gd name="connsiteY2" fmla="*/ 53638 h 1234509"/>
              <a:gd name="connsiteX3" fmla="*/ 2240546 w 3890805"/>
              <a:gd name="connsiteY3" fmla="*/ 283750 h 1234509"/>
              <a:gd name="connsiteX4" fmla="*/ 13632 w 3890805"/>
              <a:gd name="connsiteY4" fmla="*/ 1077281 h 1234509"/>
              <a:gd name="connsiteX5" fmla="*/ 2532 w 3890805"/>
              <a:gd name="connsiteY5" fmla="*/ 1226853 h 1234509"/>
              <a:gd name="connsiteX6" fmla="*/ 687317 w 3890805"/>
              <a:gd name="connsiteY6" fmla="*/ 1231189 h 1234509"/>
              <a:gd name="connsiteX0" fmla="*/ 687317 w 3890805"/>
              <a:gd name="connsiteY0" fmla="*/ 1178015 h 1181335"/>
              <a:gd name="connsiteX1" fmla="*/ 3888745 w 3890805"/>
              <a:gd name="connsiteY1" fmla="*/ 1162992 h 1181335"/>
              <a:gd name="connsiteX2" fmla="*/ 3845746 w 3890805"/>
              <a:gd name="connsiteY2" fmla="*/ 464 h 1181335"/>
              <a:gd name="connsiteX3" fmla="*/ 13632 w 3890805"/>
              <a:gd name="connsiteY3" fmla="*/ 1024107 h 1181335"/>
              <a:gd name="connsiteX4" fmla="*/ 2532 w 3890805"/>
              <a:gd name="connsiteY4" fmla="*/ 1173679 h 1181335"/>
              <a:gd name="connsiteX5" fmla="*/ 687317 w 3890805"/>
              <a:gd name="connsiteY5" fmla="*/ 1178015 h 1181335"/>
              <a:gd name="connsiteX0" fmla="*/ 687317 w 3902634"/>
              <a:gd name="connsiteY0" fmla="*/ 1194123 h 1197443"/>
              <a:gd name="connsiteX1" fmla="*/ 3888745 w 3902634"/>
              <a:gd name="connsiteY1" fmla="*/ 1179100 h 1197443"/>
              <a:gd name="connsiteX2" fmla="*/ 3902239 w 3902634"/>
              <a:gd name="connsiteY2" fmla="*/ 454 h 1197443"/>
              <a:gd name="connsiteX3" fmla="*/ 13632 w 3902634"/>
              <a:gd name="connsiteY3" fmla="*/ 1040215 h 1197443"/>
              <a:gd name="connsiteX4" fmla="*/ 2532 w 3902634"/>
              <a:gd name="connsiteY4" fmla="*/ 1189787 h 1197443"/>
              <a:gd name="connsiteX5" fmla="*/ 687317 w 3902634"/>
              <a:gd name="connsiteY5" fmla="*/ 1194123 h 1197443"/>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0421 w 3895738"/>
              <a:gd name="connsiteY0" fmla="*/ 1193669 h 1193877"/>
              <a:gd name="connsiteX1" fmla="*/ 3881849 w 3895738"/>
              <a:gd name="connsiteY1" fmla="*/ 1178646 h 1193877"/>
              <a:gd name="connsiteX2" fmla="*/ 3895343 w 3895738"/>
              <a:gd name="connsiteY2" fmla="*/ 0 h 1193877"/>
              <a:gd name="connsiteX3" fmla="*/ 6736 w 3895738"/>
              <a:gd name="connsiteY3" fmla="*/ 1039761 h 1193877"/>
              <a:gd name="connsiteX4" fmla="*/ 2698 w 3895738"/>
              <a:gd name="connsiteY4" fmla="*/ 1181274 h 1193877"/>
              <a:gd name="connsiteX5" fmla="*/ 680421 w 3895738"/>
              <a:gd name="connsiteY5" fmla="*/ 1193669 h 1193877"/>
              <a:gd name="connsiteX0" fmla="*/ 673733 w 3889050"/>
              <a:gd name="connsiteY0" fmla="*/ 1193669 h 1216881"/>
              <a:gd name="connsiteX1" fmla="*/ 3875161 w 3889050"/>
              <a:gd name="connsiteY1" fmla="*/ 1178646 h 1216881"/>
              <a:gd name="connsiteX2" fmla="*/ 3888655 w 3889050"/>
              <a:gd name="connsiteY2" fmla="*/ 0 h 1216881"/>
              <a:gd name="connsiteX3" fmla="*/ 48 w 3889050"/>
              <a:gd name="connsiteY3" fmla="*/ 1039761 h 1216881"/>
              <a:gd name="connsiteX4" fmla="*/ 207862 w 3889050"/>
              <a:gd name="connsiteY4" fmla="*/ 1213511 h 1216881"/>
              <a:gd name="connsiteX5" fmla="*/ 673733 w 3889050"/>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27166 w 3711378"/>
              <a:gd name="connsiteY3" fmla="*/ 878574 h 1216881"/>
              <a:gd name="connsiteX4" fmla="*/ 30190 w 3711378"/>
              <a:gd name="connsiteY4" fmla="*/ 1213511 h 1216881"/>
              <a:gd name="connsiteX5" fmla="*/ 496061 w 3711378"/>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5008 w 3711378"/>
              <a:gd name="connsiteY3" fmla="*/ 561898 h 1216881"/>
              <a:gd name="connsiteX4" fmla="*/ 30190 w 3711378"/>
              <a:gd name="connsiteY4" fmla="*/ 1213511 h 1216881"/>
              <a:gd name="connsiteX5" fmla="*/ 496061 w 3711378"/>
              <a:gd name="connsiteY5" fmla="*/ 1193669 h 1216881"/>
              <a:gd name="connsiteX0" fmla="*/ 25476 w 3706664"/>
              <a:gd name="connsiteY0" fmla="*/ 1213511 h 1310738"/>
              <a:gd name="connsiteX1" fmla="*/ 3692775 w 3706664"/>
              <a:gd name="connsiteY1" fmla="*/ 1178646 h 1310738"/>
              <a:gd name="connsiteX2" fmla="*/ 3706269 w 3706664"/>
              <a:gd name="connsiteY2" fmla="*/ 0 h 1310738"/>
              <a:gd name="connsiteX3" fmla="*/ 294 w 3706664"/>
              <a:gd name="connsiteY3" fmla="*/ 561898 h 1310738"/>
              <a:gd name="connsiteX4" fmla="*/ 25476 w 3706664"/>
              <a:gd name="connsiteY4" fmla="*/ 1213511 h 1310738"/>
              <a:gd name="connsiteX0" fmla="*/ 25476 w 3706664"/>
              <a:gd name="connsiteY0" fmla="*/ 1213511 h 1259318"/>
              <a:gd name="connsiteX1" fmla="*/ 3692775 w 3706664"/>
              <a:gd name="connsiteY1" fmla="*/ 1178646 h 1259318"/>
              <a:gd name="connsiteX2" fmla="*/ 3706269 w 3706664"/>
              <a:gd name="connsiteY2" fmla="*/ 0 h 1259318"/>
              <a:gd name="connsiteX3" fmla="*/ 294 w 3706664"/>
              <a:gd name="connsiteY3" fmla="*/ 561898 h 1259318"/>
              <a:gd name="connsiteX4" fmla="*/ 25476 w 3706664"/>
              <a:gd name="connsiteY4" fmla="*/ 1213511 h 1259318"/>
              <a:gd name="connsiteX0" fmla="*/ 25476 w 3706664"/>
              <a:gd name="connsiteY0" fmla="*/ 1213511 h 1213511"/>
              <a:gd name="connsiteX1" fmla="*/ 3692775 w 3706664"/>
              <a:gd name="connsiteY1" fmla="*/ 1178646 h 1213511"/>
              <a:gd name="connsiteX2" fmla="*/ 3706269 w 3706664"/>
              <a:gd name="connsiteY2" fmla="*/ 0 h 1213511"/>
              <a:gd name="connsiteX3" fmla="*/ 294 w 3706664"/>
              <a:gd name="connsiteY3" fmla="*/ 561898 h 1213511"/>
              <a:gd name="connsiteX4" fmla="*/ 25476 w 3706664"/>
              <a:gd name="connsiteY4" fmla="*/ 1213511 h 1213511"/>
              <a:gd name="connsiteX0" fmla="*/ 25476 w 3706664"/>
              <a:gd name="connsiteY0" fmla="*/ 1213511 h 1213511"/>
              <a:gd name="connsiteX1" fmla="*/ 3692775 w 3706664"/>
              <a:gd name="connsiteY1" fmla="*/ 1195313 h 1213511"/>
              <a:gd name="connsiteX2" fmla="*/ 3706269 w 3706664"/>
              <a:gd name="connsiteY2" fmla="*/ 0 h 1213511"/>
              <a:gd name="connsiteX3" fmla="*/ 294 w 3706664"/>
              <a:gd name="connsiteY3" fmla="*/ 561898 h 1213511"/>
              <a:gd name="connsiteX4" fmla="*/ 25476 w 3706664"/>
              <a:gd name="connsiteY4" fmla="*/ 1213511 h 1213511"/>
              <a:gd name="connsiteX0" fmla="*/ 0 w 3681188"/>
              <a:gd name="connsiteY0" fmla="*/ 1213511 h 1213511"/>
              <a:gd name="connsiteX1" fmla="*/ 3667299 w 3681188"/>
              <a:gd name="connsiteY1" fmla="*/ 1195313 h 1213511"/>
              <a:gd name="connsiteX2" fmla="*/ 3680793 w 3681188"/>
              <a:gd name="connsiteY2" fmla="*/ 0 h 1213511"/>
              <a:gd name="connsiteX3" fmla="*/ 8054 w 3681188"/>
              <a:gd name="connsiteY3" fmla="*/ 561898 h 1213511"/>
              <a:gd name="connsiteX4" fmla="*/ 0 w 3681188"/>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8054 w 3680893"/>
              <a:gd name="connsiteY3" fmla="*/ 561898 h 1213511"/>
              <a:gd name="connsiteX4" fmla="*/ 0 w 3680893"/>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2525 w 3680893"/>
              <a:gd name="connsiteY3" fmla="*/ 873019 h 1213511"/>
              <a:gd name="connsiteX4" fmla="*/ 0 w 3680893"/>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11909 h 1213511"/>
              <a:gd name="connsiteX4" fmla="*/ 3812 w 3684705"/>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39688 h 1213511"/>
              <a:gd name="connsiteX4" fmla="*/ 3812 w 3684705"/>
              <a:gd name="connsiteY4" fmla="*/ 1213511 h 1213511"/>
              <a:gd name="connsiteX0" fmla="*/ 3812 w 3660133"/>
              <a:gd name="connsiteY0" fmla="*/ 846833 h 846833"/>
              <a:gd name="connsiteX1" fmla="*/ 3660032 w 3660133"/>
              <a:gd name="connsiteY1" fmla="*/ 845303 h 846833"/>
              <a:gd name="connsiteX2" fmla="*/ 2385252 w 3660133"/>
              <a:gd name="connsiteY2" fmla="*/ 0 h 846833"/>
              <a:gd name="connsiteX3" fmla="*/ 808 w 3660133"/>
              <a:gd name="connsiteY3" fmla="*/ 573010 h 846833"/>
              <a:gd name="connsiteX4" fmla="*/ 3812 w 3660133"/>
              <a:gd name="connsiteY4" fmla="*/ 846833 h 846833"/>
              <a:gd name="connsiteX0" fmla="*/ 3812 w 2389773"/>
              <a:gd name="connsiteY0" fmla="*/ 846833 h 856414"/>
              <a:gd name="connsiteX1" fmla="*/ 2382796 w 2389773"/>
              <a:gd name="connsiteY1" fmla="*/ 856414 h 856414"/>
              <a:gd name="connsiteX2" fmla="*/ 2385252 w 2389773"/>
              <a:gd name="connsiteY2" fmla="*/ 0 h 856414"/>
              <a:gd name="connsiteX3" fmla="*/ 808 w 2389773"/>
              <a:gd name="connsiteY3" fmla="*/ 573010 h 856414"/>
              <a:gd name="connsiteX4" fmla="*/ 3812 w 2389773"/>
              <a:gd name="connsiteY4" fmla="*/ 846833 h 856414"/>
              <a:gd name="connsiteX0" fmla="*/ 3812 w 2389773"/>
              <a:gd name="connsiteY0" fmla="*/ 846833 h 846833"/>
              <a:gd name="connsiteX1" fmla="*/ 2382796 w 2389773"/>
              <a:gd name="connsiteY1" fmla="*/ 839747 h 846833"/>
              <a:gd name="connsiteX2" fmla="*/ 2385252 w 2389773"/>
              <a:gd name="connsiteY2" fmla="*/ 0 h 846833"/>
              <a:gd name="connsiteX3" fmla="*/ 808 w 2389773"/>
              <a:gd name="connsiteY3" fmla="*/ 573010 h 846833"/>
              <a:gd name="connsiteX4" fmla="*/ 3812 w 2389773"/>
              <a:gd name="connsiteY4" fmla="*/ 846833 h 846833"/>
              <a:gd name="connsiteX0" fmla="*/ 345971 w 2731932"/>
              <a:gd name="connsiteY0" fmla="*/ 846833 h 846833"/>
              <a:gd name="connsiteX1" fmla="*/ 2724955 w 2731932"/>
              <a:gd name="connsiteY1" fmla="*/ 839747 h 846833"/>
              <a:gd name="connsiteX2" fmla="*/ 2727411 w 2731932"/>
              <a:gd name="connsiteY2" fmla="*/ 0 h 846833"/>
              <a:gd name="connsiteX3" fmla="*/ 28 w 2731932"/>
              <a:gd name="connsiteY3" fmla="*/ 644972 h 846833"/>
              <a:gd name="connsiteX4" fmla="*/ 345971 w 2731932"/>
              <a:gd name="connsiteY4" fmla="*/ 846833 h 846833"/>
              <a:gd name="connsiteX0" fmla="*/ 0 w 2743597"/>
              <a:gd name="connsiteY0" fmla="*/ 846833 h 846833"/>
              <a:gd name="connsiteX1" fmla="*/ 2736620 w 2743597"/>
              <a:gd name="connsiteY1" fmla="*/ 839747 h 846833"/>
              <a:gd name="connsiteX2" fmla="*/ 2739076 w 2743597"/>
              <a:gd name="connsiteY2" fmla="*/ 0 h 846833"/>
              <a:gd name="connsiteX3" fmla="*/ 11693 w 2743597"/>
              <a:gd name="connsiteY3" fmla="*/ 644972 h 846833"/>
              <a:gd name="connsiteX4" fmla="*/ 0 w 2743597"/>
              <a:gd name="connsiteY4" fmla="*/ 846833 h 846833"/>
              <a:gd name="connsiteX0" fmla="*/ 0 w 2743597"/>
              <a:gd name="connsiteY0" fmla="*/ 846833 h 846833"/>
              <a:gd name="connsiteX1" fmla="*/ 2736620 w 2743597"/>
              <a:gd name="connsiteY1" fmla="*/ 839747 h 846833"/>
              <a:gd name="connsiteX2" fmla="*/ 2739076 w 2743597"/>
              <a:gd name="connsiteY2" fmla="*/ 0 h 846833"/>
              <a:gd name="connsiteX3" fmla="*/ 6652 w 2743597"/>
              <a:gd name="connsiteY3" fmla="*/ 644972 h 846833"/>
              <a:gd name="connsiteX4" fmla="*/ 0 w 2743597"/>
              <a:gd name="connsiteY4" fmla="*/ 846833 h 846833"/>
              <a:gd name="connsiteX0" fmla="*/ 9035 w 2752632"/>
              <a:gd name="connsiteY0" fmla="*/ 846833 h 846833"/>
              <a:gd name="connsiteX1" fmla="*/ 2745655 w 2752632"/>
              <a:gd name="connsiteY1" fmla="*/ 839747 h 846833"/>
              <a:gd name="connsiteX2" fmla="*/ 2748111 w 2752632"/>
              <a:gd name="connsiteY2" fmla="*/ 0 h 846833"/>
              <a:gd name="connsiteX3" fmla="*/ 563 w 2752632"/>
              <a:gd name="connsiteY3" fmla="*/ 663484 h 846833"/>
              <a:gd name="connsiteX4" fmla="*/ 9035 w 2752632"/>
              <a:gd name="connsiteY4" fmla="*/ 846833 h 846833"/>
              <a:gd name="connsiteX0" fmla="*/ 9035 w 2748667"/>
              <a:gd name="connsiteY0" fmla="*/ 1402194 h 1402194"/>
              <a:gd name="connsiteX1" fmla="*/ 2745655 w 2748667"/>
              <a:gd name="connsiteY1" fmla="*/ 1395108 h 1402194"/>
              <a:gd name="connsiteX2" fmla="*/ 2722905 w 2748667"/>
              <a:gd name="connsiteY2" fmla="*/ 0 h 1402194"/>
              <a:gd name="connsiteX3" fmla="*/ 563 w 2748667"/>
              <a:gd name="connsiteY3" fmla="*/ 1218845 h 1402194"/>
              <a:gd name="connsiteX4" fmla="*/ 9035 w 2748667"/>
              <a:gd name="connsiteY4" fmla="*/ 1402194 h 1402194"/>
              <a:gd name="connsiteX0" fmla="*/ 9035 w 2752631"/>
              <a:gd name="connsiteY0" fmla="*/ 1448474 h 1448474"/>
              <a:gd name="connsiteX1" fmla="*/ 2745655 w 2752631"/>
              <a:gd name="connsiteY1" fmla="*/ 1441388 h 1448474"/>
              <a:gd name="connsiteX2" fmla="*/ 2748110 w 2752631"/>
              <a:gd name="connsiteY2" fmla="*/ 0 h 1448474"/>
              <a:gd name="connsiteX3" fmla="*/ 563 w 2752631"/>
              <a:gd name="connsiteY3" fmla="*/ 1265125 h 1448474"/>
              <a:gd name="connsiteX4" fmla="*/ 9035 w 2752631"/>
              <a:gd name="connsiteY4" fmla="*/ 1448474 h 1448474"/>
              <a:gd name="connsiteX0" fmla="*/ 9035 w 2748299"/>
              <a:gd name="connsiteY0" fmla="*/ 1448474 h 1448474"/>
              <a:gd name="connsiteX1" fmla="*/ 2730264 w 2748299"/>
              <a:gd name="connsiteY1" fmla="*/ 1435736 h 1448474"/>
              <a:gd name="connsiteX2" fmla="*/ 2748110 w 2748299"/>
              <a:gd name="connsiteY2" fmla="*/ 0 h 1448474"/>
              <a:gd name="connsiteX3" fmla="*/ 563 w 2748299"/>
              <a:gd name="connsiteY3" fmla="*/ 1265125 h 1448474"/>
              <a:gd name="connsiteX4" fmla="*/ 9035 w 2748299"/>
              <a:gd name="connsiteY4" fmla="*/ 1448474 h 1448474"/>
              <a:gd name="connsiteX0" fmla="*/ 9035 w 2748299"/>
              <a:gd name="connsiteY0" fmla="*/ 1448474 h 1448474"/>
              <a:gd name="connsiteX1" fmla="*/ 2730264 w 2748299"/>
              <a:gd name="connsiteY1" fmla="*/ 1435736 h 1448474"/>
              <a:gd name="connsiteX2" fmla="*/ 2748110 w 2748299"/>
              <a:gd name="connsiteY2" fmla="*/ 0 h 1448474"/>
              <a:gd name="connsiteX3" fmla="*/ 563 w 2748299"/>
              <a:gd name="connsiteY3" fmla="*/ 1265125 h 1448474"/>
              <a:gd name="connsiteX4" fmla="*/ 9035 w 2748299"/>
              <a:gd name="connsiteY4" fmla="*/ 1448474 h 1448474"/>
              <a:gd name="connsiteX0" fmla="*/ 9035 w 2748110"/>
              <a:gd name="connsiteY0" fmla="*/ 1448474 h 1448474"/>
              <a:gd name="connsiteX1" fmla="*/ 2730264 w 2748110"/>
              <a:gd name="connsiteY1" fmla="*/ 1435736 h 1448474"/>
              <a:gd name="connsiteX2" fmla="*/ 2748110 w 2748110"/>
              <a:gd name="connsiteY2" fmla="*/ 0 h 1448474"/>
              <a:gd name="connsiteX3" fmla="*/ 563 w 2748110"/>
              <a:gd name="connsiteY3" fmla="*/ 1265125 h 1448474"/>
              <a:gd name="connsiteX4" fmla="*/ 9035 w 2748110"/>
              <a:gd name="connsiteY4" fmla="*/ 1448474 h 1448474"/>
              <a:gd name="connsiteX0" fmla="*/ 9035 w 2748110"/>
              <a:gd name="connsiteY0" fmla="*/ 1448474 h 1448474"/>
              <a:gd name="connsiteX1" fmla="*/ 2730264 w 2748110"/>
              <a:gd name="connsiteY1" fmla="*/ 1435736 h 1448474"/>
              <a:gd name="connsiteX2" fmla="*/ 2748110 w 2748110"/>
              <a:gd name="connsiteY2" fmla="*/ 0 h 1448474"/>
              <a:gd name="connsiteX3" fmla="*/ 563 w 2748110"/>
              <a:gd name="connsiteY3" fmla="*/ 1265125 h 1448474"/>
              <a:gd name="connsiteX4" fmla="*/ 9035 w 2748110"/>
              <a:gd name="connsiteY4" fmla="*/ 1448474 h 144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110" h="1448474">
                <a:moveTo>
                  <a:pt x="9035" y="1448474"/>
                </a:moveTo>
                <a:lnTo>
                  <a:pt x="2730264" y="1435736"/>
                </a:lnTo>
                <a:cubicBezTo>
                  <a:pt x="2743507" y="441391"/>
                  <a:pt x="2740236" y="317647"/>
                  <a:pt x="2748110" y="0"/>
                </a:cubicBezTo>
                <a:lnTo>
                  <a:pt x="563" y="1265125"/>
                </a:lnTo>
                <a:cubicBezTo>
                  <a:pt x="-3137" y="1438310"/>
                  <a:pt x="12735" y="1361881"/>
                  <a:pt x="9035" y="1448474"/>
                </a:cubicBezTo>
                <a:close/>
              </a:path>
            </a:pathLst>
          </a:custGeom>
          <a:solidFill>
            <a:srgbClr val="0066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cxnSp>
        <p:nvCxnSpPr>
          <p:cNvPr id="45" name="Straight Arrow Connector 44"/>
          <p:cNvCxnSpPr/>
          <p:nvPr/>
        </p:nvCxnSpPr>
        <p:spPr>
          <a:xfrm>
            <a:off x="2362200" y="3305896"/>
            <a:ext cx="0" cy="2209800"/>
          </a:xfrm>
          <a:prstGeom prst="straightConnector1">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33600" y="4157247"/>
            <a:ext cx="304800" cy="338554"/>
          </a:xfrm>
          <a:prstGeom prst="rect">
            <a:avLst/>
          </a:prstGeom>
          <a:noFill/>
        </p:spPr>
        <p:txBody>
          <a:bodyPr wrap="square" rtlCol="0">
            <a:spAutoFit/>
          </a:bodyPr>
          <a:lstStyle/>
          <a:p>
            <a:pPr algn="ctr" defTabSz="609585"/>
            <a:r>
              <a:rPr lang="en-US" sz="1600" b="1" dirty="0">
                <a:solidFill>
                  <a:prstClr val="black">
                    <a:lumMod val="75000"/>
                    <a:lumOff val="25000"/>
                  </a:prstClr>
                </a:solidFill>
                <a:latin typeface="Calibri"/>
              </a:rPr>
              <a:t>$</a:t>
            </a:r>
          </a:p>
        </p:txBody>
      </p:sp>
      <p:sp>
        <p:nvSpPr>
          <p:cNvPr id="79" name="TextBox 78"/>
          <p:cNvSpPr txBox="1"/>
          <p:nvPr/>
        </p:nvSpPr>
        <p:spPr>
          <a:xfrm>
            <a:off x="6213797" y="4305080"/>
            <a:ext cx="4646959" cy="1200329"/>
          </a:xfrm>
          <a:prstGeom prst="rect">
            <a:avLst/>
          </a:prstGeom>
          <a:noFill/>
        </p:spPr>
        <p:txBody>
          <a:bodyPr wrap="square" rtlCol="0">
            <a:spAutoFit/>
          </a:bodyPr>
          <a:lstStyle/>
          <a:p>
            <a:pPr algn="ctr" defTabSz="609585"/>
            <a:r>
              <a:rPr lang="en-US" dirty="0">
                <a:solidFill>
                  <a:prstClr val="white"/>
                </a:solidFill>
                <a:effectLst>
                  <a:outerShdw blurRad="38100" dist="38100" dir="2700000" algn="tl">
                    <a:srgbClr val="000000">
                      <a:alpha val="43137"/>
                    </a:srgbClr>
                  </a:outerShdw>
                </a:effectLst>
                <a:latin typeface="Calibri"/>
              </a:rPr>
              <a:t> </a:t>
            </a:r>
          </a:p>
          <a:p>
            <a:pPr algn="ctr" defTabSz="609585"/>
            <a:r>
              <a:rPr lang="en-US" dirty="0">
                <a:solidFill>
                  <a:prstClr val="white"/>
                </a:solidFill>
                <a:effectLst>
                  <a:outerShdw blurRad="38100" dist="38100" dir="2700000" algn="tl">
                    <a:srgbClr val="000000">
                      <a:alpha val="43137"/>
                    </a:srgbClr>
                  </a:outerShdw>
                </a:effectLst>
                <a:latin typeface="Calibri"/>
              </a:rPr>
              <a:t>Essential Income </a:t>
            </a:r>
          </a:p>
          <a:p>
            <a:pPr algn="ctr" defTabSz="609585"/>
            <a:r>
              <a:rPr lang="en-US" dirty="0">
                <a:solidFill>
                  <a:prstClr val="white"/>
                </a:solidFill>
                <a:effectLst>
                  <a:outerShdw blurRad="38100" dist="38100" dir="2700000" algn="tl">
                    <a:srgbClr val="000000">
                      <a:alpha val="43137"/>
                    </a:srgbClr>
                  </a:outerShdw>
                </a:effectLst>
                <a:latin typeface="Calibri"/>
              </a:rPr>
              <a:t>Secure, Inflation-Adjusted </a:t>
            </a:r>
          </a:p>
          <a:p>
            <a:pPr algn="ctr" defTabSz="609585"/>
            <a:r>
              <a:rPr lang="en-US" dirty="0">
                <a:solidFill>
                  <a:prstClr val="white"/>
                </a:solidFill>
                <a:effectLst>
                  <a:outerShdw blurRad="38100" dist="38100" dir="2700000" algn="tl">
                    <a:srgbClr val="000000">
                      <a:alpha val="43137"/>
                    </a:srgbClr>
                  </a:outerShdw>
                </a:effectLst>
                <a:latin typeface="Calibri"/>
              </a:rPr>
              <a:t>Lifetime Income </a:t>
            </a:r>
          </a:p>
        </p:txBody>
      </p:sp>
      <p:sp>
        <p:nvSpPr>
          <p:cNvPr id="20" name="TextBox 19"/>
          <p:cNvSpPr txBox="1"/>
          <p:nvPr/>
        </p:nvSpPr>
        <p:spPr>
          <a:xfrm>
            <a:off x="2438400" y="5791201"/>
            <a:ext cx="7200797" cy="276999"/>
          </a:xfrm>
          <a:prstGeom prst="rect">
            <a:avLst/>
          </a:prstGeom>
          <a:noFill/>
        </p:spPr>
        <p:txBody>
          <a:bodyPr wrap="square" rtlCol="0">
            <a:spAutoFit/>
          </a:bodyPr>
          <a:lstStyle/>
          <a:p>
            <a:pPr defTabSz="609585"/>
            <a:r>
              <a:rPr lang="en-US" sz="1200" dirty="0">
                <a:solidFill>
                  <a:prstClr val="black"/>
                </a:solidFill>
                <a:latin typeface="Calibri"/>
              </a:rPr>
              <a:t>60                      65                      70                       75                         80                         85                         90                       95               </a:t>
            </a:r>
          </a:p>
        </p:txBody>
      </p:sp>
      <p:cxnSp>
        <p:nvCxnSpPr>
          <p:cNvPr id="22" name="Straight Arrow Connector 21"/>
          <p:cNvCxnSpPr/>
          <p:nvPr/>
        </p:nvCxnSpPr>
        <p:spPr>
          <a:xfrm flipV="1">
            <a:off x="9867901" y="5891021"/>
            <a:ext cx="6477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609045" y="5670356"/>
            <a:ext cx="8058955" cy="7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9307233" y="2685268"/>
            <a:ext cx="1360767" cy="584775"/>
          </a:xfrm>
          <a:prstGeom prst="rect">
            <a:avLst/>
          </a:prstGeom>
          <a:noFill/>
        </p:spPr>
        <p:txBody>
          <a:bodyPr wrap="square" rtlCol="0">
            <a:spAutoFit/>
          </a:bodyPr>
          <a:lstStyle/>
          <a:p>
            <a:pPr algn="ctr" defTabSz="609585"/>
            <a:r>
              <a:rPr lang="en-US" sz="1600" dirty="0">
                <a:solidFill>
                  <a:prstClr val="white"/>
                </a:solidFill>
                <a:effectLst>
                  <a:outerShdw blurRad="38100" dist="38100" dir="2700000" algn="tl">
                    <a:srgbClr val="000000">
                      <a:alpha val="43137"/>
                    </a:srgbClr>
                  </a:outerShdw>
                </a:effectLst>
                <a:latin typeface="Calibri"/>
              </a:rPr>
              <a:t>LT Growth Assets</a:t>
            </a:r>
          </a:p>
        </p:txBody>
      </p:sp>
      <p:sp>
        <p:nvSpPr>
          <p:cNvPr id="42" name="Freeform 41"/>
          <p:cNvSpPr/>
          <p:nvPr/>
        </p:nvSpPr>
        <p:spPr>
          <a:xfrm>
            <a:off x="3551565" y="3115437"/>
            <a:ext cx="7182305" cy="2327079"/>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663057 h 663964"/>
              <a:gd name="connsiteX1" fmla="*/ 3745593 w 3747707"/>
              <a:gd name="connsiteY1" fmla="*/ 663964 h 663964"/>
              <a:gd name="connsiteX2" fmla="*/ 3747427 w 3747707"/>
              <a:gd name="connsiteY2" fmla="*/ 341442 h 663964"/>
              <a:gd name="connsiteX3" fmla="*/ 2149198 w 3747707"/>
              <a:gd name="connsiteY3" fmla="*/ 5023 h 663964"/>
              <a:gd name="connsiteX4" fmla="*/ 0 w 3747707"/>
              <a:gd name="connsiteY4" fmla="*/ 663057 h 663964"/>
              <a:gd name="connsiteX0" fmla="*/ 0 w 3747707"/>
              <a:gd name="connsiteY0" fmla="*/ 887750 h 888657"/>
              <a:gd name="connsiteX1" fmla="*/ 3745593 w 3747707"/>
              <a:gd name="connsiteY1" fmla="*/ 888657 h 888657"/>
              <a:gd name="connsiteX2" fmla="*/ 3747427 w 3747707"/>
              <a:gd name="connsiteY2" fmla="*/ 566135 h 888657"/>
              <a:gd name="connsiteX3" fmla="*/ 2456450 w 3747707"/>
              <a:gd name="connsiteY3" fmla="*/ 3287 h 888657"/>
              <a:gd name="connsiteX4" fmla="*/ 0 w 3747707"/>
              <a:gd name="connsiteY4" fmla="*/ 887750 h 888657"/>
              <a:gd name="connsiteX0" fmla="*/ 0 w 3747707"/>
              <a:gd name="connsiteY0" fmla="*/ 886077 h 886984"/>
              <a:gd name="connsiteX1" fmla="*/ 3745593 w 3747707"/>
              <a:gd name="connsiteY1" fmla="*/ 886984 h 886984"/>
              <a:gd name="connsiteX2" fmla="*/ 3747427 w 3747707"/>
              <a:gd name="connsiteY2" fmla="*/ 650349 h 886984"/>
              <a:gd name="connsiteX3" fmla="*/ 2456450 w 3747707"/>
              <a:gd name="connsiteY3" fmla="*/ 1614 h 886984"/>
              <a:gd name="connsiteX4" fmla="*/ 0 w 3747707"/>
              <a:gd name="connsiteY4" fmla="*/ 886077 h 886984"/>
              <a:gd name="connsiteX0" fmla="*/ 0 w 3747707"/>
              <a:gd name="connsiteY0" fmla="*/ 886490 h 887397"/>
              <a:gd name="connsiteX1" fmla="*/ 3745593 w 3747707"/>
              <a:gd name="connsiteY1" fmla="*/ 887397 h 887397"/>
              <a:gd name="connsiteX2" fmla="*/ 3747427 w 3747707"/>
              <a:gd name="connsiteY2" fmla="*/ 650762 h 887397"/>
              <a:gd name="connsiteX3" fmla="*/ 2456450 w 3747707"/>
              <a:gd name="connsiteY3" fmla="*/ 2027 h 887397"/>
              <a:gd name="connsiteX4" fmla="*/ 0 w 3747707"/>
              <a:gd name="connsiteY4" fmla="*/ 886490 h 887397"/>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76756 w 4024463"/>
              <a:gd name="connsiteY0" fmla="*/ 917138 h 918045"/>
              <a:gd name="connsiteX1" fmla="*/ 4022349 w 4024463"/>
              <a:gd name="connsiteY1" fmla="*/ 918045 h 918045"/>
              <a:gd name="connsiteX2" fmla="*/ 4024183 w 4024463"/>
              <a:gd name="connsiteY2" fmla="*/ 681410 h 918045"/>
              <a:gd name="connsiteX3" fmla="*/ 2460708 w 4024463"/>
              <a:gd name="connsiteY3" fmla="*/ 1187 h 918045"/>
              <a:gd name="connsiteX4" fmla="*/ 507909 w 4024463"/>
              <a:gd name="connsiteY4" fmla="*/ 527075 h 918045"/>
              <a:gd name="connsiteX5" fmla="*/ 276756 w 4024463"/>
              <a:gd name="connsiteY5" fmla="*/ 917138 h 918045"/>
              <a:gd name="connsiteX0" fmla="*/ 246884 w 3994591"/>
              <a:gd name="connsiteY0" fmla="*/ 917052 h 917959"/>
              <a:gd name="connsiteX1" fmla="*/ 3992477 w 3994591"/>
              <a:gd name="connsiteY1" fmla="*/ 917959 h 917959"/>
              <a:gd name="connsiteX2" fmla="*/ 3994311 w 3994591"/>
              <a:gd name="connsiteY2" fmla="*/ 681324 h 917959"/>
              <a:gd name="connsiteX3" fmla="*/ 2430836 w 3994591"/>
              <a:gd name="connsiteY3" fmla="*/ 1101 h 917959"/>
              <a:gd name="connsiteX4" fmla="*/ 478037 w 3994591"/>
              <a:gd name="connsiteY4" fmla="*/ 526989 h 917959"/>
              <a:gd name="connsiteX5" fmla="*/ 466937 w 3994591"/>
              <a:gd name="connsiteY5" fmla="*/ 826124 h 917959"/>
              <a:gd name="connsiteX6" fmla="*/ 246884 w 3994591"/>
              <a:gd name="connsiteY6" fmla="*/ 917052 h 917959"/>
              <a:gd name="connsiteX0" fmla="*/ 291608 w 4039315"/>
              <a:gd name="connsiteY0" fmla="*/ 917052 h 917959"/>
              <a:gd name="connsiteX1" fmla="*/ 4037201 w 4039315"/>
              <a:gd name="connsiteY1" fmla="*/ 917959 h 917959"/>
              <a:gd name="connsiteX2" fmla="*/ 4039035 w 4039315"/>
              <a:gd name="connsiteY2" fmla="*/ 681324 h 917959"/>
              <a:gd name="connsiteX3" fmla="*/ 2475560 w 4039315"/>
              <a:gd name="connsiteY3" fmla="*/ 1101 h 917959"/>
              <a:gd name="connsiteX4" fmla="*/ 522761 w 4039315"/>
              <a:gd name="connsiteY4" fmla="*/ 526989 h 917959"/>
              <a:gd name="connsiteX5" fmla="*/ 311869 w 4039315"/>
              <a:gd name="connsiteY5" fmla="*/ 810381 h 917959"/>
              <a:gd name="connsiteX6" fmla="*/ 291608 w 4039315"/>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6616 h 917523"/>
              <a:gd name="connsiteX1" fmla="*/ 4062529 w 4064643"/>
              <a:gd name="connsiteY1" fmla="*/ 917523 h 917523"/>
              <a:gd name="connsiteX2" fmla="*/ 4064363 w 4064643"/>
              <a:gd name="connsiteY2" fmla="*/ 680888 h 917523"/>
              <a:gd name="connsiteX3" fmla="*/ 2500888 w 4064643"/>
              <a:gd name="connsiteY3" fmla="*/ 665 h 917523"/>
              <a:gd name="connsiteX4" fmla="*/ 592487 w 4064643"/>
              <a:gd name="connsiteY4" fmla="*/ 558041 h 917523"/>
              <a:gd name="connsiteX5" fmla="*/ 248399 w 4064643"/>
              <a:gd name="connsiteY5" fmla="*/ 794201 h 917523"/>
              <a:gd name="connsiteX6" fmla="*/ 316936 w 4064643"/>
              <a:gd name="connsiteY6" fmla="*/ 916616 h 917523"/>
              <a:gd name="connsiteX0" fmla="*/ 635876 w 3828603"/>
              <a:gd name="connsiteY0" fmla="*/ 932360 h 932360"/>
              <a:gd name="connsiteX1" fmla="*/ 3826489 w 3828603"/>
              <a:gd name="connsiteY1" fmla="*/ 917523 h 932360"/>
              <a:gd name="connsiteX2" fmla="*/ 3828323 w 3828603"/>
              <a:gd name="connsiteY2" fmla="*/ 680888 h 932360"/>
              <a:gd name="connsiteX3" fmla="*/ 2264848 w 3828603"/>
              <a:gd name="connsiteY3" fmla="*/ 665 h 932360"/>
              <a:gd name="connsiteX4" fmla="*/ 356447 w 3828603"/>
              <a:gd name="connsiteY4" fmla="*/ 558041 h 932360"/>
              <a:gd name="connsiteX5" fmla="*/ 12359 w 3828603"/>
              <a:gd name="connsiteY5" fmla="*/ 794201 h 932360"/>
              <a:gd name="connsiteX6" fmla="*/ 635876 w 3828603"/>
              <a:gd name="connsiteY6" fmla="*/ 932360 h 932360"/>
              <a:gd name="connsiteX0" fmla="*/ 635876 w 3828603"/>
              <a:gd name="connsiteY0" fmla="*/ 932360 h 942347"/>
              <a:gd name="connsiteX1" fmla="*/ 3826489 w 3828603"/>
              <a:gd name="connsiteY1" fmla="*/ 917523 h 942347"/>
              <a:gd name="connsiteX2" fmla="*/ 3828323 w 3828603"/>
              <a:gd name="connsiteY2" fmla="*/ 680888 h 942347"/>
              <a:gd name="connsiteX3" fmla="*/ 2264848 w 3828603"/>
              <a:gd name="connsiteY3" fmla="*/ 665 h 942347"/>
              <a:gd name="connsiteX4" fmla="*/ 356447 w 3828603"/>
              <a:gd name="connsiteY4" fmla="*/ 558041 h 942347"/>
              <a:gd name="connsiteX5" fmla="*/ 12359 w 3828603"/>
              <a:gd name="connsiteY5" fmla="*/ 794201 h 942347"/>
              <a:gd name="connsiteX6" fmla="*/ 635876 w 3828603"/>
              <a:gd name="connsiteY6" fmla="*/ 932360 h 942347"/>
              <a:gd name="connsiteX0" fmla="*/ 500439 w 3859660"/>
              <a:gd name="connsiteY0" fmla="*/ 955976 h 964653"/>
              <a:gd name="connsiteX1" fmla="*/ 3857546 w 3859660"/>
              <a:gd name="connsiteY1" fmla="*/ 917523 h 964653"/>
              <a:gd name="connsiteX2" fmla="*/ 3859380 w 3859660"/>
              <a:gd name="connsiteY2" fmla="*/ 680888 h 964653"/>
              <a:gd name="connsiteX3" fmla="*/ 2295905 w 3859660"/>
              <a:gd name="connsiteY3" fmla="*/ 665 h 964653"/>
              <a:gd name="connsiteX4" fmla="*/ 387504 w 3859660"/>
              <a:gd name="connsiteY4" fmla="*/ 558041 h 964653"/>
              <a:gd name="connsiteX5" fmla="*/ 43416 w 3859660"/>
              <a:gd name="connsiteY5" fmla="*/ 794201 h 964653"/>
              <a:gd name="connsiteX6" fmla="*/ 500439 w 3859660"/>
              <a:gd name="connsiteY6" fmla="*/ 955976 h 964653"/>
              <a:gd name="connsiteX0" fmla="*/ 508269 w 3867490"/>
              <a:gd name="connsiteY0" fmla="*/ 955976 h 962184"/>
              <a:gd name="connsiteX1" fmla="*/ 3865376 w 3867490"/>
              <a:gd name="connsiteY1" fmla="*/ 917523 h 962184"/>
              <a:gd name="connsiteX2" fmla="*/ 3867210 w 3867490"/>
              <a:gd name="connsiteY2" fmla="*/ 680888 h 962184"/>
              <a:gd name="connsiteX3" fmla="*/ 2303735 w 3867490"/>
              <a:gd name="connsiteY3" fmla="*/ 665 h 962184"/>
              <a:gd name="connsiteX4" fmla="*/ 395334 w 3867490"/>
              <a:gd name="connsiteY4" fmla="*/ 558041 h 962184"/>
              <a:gd name="connsiteX5" fmla="*/ 40146 w 3867490"/>
              <a:gd name="connsiteY5" fmla="*/ 723354 h 962184"/>
              <a:gd name="connsiteX6" fmla="*/ 508269 w 3867490"/>
              <a:gd name="connsiteY6" fmla="*/ 955976 h 962184"/>
              <a:gd name="connsiteX0" fmla="*/ 508270 w 3867491"/>
              <a:gd name="connsiteY0" fmla="*/ 955601 h 961809"/>
              <a:gd name="connsiteX1" fmla="*/ 3865377 w 3867491"/>
              <a:gd name="connsiteY1" fmla="*/ 917148 h 961809"/>
              <a:gd name="connsiteX2" fmla="*/ 3867211 w 3867491"/>
              <a:gd name="connsiteY2" fmla="*/ 680513 h 961809"/>
              <a:gd name="connsiteX3" fmla="*/ 2303736 w 3867491"/>
              <a:gd name="connsiteY3" fmla="*/ 290 h 961809"/>
              <a:gd name="connsiteX4" fmla="*/ 284338 w 3867491"/>
              <a:gd name="connsiteY4" fmla="*/ 597026 h 961809"/>
              <a:gd name="connsiteX5" fmla="*/ 40147 w 3867491"/>
              <a:gd name="connsiteY5" fmla="*/ 722979 h 961809"/>
              <a:gd name="connsiteX6" fmla="*/ 508270 w 3867491"/>
              <a:gd name="connsiteY6" fmla="*/ 955601 h 961809"/>
              <a:gd name="connsiteX0" fmla="*/ 610032 w 3969253"/>
              <a:gd name="connsiteY0" fmla="*/ 955312 h 961520"/>
              <a:gd name="connsiteX1" fmla="*/ 3967139 w 3969253"/>
              <a:gd name="connsiteY1" fmla="*/ 916859 h 961520"/>
              <a:gd name="connsiteX2" fmla="*/ 3968973 w 3969253"/>
              <a:gd name="connsiteY2" fmla="*/ 680224 h 961520"/>
              <a:gd name="connsiteX3" fmla="*/ 2405498 w 3969253"/>
              <a:gd name="connsiteY3" fmla="*/ 1 h 961520"/>
              <a:gd name="connsiteX4" fmla="*/ 175208 w 3969253"/>
              <a:gd name="connsiteY4" fmla="*/ 675457 h 961520"/>
              <a:gd name="connsiteX5" fmla="*/ 141909 w 3969253"/>
              <a:gd name="connsiteY5" fmla="*/ 722690 h 961520"/>
              <a:gd name="connsiteX6" fmla="*/ 610032 w 3969253"/>
              <a:gd name="connsiteY6" fmla="*/ 955312 h 961520"/>
              <a:gd name="connsiteX0" fmla="*/ 613407 w 3972628"/>
              <a:gd name="connsiteY0" fmla="*/ 955312 h 955312"/>
              <a:gd name="connsiteX1" fmla="*/ 3970514 w 3972628"/>
              <a:gd name="connsiteY1" fmla="*/ 916859 h 955312"/>
              <a:gd name="connsiteX2" fmla="*/ 3972348 w 3972628"/>
              <a:gd name="connsiteY2" fmla="*/ 680224 h 955312"/>
              <a:gd name="connsiteX3" fmla="*/ 2408873 w 3972628"/>
              <a:gd name="connsiteY3" fmla="*/ 1 h 955312"/>
              <a:gd name="connsiteX4" fmla="*/ 178583 w 3972628"/>
              <a:gd name="connsiteY4" fmla="*/ 675457 h 955312"/>
              <a:gd name="connsiteX5" fmla="*/ 145284 w 3972628"/>
              <a:gd name="connsiteY5" fmla="*/ 722690 h 955312"/>
              <a:gd name="connsiteX6" fmla="*/ 123086 w 3972628"/>
              <a:gd name="connsiteY6" fmla="*/ 903743 h 955312"/>
              <a:gd name="connsiteX7" fmla="*/ 613407 w 3972628"/>
              <a:gd name="connsiteY7" fmla="*/ 955312 h 955312"/>
              <a:gd name="connsiteX0" fmla="*/ 650710 w 4009931"/>
              <a:gd name="connsiteY0" fmla="*/ 955312 h 955312"/>
              <a:gd name="connsiteX1" fmla="*/ 4007817 w 4009931"/>
              <a:gd name="connsiteY1" fmla="*/ 916859 h 955312"/>
              <a:gd name="connsiteX2" fmla="*/ 4009651 w 4009931"/>
              <a:gd name="connsiteY2" fmla="*/ 680224 h 955312"/>
              <a:gd name="connsiteX3" fmla="*/ 2446176 w 4009931"/>
              <a:gd name="connsiteY3" fmla="*/ 1 h 955312"/>
              <a:gd name="connsiteX4" fmla="*/ 215886 w 4009931"/>
              <a:gd name="connsiteY4" fmla="*/ 675457 h 955312"/>
              <a:gd name="connsiteX5" fmla="*/ 71593 w 4009931"/>
              <a:gd name="connsiteY5" fmla="*/ 691200 h 955312"/>
              <a:gd name="connsiteX6" fmla="*/ 182587 w 4009931"/>
              <a:gd name="connsiteY6" fmla="*/ 722690 h 955312"/>
              <a:gd name="connsiteX7" fmla="*/ 160389 w 4009931"/>
              <a:gd name="connsiteY7" fmla="*/ 903743 h 955312"/>
              <a:gd name="connsiteX8" fmla="*/ 650710 w 4009931"/>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10037 w 4059579"/>
              <a:gd name="connsiteY7" fmla="*/ 903743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32236 w 4059579"/>
              <a:gd name="connsiteY7" fmla="*/ 919487 h 955312"/>
              <a:gd name="connsiteX8" fmla="*/ 700358 w 4059579"/>
              <a:gd name="connsiteY8" fmla="*/ 955312 h 955312"/>
              <a:gd name="connsiteX0" fmla="*/ 671054 w 4030275"/>
              <a:gd name="connsiteY0" fmla="*/ 955560 h 955560"/>
              <a:gd name="connsiteX1" fmla="*/ 4028161 w 4030275"/>
              <a:gd name="connsiteY1" fmla="*/ 917107 h 955560"/>
              <a:gd name="connsiteX2" fmla="*/ 4029995 w 4030275"/>
              <a:gd name="connsiteY2" fmla="*/ 680472 h 955560"/>
              <a:gd name="connsiteX3" fmla="*/ 2466520 w 4030275"/>
              <a:gd name="connsiteY3" fmla="*/ 249 h 955560"/>
              <a:gd name="connsiteX4" fmla="*/ 202931 w 4030275"/>
              <a:gd name="connsiteY4" fmla="*/ 762296 h 955560"/>
              <a:gd name="connsiteX5" fmla="*/ 91937 w 4030275"/>
              <a:gd name="connsiteY5" fmla="*/ 691448 h 955560"/>
              <a:gd name="connsiteX6" fmla="*/ 202931 w 4030275"/>
              <a:gd name="connsiteY6" fmla="*/ 722938 h 955560"/>
              <a:gd name="connsiteX7" fmla="*/ 202932 w 4030275"/>
              <a:gd name="connsiteY7" fmla="*/ 919735 h 955560"/>
              <a:gd name="connsiteX8" fmla="*/ 671054 w 4030275"/>
              <a:gd name="connsiteY8" fmla="*/ 955560 h 955560"/>
              <a:gd name="connsiteX0" fmla="*/ 635797 w 3995018"/>
              <a:gd name="connsiteY0" fmla="*/ 955560 h 955560"/>
              <a:gd name="connsiteX1" fmla="*/ 3992904 w 3995018"/>
              <a:gd name="connsiteY1" fmla="*/ 917107 h 955560"/>
              <a:gd name="connsiteX2" fmla="*/ 3994738 w 3995018"/>
              <a:gd name="connsiteY2" fmla="*/ 680472 h 955560"/>
              <a:gd name="connsiteX3" fmla="*/ 2431263 w 3995018"/>
              <a:gd name="connsiteY3" fmla="*/ 249 h 955560"/>
              <a:gd name="connsiteX4" fmla="*/ 167674 w 3995018"/>
              <a:gd name="connsiteY4" fmla="*/ 762296 h 955560"/>
              <a:gd name="connsiteX5" fmla="*/ 167674 w 3995018"/>
              <a:gd name="connsiteY5" fmla="*/ 722938 h 955560"/>
              <a:gd name="connsiteX6" fmla="*/ 167675 w 3995018"/>
              <a:gd name="connsiteY6" fmla="*/ 919735 h 955560"/>
              <a:gd name="connsiteX7" fmla="*/ 635797 w 3995018"/>
              <a:gd name="connsiteY7" fmla="*/ 955560 h 95556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67682 w 3926903"/>
              <a:gd name="connsiteY0" fmla="*/ 955475 h 955475"/>
              <a:gd name="connsiteX1" fmla="*/ 3924789 w 3926903"/>
              <a:gd name="connsiteY1" fmla="*/ 917022 h 955475"/>
              <a:gd name="connsiteX2" fmla="*/ 3926623 w 3926903"/>
              <a:gd name="connsiteY2" fmla="*/ 680387 h 955475"/>
              <a:gd name="connsiteX3" fmla="*/ 2363148 w 3926903"/>
              <a:gd name="connsiteY3" fmla="*/ 164 h 955475"/>
              <a:gd name="connsiteX4" fmla="*/ 55160 w 3926903"/>
              <a:gd name="connsiteY4" fmla="*/ 746468 h 955475"/>
              <a:gd name="connsiteX5" fmla="*/ 55162 w 3926903"/>
              <a:gd name="connsiteY5" fmla="*/ 943266 h 955475"/>
              <a:gd name="connsiteX6" fmla="*/ 567682 w 3926903"/>
              <a:gd name="connsiteY6" fmla="*/ 955475 h 955475"/>
              <a:gd name="connsiteX0" fmla="*/ 556920 w 3916141"/>
              <a:gd name="connsiteY0" fmla="*/ 955380 h 957575"/>
              <a:gd name="connsiteX1" fmla="*/ 3914027 w 3916141"/>
              <a:gd name="connsiteY1" fmla="*/ 916927 h 957575"/>
              <a:gd name="connsiteX2" fmla="*/ 3915861 w 3916141"/>
              <a:gd name="connsiteY2" fmla="*/ 680292 h 957575"/>
              <a:gd name="connsiteX3" fmla="*/ 2352386 w 3916141"/>
              <a:gd name="connsiteY3" fmla="*/ 69 h 957575"/>
              <a:gd name="connsiteX4" fmla="*/ 0 w 3916141"/>
              <a:gd name="connsiteY4" fmla="*/ 722757 h 957575"/>
              <a:gd name="connsiteX5" fmla="*/ 44400 w 3916141"/>
              <a:gd name="connsiteY5" fmla="*/ 943171 h 957575"/>
              <a:gd name="connsiteX6" fmla="*/ 556920 w 3916141"/>
              <a:gd name="connsiteY6" fmla="*/ 955380 h 957575"/>
              <a:gd name="connsiteX0" fmla="*/ 606510 w 3965731"/>
              <a:gd name="connsiteY0" fmla="*/ 955380 h 957575"/>
              <a:gd name="connsiteX1" fmla="*/ 3963617 w 3965731"/>
              <a:gd name="connsiteY1" fmla="*/ 916927 h 957575"/>
              <a:gd name="connsiteX2" fmla="*/ 3965451 w 3965731"/>
              <a:gd name="connsiteY2" fmla="*/ 680292 h 957575"/>
              <a:gd name="connsiteX3" fmla="*/ 2401976 w 3965731"/>
              <a:gd name="connsiteY3" fmla="*/ 69 h 957575"/>
              <a:gd name="connsiteX4" fmla="*/ 49590 w 3965731"/>
              <a:gd name="connsiteY4" fmla="*/ 722757 h 957575"/>
              <a:gd name="connsiteX5" fmla="*/ 93990 w 3965731"/>
              <a:gd name="connsiteY5" fmla="*/ 943171 h 957575"/>
              <a:gd name="connsiteX6" fmla="*/ 606510 w 3965731"/>
              <a:gd name="connsiteY6" fmla="*/ 955380 h 957575"/>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143703 w 4015444"/>
              <a:gd name="connsiteY4" fmla="*/ 945462 h 1013152"/>
              <a:gd name="connsiteX5" fmla="*/ 656223 w 4015444"/>
              <a:gd name="connsiteY5" fmla="*/ 957671 h 1013152"/>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288000 w 4015444"/>
              <a:gd name="connsiteY4" fmla="*/ 882485 h 1013152"/>
              <a:gd name="connsiteX5" fmla="*/ 143703 w 4015444"/>
              <a:gd name="connsiteY5" fmla="*/ 945462 h 1013152"/>
              <a:gd name="connsiteX6" fmla="*/ 656223 w 4015444"/>
              <a:gd name="connsiteY6" fmla="*/ 957671 h 1013152"/>
              <a:gd name="connsiteX0" fmla="*/ 547701 w 3906922"/>
              <a:gd name="connsiteY0" fmla="*/ 956069 h 956068"/>
              <a:gd name="connsiteX1" fmla="*/ 3904808 w 3906922"/>
              <a:gd name="connsiteY1" fmla="*/ 917616 h 956068"/>
              <a:gd name="connsiteX2" fmla="*/ 3906642 w 3906922"/>
              <a:gd name="connsiteY2" fmla="*/ 680981 h 956068"/>
              <a:gd name="connsiteX3" fmla="*/ 2343167 w 3906922"/>
              <a:gd name="connsiteY3" fmla="*/ 758 h 956068"/>
              <a:gd name="connsiteX4" fmla="*/ 301574 w 3906922"/>
              <a:gd name="connsiteY4" fmla="*/ 825779 h 956068"/>
              <a:gd name="connsiteX5" fmla="*/ 35181 w 3906922"/>
              <a:gd name="connsiteY5" fmla="*/ 943860 h 956068"/>
              <a:gd name="connsiteX6" fmla="*/ 547701 w 3906922"/>
              <a:gd name="connsiteY6" fmla="*/ 956069 h 956068"/>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664724 w 4023945"/>
              <a:gd name="connsiteY0" fmla="*/ 955312 h 960376"/>
              <a:gd name="connsiteX1" fmla="*/ 4021831 w 4023945"/>
              <a:gd name="connsiteY1" fmla="*/ 916859 h 960376"/>
              <a:gd name="connsiteX2" fmla="*/ 4023665 w 4023945"/>
              <a:gd name="connsiteY2" fmla="*/ 680224 h 960376"/>
              <a:gd name="connsiteX3" fmla="*/ 2460190 w 4023945"/>
              <a:gd name="connsiteY3" fmla="*/ 1 h 960376"/>
              <a:gd name="connsiteX4" fmla="*/ 207705 w 4023945"/>
              <a:gd name="connsiteY4" fmla="*/ 683327 h 960376"/>
              <a:gd name="connsiteX5" fmla="*/ 152204 w 4023945"/>
              <a:gd name="connsiteY5" fmla="*/ 943103 h 960376"/>
              <a:gd name="connsiteX6" fmla="*/ 664724 w 4023945"/>
              <a:gd name="connsiteY6" fmla="*/ 955312 h 960376"/>
              <a:gd name="connsiteX0" fmla="*/ 537117 w 3896338"/>
              <a:gd name="connsiteY0" fmla="*/ 955312 h 960376"/>
              <a:gd name="connsiteX1" fmla="*/ 3894224 w 3896338"/>
              <a:gd name="connsiteY1" fmla="*/ 916859 h 960376"/>
              <a:gd name="connsiteX2" fmla="*/ 3896058 w 3896338"/>
              <a:gd name="connsiteY2" fmla="*/ 680224 h 960376"/>
              <a:gd name="connsiteX3" fmla="*/ 2332583 w 3896338"/>
              <a:gd name="connsiteY3" fmla="*/ 1 h 960376"/>
              <a:gd name="connsiteX4" fmla="*/ 80098 w 3896338"/>
              <a:gd name="connsiteY4" fmla="*/ 683327 h 960376"/>
              <a:gd name="connsiteX5" fmla="*/ 24597 w 3896338"/>
              <a:gd name="connsiteY5" fmla="*/ 943103 h 960376"/>
              <a:gd name="connsiteX6" fmla="*/ 537117 w 3896338"/>
              <a:gd name="connsiteY6" fmla="*/ 955312 h 960376"/>
              <a:gd name="connsiteX0" fmla="*/ 556306 w 3915527"/>
              <a:gd name="connsiteY0" fmla="*/ 955312 h 960376"/>
              <a:gd name="connsiteX1" fmla="*/ 3913413 w 3915527"/>
              <a:gd name="connsiteY1" fmla="*/ 916859 h 960376"/>
              <a:gd name="connsiteX2" fmla="*/ 3915247 w 3915527"/>
              <a:gd name="connsiteY2" fmla="*/ 680224 h 960376"/>
              <a:gd name="connsiteX3" fmla="*/ 2351772 w 3915527"/>
              <a:gd name="connsiteY3" fmla="*/ 1 h 960376"/>
              <a:gd name="connsiteX4" fmla="*/ 32690 w 3915527"/>
              <a:gd name="connsiteY4" fmla="*/ 683327 h 960376"/>
              <a:gd name="connsiteX5" fmla="*/ 43786 w 3915527"/>
              <a:gd name="connsiteY5" fmla="*/ 943103 h 960376"/>
              <a:gd name="connsiteX6" fmla="*/ 556306 w 3915527"/>
              <a:gd name="connsiteY6" fmla="*/ 955312 h 960376"/>
              <a:gd name="connsiteX0" fmla="*/ 726957 w 4086178"/>
              <a:gd name="connsiteY0" fmla="*/ 955312 h 960376"/>
              <a:gd name="connsiteX1" fmla="*/ 4084064 w 4086178"/>
              <a:gd name="connsiteY1" fmla="*/ 916859 h 960376"/>
              <a:gd name="connsiteX2" fmla="*/ 4085898 w 4086178"/>
              <a:gd name="connsiteY2" fmla="*/ 680224 h 960376"/>
              <a:gd name="connsiteX3" fmla="*/ 2522423 w 4086178"/>
              <a:gd name="connsiteY3" fmla="*/ 1 h 960376"/>
              <a:gd name="connsiteX4" fmla="*/ 203341 w 4086178"/>
              <a:gd name="connsiteY4" fmla="*/ 683327 h 960376"/>
              <a:gd name="connsiteX5" fmla="*/ 214437 w 4086178"/>
              <a:gd name="connsiteY5" fmla="*/ 943103 h 960376"/>
              <a:gd name="connsiteX6" fmla="*/ 726957 w 40861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699572 w 4058793"/>
              <a:gd name="connsiteY0" fmla="*/ 955312 h 960376"/>
              <a:gd name="connsiteX1" fmla="*/ 4056679 w 4058793"/>
              <a:gd name="connsiteY1" fmla="*/ 916859 h 960376"/>
              <a:gd name="connsiteX2" fmla="*/ 4058513 w 4058793"/>
              <a:gd name="connsiteY2" fmla="*/ 680224 h 960376"/>
              <a:gd name="connsiteX3" fmla="*/ 2495038 w 4058793"/>
              <a:gd name="connsiteY3" fmla="*/ 1 h 960376"/>
              <a:gd name="connsiteX4" fmla="*/ 175956 w 4058793"/>
              <a:gd name="connsiteY4" fmla="*/ 683327 h 960376"/>
              <a:gd name="connsiteX5" fmla="*/ 164853 w 4058793"/>
              <a:gd name="connsiteY5" fmla="*/ 675455 h 960376"/>
              <a:gd name="connsiteX6" fmla="*/ 187052 w 4058793"/>
              <a:gd name="connsiteY6" fmla="*/ 943103 h 960376"/>
              <a:gd name="connsiteX7" fmla="*/ 699572 w 4058793"/>
              <a:gd name="connsiteY7" fmla="*/ 955312 h 960376"/>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491708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491708 w 3917527"/>
              <a:gd name="connsiteY8" fmla="*/ 955968 h 961032"/>
              <a:gd name="connsiteX0" fmla="*/ 380712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380712 w 3917527"/>
              <a:gd name="connsiteY8" fmla="*/ 955968 h 961032"/>
              <a:gd name="connsiteX0" fmla="*/ 380712 w 3917527"/>
              <a:gd name="connsiteY0" fmla="*/ 955968 h 969819"/>
              <a:gd name="connsiteX1" fmla="*/ 3915413 w 3917527"/>
              <a:gd name="connsiteY1" fmla="*/ 917515 h 969819"/>
              <a:gd name="connsiteX2" fmla="*/ 3917247 w 3917527"/>
              <a:gd name="connsiteY2" fmla="*/ 680880 h 969819"/>
              <a:gd name="connsiteX3" fmla="*/ 2353772 w 3917527"/>
              <a:gd name="connsiteY3" fmla="*/ 657 h 969819"/>
              <a:gd name="connsiteX4" fmla="*/ 412075 w 3917527"/>
              <a:gd name="connsiteY4" fmla="*/ 558032 h 969819"/>
              <a:gd name="connsiteX5" fmla="*/ 34690 w 3917527"/>
              <a:gd name="connsiteY5" fmla="*/ 683983 h 969819"/>
              <a:gd name="connsiteX6" fmla="*/ 23587 w 3917527"/>
              <a:gd name="connsiteY6" fmla="*/ 676111 h 969819"/>
              <a:gd name="connsiteX7" fmla="*/ 45786 w 3917527"/>
              <a:gd name="connsiteY7" fmla="*/ 943759 h 969819"/>
              <a:gd name="connsiteX8" fmla="*/ 380712 w 3917527"/>
              <a:gd name="connsiteY8" fmla="*/ 955968 h 969819"/>
              <a:gd name="connsiteX0" fmla="*/ 377445 w 3914260"/>
              <a:gd name="connsiteY0" fmla="*/ 955968 h 969819"/>
              <a:gd name="connsiteX1" fmla="*/ 3912146 w 3914260"/>
              <a:gd name="connsiteY1" fmla="*/ 917515 h 969819"/>
              <a:gd name="connsiteX2" fmla="*/ 3913980 w 3914260"/>
              <a:gd name="connsiteY2" fmla="*/ 680880 h 969819"/>
              <a:gd name="connsiteX3" fmla="*/ 2350505 w 3914260"/>
              <a:gd name="connsiteY3" fmla="*/ 657 h 969819"/>
              <a:gd name="connsiteX4" fmla="*/ 408808 w 3914260"/>
              <a:gd name="connsiteY4" fmla="*/ 558032 h 969819"/>
              <a:gd name="connsiteX5" fmla="*/ 31423 w 3914260"/>
              <a:gd name="connsiteY5" fmla="*/ 683983 h 969819"/>
              <a:gd name="connsiteX6" fmla="*/ 20320 w 3914260"/>
              <a:gd name="connsiteY6" fmla="*/ 676111 h 969819"/>
              <a:gd name="connsiteX7" fmla="*/ 42519 w 3914260"/>
              <a:gd name="connsiteY7" fmla="*/ 943759 h 969819"/>
              <a:gd name="connsiteX8" fmla="*/ 377445 w 3914260"/>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83307 w 3920122"/>
              <a:gd name="connsiteY0" fmla="*/ 955968 h 969819"/>
              <a:gd name="connsiteX1" fmla="*/ 3918008 w 3920122"/>
              <a:gd name="connsiteY1" fmla="*/ 917515 h 969819"/>
              <a:gd name="connsiteX2" fmla="*/ 3919842 w 3920122"/>
              <a:gd name="connsiteY2" fmla="*/ 680880 h 969819"/>
              <a:gd name="connsiteX3" fmla="*/ 2356367 w 3920122"/>
              <a:gd name="connsiteY3" fmla="*/ 657 h 969819"/>
              <a:gd name="connsiteX4" fmla="*/ 414670 w 3920122"/>
              <a:gd name="connsiteY4" fmla="*/ 558032 h 969819"/>
              <a:gd name="connsiteX5" fmla="*/ 37285 w 3920122"/>
              <a:gd name="connsiteY5" fmla="*/ 683983 h 969819"/>
              <a:gd name="connsiteX6" fmla="*/ 15083 w 3920122"/>
              <a:gd name="connsiteY6" fmla="*/ 668239 h 969819"/>
              <a:gd name="connsiteX7" fmla="*/ 48381 w 3920122"/>
              <a:gd name="connsiteY7" fmla="*/ 943759 h 969819"/>
              <a:gd name="connsiteX8" fmla="*/ 383307 w 3920122"/>
              <a:gd name="connsiteY8" fmla="*/ 955968 h 969819"/>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53618 w 3914259"/>
              <a:gd name="connsiteY6" fmla="*/ 683977 h 969816"/>
              <a:gd name="connsiteX7" fmla="*/ 42518 w 3914259"/>
              <a:gd name="connsiteY7" fmla="*/ 943756 h 969816"/>
              <a:gd name="connsiteX8" fmla="*/ 377444 w 3914259"/>
              <a:gd name="connsiteY8" fmla="*/ 955965 h 969816"/>
              <a:gd name="connsiteX0" fmla="*/ 386284 w 3923099"/>
              <a:gd name="connsiteY0" fmla="*/ 955965 h 969816"/>
              <a:gd name="connsiteX1" fmla="*/ 3920985 w 3923099"/>
              <a:gd name="connsiteY1" fmla="*/ 917512 h 969816"/>
              <a:gd name="connsiteX2" fmla="*/ 3922819 w 3923099"/>
              <a:gd name="connsiteY2" fmla="*/ 680877 h 969816"/>
              <a:gd name="connsiteX3" fmla="*/ 2359344 w 3923099"/>
              <a:gd name="connsiteY3" fmla="*/ 654 h 969816"/>
              <a:gd name="connsiteX4" fmla="*/ 417647 w 3923099"/>
              <a:gd name="connsiteY4" fmla="*/ 558029 h 969816"/>
              <a:gd name="connsiteX5" fmla="*/ 18060 w 3923099"/>
              <a:gd name="connsiteY5" fmla="*/ 683980 h 969816"/>
              <a:gd name="connsiteX6" fmla="*/ 62458 w 3923099"/>
              <a:gd name="connsiteY6" fmla="*/ 683977 h 969816"/>
              <a:gd name="connsiteX7" fmla="*/ 51358 w 3923099"/>
              <a:gd name="connsiteY7" fmla="*/ 943756 h 969816"/>
              <a:gd name="connsiteX8" fmla="*/ 386284 w 3923099"/>
              <a:gd name="connsiteY8" fmla="*/ 955965 h 969816"/>
              <a:gd name="connsiteX0" fmla="*/ 386284 w 3923099"/>
              <a:gd name="connsiteY0" fmla="*/ 955312 h 969163"/>
              <a:gd name="connsiteX1" fmla="*/ 3920985 w 3923099"/>
              <a:gd name="connsiteY1" fmla="*/ 916859 h 969163"/>
              <a:gd name="connsiteX2" fmla="*/ 3922819 w 3923099"/>
              <a:gd name="connsiteY2" fmla="*/ 680224 h 969163"/>
              <a:gd name="connsiteX3" fmla="*/ 2359344 w 3923099"/>
              <a:gd name="connsiteY3" fmla="*/ 1 h 969163"/>
              <a:gd name="connsiteX4" fmla="*/ 18060 w 3923099"/>
              <a:gd name="connsiteY4" fmla="*/ 683327 h 969163"/>
              <a:gd name="connsiteX5" fmla="*/ 62458 w 3923099"/>
              <a:gd name="connsiteY5" fmla="*/ 683324 h 969163"/>
              <a:gd name="connsiteX6" fmla="*/ 51358 w 3923099"/>
              <a:gd name="connsiteY6" fmla="*/ 943103 h 969163"/>
              <a:gd name="connsiteX7" fmla="*/ 386284 w 3923099"/>
              <a:gd name="connsiteY7"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917 h 969768"/>
              <a:gd name="connsiteX1" fmla="*/ 3912145 w 3914259"/>
              <a:gd name="connsiteY1" fmla="*/ 917464 h 969768"/>
              <a:gd name="connsiteX2" fmla="*/ 3913979 w 3914259"/>
              <a:gd name="connsiteY2" fmla="*/ 680829 h 969768"/>
              <a:gd name="connsiteX3" fmla="*/ 2350504 w 3914259"/>
              <a:gd name="connsiteY3" fmla="*/ 606 h 969768"/>
              <a:gd name="connsiteX4" fmla="*/ 53618 w 3914259"/>
              <a:gd name="connsiteY4" fmla="*/ 809880 h 969768"/>
              <a:gd name="connsiteX5" fmla="*/ 42518 w 3914259"/>
              <a:gd name="connsiteY5" fmla="*/ 943708 h 969768"/>
              <a:gd name="connsiteX6" fmla="*/ 377444 w 3914259"/>
              <a:gd name="connsiteY6" fmla="*/ 955917 h 969768"/>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8772 h 1012623"/>
              <a:gd name="connsiteX1" fmla="*/ 3912145 w 3914259"/>
              <a:gd name="connsiteY1" fmla="*/ 960319 h 1012623"/>
              <a:gd name="connsiteX2" fmla="*/ 3913979 w 3914259"/>
              <a:gd name="connsiteY2" fmla="*/ 723684 h 1012623"/>
              <a:gd name="connsiteX3" fmla="*/ 3263312 w 3914259"/>
              <a:gd name="connsiteY3" fmla="*/ 199365 h 1012623"/>
              <a:gd name="connsiteX4" fmla="*/ 2350504 w 3914259"/>
              <a:gd name="connsiteY4" fmla="*/ 43461 h 1012623"/>
              <a:gd name="connsiteX5" fmla="*/ 53618 w 3914259"/>
              <a:gd name="connsiteY5" fmla="*/ 852735 h 1012623"/>
              <a:gd name="connsiteX6" fmla="*/ 42518 w 3914259"/>
              <a:gd name="connsiteY6" fmla="*/ 986563 h 1012623"/>
              <a:gd name="connsiteX7" fmla="*/ 377444 w 3914259"/>
              <a:gd name="connsiteY7" fmla="*/ 998772 h 1012623"/>
              <a:gd name="connsiteX0" fmla="*/ 673123 w 3871741"/>
              <a:gd name="connsiteY0" fmla="*/ 975156 h 1005424"/>
              <a:gd name="connsiteX1" fmla="*/ 3869627 w 3871741"/>
              <a:gd name="connsiteY1" fmla="*/ 960319 h 1005424"/>
              <a:gd name="connsiteX2" fmla="*/ 3871461 w 3871741"/>
              <a:gd name="connsiteY2" fmla="*/ 723684 h 1005424"/>
              <a:gd name="connsiteX3" fmla="*/ 3220794 w 3871741"/>
              <a:gd name="connsiteY3" fmla="*/ 199365 h 1005424"/>
              <a:gd name="connsiteX4" fmla="*/ 2307986 w 3871741"/>
              <a:gd name="connsiteY4" fmla="*/ 43461 h 1005424"/>
              <a:gd name="connsiteX5" fmla="*/ 11100 w 3871741"/>
              <a:gd name="connsiteY5" fmla="*/ 852735 h 1005424"/>
              <a:gd name="connsiteX6" fmla="*/ 0 w 3871741"/>
              <a:gd name="connsiteY6" fmla="*/ 986563 h 1005424"/>
              <a:gd name="connsiteX7" fmla="*/ 673123 w 3871741"/>
              <a:gd name="connsiteY7" fmla="*/ 975156 h 1005424"/>
              <a:gd name="connsiteX0" fmla="*/ 707293 w 3905911"/>
              <a:gd name="connsiteY0" fmla="*/ 975156 h 1005024"/>
              <a:gd name="connsiteX1" fmla="*/ 3903797 w 3905911"/>
              <a:gd name="connsiteY1" fmla="*/ 960319 h 1005024"/>
              <a:gd name="connsiteX2" fmla="*/ 3905631 w 3905911"/>
              <a:gd name="connsiteY2" fmla="*/ 723684 h 1005024"/>
              <a:gd name="connsiteX3" fmla="*/ 3254964 w 3905911"/>
              <a:gd name="connsiteY3" fmla="*/ 199365 h 1005024"/>
              <a:gd name="connsiteX4" fmla="*/ 2342156 w 3905911"/>
              <a:gd name="connsiteY4" fmla="*/ 43461 h 1005024"/>
              <a:gd name="connsiteX5" fmla="*/ 45270 w 3905911"/>
              <a:gd name="connsiteY5" fmla="*/ 852735 h 1005024"/>
              <a:gd name="connsiteX6" fmla="*/ 34170 w 3905911"/>
              <a:gd name="connsiteY6" fmla="*/ 986563 h 1005024"/>
              <a:gd name="connsiteX7" fmla="*/ 707293 w 3905911"/>
              <a:gd name="connsiteY7" fmla="*/ 975156 h 1005024"/>
              <a:gd name="connsiteX0" fmla="*/ 673123 w 3871543"/>
              <a:gd name="connsiteY0" fmla="*/ 975156 h 1003750"/>
              <a:gd name="connsiteX1" fmla="*/ 3857966 w 3871543"/>
              <a:gd name="connsiteY1" fmla="*/ 999679 h 1003750"/>
              <a:gd name="connsiteX2" fmla="*/ 3871461 w 3871543"/>
              <a:gd name="connsiteY2" fmla="*/ 723684 h 1003750"/>
              <a:gd name="connsiteX3" fmla="*/ 3220794 w 3871543"/>
              <a:gd name="connsiteY3" fmla="*/ 199365 h 1003750"/>
              <a:gd name="connsiteX4" fmla="*/ 2307986 w 3871543"/>
              <a:gd name="connsiteY4" fmla="*/ 43461 h 1003750"/>
              <a:gd name="connsiteX5" fmla="*/ 11100 w 3871543"/>
              <a:gd name="connsiteY5" fmla="*/ 852735 h 1003750"/>
              <a:gd name="connsiteX6" fmla="*/ 0 w 3871543"/>
              <a:gd name="connsiteY6" fmla="*/ 986563 h 1003750"/>
              <a:gd name="connsiteX7" fmla="*/ 673123 w 3871543"/>
              <a:gd name="connsiteY7" fmla="*/ 975156 h 1003750"/>
              <a:gd name="connsiteX0" fmla="*/ 684785 w 3871544"/>
              <a:gd name="connsiteY0" fmla="*/ 1006643 h 1012893"/>
              <a:gd name="connsiteX1" fmla="*/ 3857966 w 3871544"/>
              <a:gd name="connsiteY1" fmla="*/ 999679 h 1012893"/>
              <a:gd name="connsiteX2" fmla="*/ 3871461 w 3871544"/>
              <a:gd name="connsiteY2" fmla="*/ 723684 h 1012893"/>
              <a:gd name="connsiteX3" fmla="*/ 3220794 w 3871544"/>
              <a:gd name="connsiteY3" fmla="*/ 199365 h 1012893"/>
              <a:gd name="connsiteX4" fmla="*/ 2307986 w 3871544"/>
              <a:gd name="connsiteY4" fmla="*/ 43461 h 1012893"/>
              <a:gd name="connsiteX5" fmla="*/ 11100 w 3871544"/>
              <a:gd name="connsiteY5" fmla="*/ 852735 h 1012893"/>
              <a:gd name="connsiteX6" fmla="*/ 0 w 3871544"/>
              <a:gd name="connsiteY6" fmla="*/ 986563 h 1012893"/>
              <a:gd name="connsiteX7" fmla="*/ 684785 w 3871544"/>
              <a:gd name="connsiteY7" fmla="*/ 1006643 h 1012893"/>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5890 w 3862649"/>
              <a:gd name="connsiteY0" fmla="*/ 1006643 h 1006643"/>
              <a:gd name="connsiteX1" fmla="*/ 3849071 w 3862649"/>
              <a:gd name="connsiteY1" fmla="*/ 999679 h 1006643"/>
              <a:gd name="connsiteX2" fmla="*/ 3862566 w 3862649"/>
              <a:gd name="connsiteY2" fmla="*/ 723684 h 1006643"/>
              <a:gd name="connsiteX3" fmla="*/ 3211899 w 3862649"/>
              <a:gd name="connsiteY3" fmla="*/ 199365 h 1006643"/>
              <a:gd name="connsiteX4" fmla="*/ 2299091 w 3862649"/>
              <a:gd name="connsiteY4" fmla="*/ 43461 h 1006643"/>
              <a:gd name="connsiteX5" fmla="*/ 2205 w 3862649"/>
              <a:gd name="connsiteY5" fmla="*/ 852735 h 1006643"/>
              <a:gd name="connsiteX6" fmla="*/ 2766 w 3862649"/>
              <a:gd name="connsiteY6" fmla="*/ 978691 h 1006643"/>
              <a:gd name="connsiteX7" fmla="*/ 675890 w 3862649"/>
              <a:gd name="connsiteY7" fmla="*/ 1006643 h 1006643"/>
              <a:gd name="connsiteX0" fmla="*/ 687317 w 3874076"/>
              <a:gd name="connsiteY0" fmla="*/ 1006643 h 1009963"/>
              <a:gd name="connsiteX1" fmla="*/ 3860498 w 3874076"/>
              <a:gd name="connsiteY1" fmla="*/ 999679 h 1009963"/>
              <a:gd name="connsiteX2" fmla="*/ 3873993 w 3874076"/>
              <a:gd name="connsiteY2" fmla="*/ 723684 h 1009963"/>
              <a:gd name="connsiteX3" fmla="*/ 3223326 w 3874076"/>
              <a:gd name="connsiteY3" fmla="*/ 199365 h 1009963"/>
              <a:gd name="connsiteX4" fmla="*/ 2310518 w 3874076"/>
              <a:gd name="connsiteY4" fmla="*/ 43461 h 1009963"/>
              <a:gd name="connsiteX5" fmla="*/ 13632 w 3874076"/>
              <a:gd name="connsiteY5" fmla="*/ 852735 h 1009963"/>
              <a:gd name="connsiteX6" fmla="*/ 2532 w 3874076"/>
              <a:gd name="connsiteY6" fmla="*/ 1002307 h 1009963"/>
              <a:gd name="connsiteX7" fmla="*/ 687317 w 3874076"/>
              <a:gd name="connsiteY7" fmla="*/ 1006643 h 1009963"/>
              <a:gd name="connsiteX0" fmla="*/ 687317 w 3874076"/>
              <a:gd name="connsiteY0" fmla="*/ 970195 h 973515"/>
              <a:gd name="connsiteX1" fmla="*/ 3860498 w 3874076"/>
              <a:gd name="connsiteY1" fmla="*/ 963231 h 973515"/>
              <a:gd name="connsiteX2" fmla="*/ 3873993 w 3874076"/>
              <a:gd name="connsiteY2" fmla="*/ 687236 h 973515"/>
              <a:gd name="connsiteX3" fmla="*/ 3223326 w 3874076"/>
              <a:gd name="connsiteY3" fmla="*/ 162917 h 973515"/>
              <a:gd name="connsiteX4" fmla="*/ 2310518 w 3874076"/>
              <a:gd name="connsiteY4" fmla="*/ 7013 h 973515"/>
              <a:gd name="connsiteX5" fmla="*/ 13632 w 3874076"/>
              <a:gd name="connsiteY5" fmla="*/ 816287 h 973515"/>
              <a:gd name="connsiteX6" fmla="*/ 2532 w 3874076"/>
              <a:gd name="connsiteY6" fmla="*/ 965859 h 973515"/>
              <a:gd name="connsiteX7" fmla="*/ 687317 w 3874076"/>
              <a:gd name="connsiteY7" fmla="*/ 970195 h 973515"/>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82624 h 985944"/>
              <a:gd name="connsiteX1" fmla="*/ 3860498 w 3874076"/>
              <a:gd name="connsiteY1" fmla="*/ 975660 h 985944"/>
              <a:gd name="connsiteX2" fmla="*/ 3873993 w 3874076"/>
              <a:gd name="connsiteY2" fmla="*/ 699665 h 985944"/>
              <a:gd name="connsiteX3" fmla="*/ 3223326 w 3874076"/>
              <a:gd name="connsiteY3" fmla="*/ 175346 h 985944"/>
              <a:gd name="connsiteX4" fmla="*/ 2310518 w 3874076"/>
              <a:gd name="connsiteY4" fmla="*/ 19442 h 985944"/>
              <a:gd name="connsiteX5" fmla="*/ 13632 w 3874076"/>
              <a:gd name="connsiteY5" fmla="*/ 828716 h 985944"/>
              <a:gd name="connsiteX6" fmla="*/ 2532 w 3874076"/>
              <a:gd name="connsiteY6" fmla="*/ 978288 h 985944"/>
              <a:gd name="connsiteX7" fmla="*/ 687317 w 3874076"/>
              <a:gd name="connsiteY7" fmla="*/ 982624 h 985944"/>
              <a:gd name="connsiteX0" fmla="*/ 687317 w 3874076"/>
              <a:gd name="connsiteY0" fmla="*/ 968892 h 972212"/>
              <a:gd name="connsiteX1" fmla="*/ 3860498 w 3874076"/>
              <a:gd name="connsiteY1" fmla="*/ 961928 h 972212"/>
              <a:gd name="connsiteX2" fmla="*/ 3873993 w 3874076"/>
              <a:gd name="connsiteY2" fmla="*/ 685933 h 972212"/>
              <a:gd name="connsiteX3" fmla="*/ 3223326 w 3874076"/>
              <a:gd name="connsiteY3" fmla="*/ 161614 h 972212"/>
              <a:gd name="connsiteX4" fmla="*/ 2310518 w 3874076"/>
              <a:gd name="connsiteY4" fmla="*/ 5710 h 972212"/>
              <a:gd name="connsiteX5" fmla="*/ 13632 w 3874076"/>
              <a:gd name="connsiteY5" fmla="*/ 814984 h 972212"/>
              <a:gd name="connsiteX6" fmla="*/ 2532 w 3874076"/>
              <a:gd name="connsiteY6" fmla="*/ 964556 h 972212"/>
              <a:gd name="connsiteX7" fmla="*/ 687317 w 3874076"/>
              <a:gd name="connsiteY7" fmla="*/ 968892 h 972212"/>
              <a:gd name="connsiteX0" fmla="*/ 687317 w 3874076"/>
              <a:gd name="connsiteY0" fmla="*/ 971954 h 975274"/>
              <a:gd name="connsiteX1" fmla="*/ 3860498 w 3874076"/>
              <a:gd name="connsiteY1" fmla="*/ 964990 h 975274"/>
              <a:gd name="connsiteX2" fmla="*/ 3873993 w 3874076"/>
              <a:gd name="connsiteY2" fmla="*/ 688995 h 975274"/>
              <a:gd name="connsiteX3" fmla="*/ 3223326 w 3874076"/>
              <a:gd name="connsiteY3" fmla="*/ 164676 h 975274"/>
              <a:gd name="connsiteX4" fmla="*/ 2310518 w 3874076"/>
              <a:gd name="connsiteY4" fmla="*/ 8772 h 975274"/>
              <a:gd name="connsiteX5" fmla="*/ 13632 w 3874076"/>
              <a:gd name="connsiteY5" fmla="*/ 818046 h 975274"/>
              <a:gd name="connsiteX6" fmla="*/ 2532 w 3874076"/>
              <a:gd name="connsiteY6" fmla="*/ 967618 h 975274"/>
              <a:gd name="connsiteX7" fmla="*/ 687317 w 3874076"/>
              <a:gd name="connsiteY7" fmla="*/ 971954 h 975274"/>
              <a:gd name="connsiteX0" fmla="*/ 687317 w 3874076"/>
              <a:gd name="connsiteY0" fmla="*/ 964902 h 968222"/>
              <a:gd name="connsiteX1" fmla="*/ 3860498 w 3874076"/>
              <a:gd name="connsiteY1" fmla="*/ 957938 h 968222"/>
              <a:gd name="connsiteX2" fmla="*/ 3873993 w 3874076"/>
              <a:gd name="connsiteY2" fmla="*/ 681943 h 968222"/>
              <a:gd name="connsiteX3" fmla="*/ 3223326 w 3874076"/>
              <a:gd name="connsiteY3" fmla="*/ 157624 h 968222"/>
              <a:gd name="connsiteX4" fmla="*/ 2310518 w 3874076"/>
              <a:gd name="connsiteY4" fmla="*/ 1720 h 968222"/>
              <a:gd name="connsiteX5" fmla="*/ 13632 w 3874076"/>
              <a:gd name="connsiteY5" fmla="*/ 810994 h 968222"/>
              <a:gd name="connsiteX6" fmla="*/ 2532 w 3874076"/>
              <a:gd name="connsiteY6" fmla="*/ 960566 h 968222"/>
              <a:gd name="connsiteX7" fmla="*/ 687317 w 3874076"/>
              <a:gd name="connsiteY7" fmla="*/ 964902 h 968222"/>
              <a:gd name="connsiteX0" fmla="*/ 687317 w 3874076"/>
              <a:gd name="connsiteY0" fmla="*/ 980610 h 983930"/>
              <a:gd name="connsiteX1" fmla="*/ 3860498 w 3874076"/>
              <a:gd name="connsiteY1" fmla="*/ 973646 h 983930"/>
              <a:gd name="connsiteX2" fmla="*/ 3873993 w 3874076"/>
              <a:gd name="connsiteY2" fmla="*/ 697651 h 983930"/>
              <a:gd name="connsiteX3" fmla="*/ 3223326 w 3874076"/>
              <a:gd name="connsiteY3" fmla="*/ 173332 h 983930"/>
              <a:gd name="connsiteX4" fmla="*/ 2485447 w 3874076"/>
              <a:gd name="connsiteY4" fmla="*/ 1683 h 983930"/>
              <a:gd name="connsiteX5" fmla="*/ 13632 w 3874076"/>
              <a:gd name="connsiteY5" fmla="*/ 826702 h 983930"/>
              <a:gd name="connsiteX6" fmla="*/ 2532 w 3874076"/>
              <a:gd name="connsiteY6" fmla="*/ 976274 h 983930"/>
              <a:gd name="connsiteX7" fmla="*/ 687317 w 3874076"/>
              <a:gd name="connsiteY7" fmla="*/ 980610 h 983930"/>
              <a:gd name="connsiteX0" fmla="*/ 687317 w 3874076"/>
              <a:gd name="connsiteY0" fmla="*/ 1019884 h 1023204"/>
              <a:gd name="connsiteX1" fmla="*/ 3860498 w 3874076"/>
              <a:gd name="connsiteY1" fmla="*/ 1012920 h 1023204"/>
              <a:gd name="connsiteX2" fmla="*/ 3873993 w 3874076"/>
              <a:gd name="connsiteY2" fmla="*/ 736925 h 1023204"/>
              <a:gd name="connsiteX3" fmla="*/ 3223326 w 3874076"/>
              <a:gd name="connsiteY3" fmla="*/ 212606 h 1023204"/>
              <a:gd name="connsiteX4" fmla="*/ 2462123 w 3874076"/>
              <a:gd name="connsiteY4" fmla="*/ 1597 h 1023204"/>
              <a:gd name="connsiteX5" fmla="*/ 13632 w 3874076"/>
              <a:gd name="connsiteY5" fmla="*/ 865976 h 1023204"/>
              <a:gd name="connsiteX6" fmla="*/ 2532 w 3874076"/>
              <a:gd name="connsiteY6" fmla="*/ 1015548 h 1023204"/>
              <a:gd name="connsiteX7" fmla="*/ 687317 w 3874076"/>
              <a:gd name="connsiteY7" fmla="*/ 1019884 h 1023204"/>
              <a:gd name="connsiteX0" fmla="*/ 687317 w 3874076"/>
              <a:gd name="connsiteY0" fmla="*/ 1026449 h 1029769"/>
              <a:gd name="connsiteX1" fmla="*/ 3860498 w 3874076"/>
              <a:gd name="connsiteY1" fmla="*/ 1019485 h 1029769"/>
              <a:gd name="connsiteX2" fmla="*/ 3873993 w 3874076"/>
              <a:gd name="connsiteY2" fmla="*/ 743490 h 1029769"/>
              <a:gd name="connsiteX3" fmla="*/ 3596509 w 3874076"/>
              <a:gd name="connsiteY3" fmla="*/ 455330 h 1029769"/>
              <a:gd name="connsiteX4" fmla="*/ 2462123 w 3874076"/>
              <a:gd name="connsiteY4" fmla="*/ 8162 h 1029769"/>
              <a:gd name="connsiteX5" fmla="*/ 13632 w 3874076"/>
              <a:gd name="connsiteY5" fmla="*/ 872541 h 1029769"/>
              <a:gd name="connsiteX6" fmla="*/ 2532 w 3874076"/>
              <a:gd name="connsiteY6" fmla="*/ 1022113 h 1029769"/>
              <a:gd name="connsiteX7" fmla="*/ 687317 w 3874076"/>
              <a:gd name="connsiteY7" fmla="*/ 1026449 h 1029769"/>
              <a:gd name="connsiteX0" fmla="*/ 687317 w 3874076"/>
              <a:gd name="connsiteY0" fmla="*/ 1027207 h 1030527"/>
              <a:gd name="connsiteX1" fmla="*/ 3860498 w 3874076"/>
              <a:gd name="connsiteY1" fmla="*/ 1020243 h 1030527"/>
              <a:gd name="connsiteX2" fmla="*/ 3873993 w 3874076"/>
              <a:gd name="connsiteY2" fmla="*/ 744248 h 1030527"/>
              <a:gd name="connsiteX3" fmla="*/ 3596509 w 3874076"/>
              <a:gd name="connsiteY3" fmla="*/ 456088 h 1030527"/>
              <a:gd name="connsiteX4" fmla="*/ 2462123 w 3874076"/>
              <a:gd name="connsiteY4" fmla="*/ 8920 h 1030527"/>
              <a:gd name="connsiteX5" fmla="*/ 13632 w 3874076"/>
              <a:gd name="connsiteY5" fmla="*/ 873299 h 1030527"/>
              <a:gd name="connsiteX6" fmla="*/ 2532 w 3874076"/>
              <a:gd name="connsiteY6" fmla="*/ 1022871 h 1030527"/>
              <a:gd name="connsiteX7" fmla="*/ 687317 w 3874076"/>
              <a:gd name="connsiteY7" fmla="*/ 1027207 h 1030527"/>
              <a:gd name="connsiteX0" fmla="*/ 687317 w 3874076"/>
              <a:gd name="connsiteY0" fmla="*/ 956847 h 960167"/>
              <a:gd name="connsiteX1" fmla="*/ 3860498 w 3874076"/>
              <a:gd name="connsiteY1" fmla="*/ 949883 h 960167"/>
              <a:gd name="connsiteX2" fmla="*/ 3873993 w 3874076"/>
              <a:gd name="connsiteY2" fmla="*/ 673888 h 960167"/>
              <a:gd name="connsiteX3" fmla="*/ 3596509 w 3874076"/>
              <a:gd name="connsiteY3" fmla="*/ 385728 h 960167"/>
              <a:gd name="connsiteX4" fmla="*/ 2240546 w 3874076"/>
              <a:gd name="connsiteY4" fmla="*/ 9408 h 960167"/>
              <a:gd name="connsiteX5" fmla="*/ 13632 w 3874076"/>
              <a:gd name="connsiteY5" fmla="*/ 802939 h 960167"/>
              <a:gd name="connsiteX6" fmla="*/ 2532 w 3874076"/>
              <a:gd name="connsiteY6" fmla="*/ 952511 h 960167"/>
              <a:gd name="connsiteX7" fmla="*/ 687317 w 3874076"/>
              <a:gd name="connsiteY7" fmla="*/ 956847 h 960167"/>
              <a:gd name="connsiteX0" fmla="*/ 687317 w 3874076"/>
              <a:gd name="connsiteY0" fmla="*/ 964519 h 967839"/>
              <a:gd name="connsiteX1" fmla="*/ 3860498 w 3874076"/>
              <a:gd name="connsiteY1" fmla="*/ 957555 h 967839"/>
              <a:gd name="connsiteX2" fmla="*/ 3873993 w 3874076"/>
              <a:gd name="connsiteY2" fmla="*/ 681560 h 967839"/>
              <a:gd name="connsiteX3" fmla="*/ 3596509 w 3874076"/>
              <a:gd name="connsiteY3" fmla="*/ 393400 h 967839"/>
              <a:gd name="connsiteX4" fmla="*/ 2240546 w 3874076"/>
              <a:gd name="connsiteY4" fmla="*/ 17080 h 967839"/>
              <a:gd name="connsiteX5" fmla="*/ 13632 w 3874076"/>
              <a:gd name="connsiteY5" fmla="*/ 810611 h 967839"/>
              <a:gd name="connsiteX6" fmla="*/ 2532 w 3874076"/>
              <a:gd name="connsiteY6" fmla="*/ 960183 h 967839"/>
              <a:gd name="connsiteX7" fmla="*/ 687317 w 3874076"/>
              <a:gd name="connsiteY7" fmla="*/ 964519 h 967839"/>
              <a:gd name="connsiteX0" fmla="*/ 687317 w 3874076"/>
              <a:gd name="connsiteY0" fmla="*/ 947442 h 950762"/>
              <a:gd name="connsiteX1" fmla="*/ 3860498 w 3874076"/>
              <a:gd name="connsiteY1" fmla="*/ 940478 h 950762"/>
              <a:gd name="connsiteX2" fmla="*/ 3873993 w 3874076"/>
              <a:gd name="connsiteY2" fmla="*/ 664483 h 950762"/>
              <a:gd name="connsiteX3" fmla="*/ 3596509 w 3874076"/>
              <a:gd name="connsiteY3" fmla="*/ 376323 h 950762"/>
              <a:gd name="connsiteX4" fmla="*/ 2240546 w 3874076"/>
              <a:gd name="connsiteY4" fmla="*/ 3 h 950762"/>
              <a:gd name="connsiteX5" fmla="*/ 13632 w 3874076"/>
              <a:gd name="connsiteY5" fmla="*/ 793534 h 950762"/>
              <a:gd name="connsiteX6" fmla="*/ 2532 w 3874076"/>
              <a:gd name="connsiteY6" fmla="*/ 943106 h 950762"/>
              <a:gd name="connsiteX7" fmla="*/ 687317 w 3874076"/>
              <a:gd name="connsiteY7" fmla="*/ 947442 h 950762"/>
              <a:gd name="connsiteX0" fmla="*/ 687317 w 3874076"/>
              <a:gd name="connsiteY0" fmla="*/ 967853 h 971173"/>
              <a:gd name="connsiteX1" fmla="*/ 3860498 w 3874076"/>
              <a:gd name="connsiteY1" fmla="*/ 960889 h 971173"/>
              <a:gd name="connsiteX2" fmla="*/ 3873993 w 3874076"/>
              <a:gd name="connsiteY2" fmla="*/ 684894 h 971173"/>
              <a:gd name="connsiteX3" fmla="*/ 3526537 w 3874076"/>
              <a:gd name="connsiteY3" fmla="*/ 373119 h 971173"/>
              <a:gd name="connsiteX4" fmla="*/ 2240546 w 3874076"/>
              <a:gd name="connsiteY4" fmla="*/ 20414 h 971173"/>
              <a:gd name="connsiteX5" fmla="*/ 13632 w 3874076"/>
              <a:gd name="connsiteY5" fmla="*/ 813945 h 971173"/>
              <a:gd name="connsiteX6" fmla="*/ 2532 w 3874076"/>
              <a:gd name="connsiteY6" fmla="*/ 963517 h 971173"/>
              <a:gd name="connsiteX7" fmla="*/ 687317 w 3874076"/>
              <a:gd name="connsiteY7" fmla="*/ 967853 h 971173"/>
              <a:gd name="connsiteX0" fmla="*/ 687317 w 3874076"/>
              <a:gd name="connsiteY0" fmla="*/ 965448 h 968768"/>
              <a:gd name="connsiteX1" fmla="*/ 3860498 w 3874076"/>
              <a:gd name="connsiteY1" fmla="*/ 958484 h 968768"/>
              <a:gd name="connsiteX2" fmla="*/ 3873993 w 3874076"/>
              <a:gd name="connsiteY2" fmla="*/ 682489 h 968768"/>
              <a:gd name="connsiteX3" fmla="*/ 3526537 w 3874076"/>
              <a:gd name="connsiteY3" fmla="*/ 370714 h 968768"/>
              <a:gd name="connsiteX4" fmla="*/ 2240546 w 3874076"/>
              <a:gd name="connsiteY4" fmla="*/ 18009 h 968768"/>
              <a:gd name="connsiteX5" fmla="*/ 13632 w 3874076"/>
              <a:gd name="connsiteY5" fmla="*/ 811540 h 968768"/>
              <a:gd name="connsiteX6" fmla="*/ 2532 w 3874076"/>
              <a:gd name="connsiteY6" fmla="*/ 961112 h 968768"/>
              <a:gd name="connsiteX7" fmla="*/ 687317 w 3874076"/>
              <a:gd name="connsiteY7" fmla="*/ 965448 h 968768"/>
              <a:gd name="connsiteX0" fmla="*/ 687317 w 3888745"/>
              <a:gd name="connsiteY0" fmla="*/ 965448 h 968768"/>
              <a:gd name="connsiteX1" fmla="*/ 3888745 w 3888745"/>
              <a:gd name="connsiteY1" fmla="*/ 950425 h 968768"/>
              <a:gd name="connsiteX2" fmla="*/ 3873993 w 3888745"/>
              <a:gd name="connsiteY2" fmla="*/ 682489 h 968768"/>
              <a:gd name="connsiteX3" fmla="*/ 3526537 w 3888745"/>
              <a:gd name="connsiteY3" fmla="*/ 370714 h 968768"/>
              <a:gd name="connsiteX4" fmla="*/ 2240546 w 3888745"/>
              <a:gd name="connsiteY4" fmla="*/ 18009 h 968768"/>
              <a:gd name="connsiteX5" fmla="*/ 13632 w 3888745"/>
              <a:gd name="connsiteY5" fmla="*/ 811540 h 968768"/>
              <a:gd name="connsiteX6" fmla="*/ 2532 w 3888745"/>
              <a:gd name="connsiteY6" fmla="*/ 961112 h 968768"/>
              <a:gd name="connsiteX7" fmla="*/ 687317 w 3888745"/>
              <a:gd name="connsiteY7" fmla="*/ 965448 h 968768"/>
              <a:gd name="connsiteX0" fmla="*/ 687317 w 3892426"/>
              <a:gd name="connsiteY0" fmla="*/ 965448 h 968768"/>
              <a:gd name="connsiteX1" fmla="*/ 3888745 w 3892426"/>
              <a:gd name="connsiteY1" fmla="*/ 950425 h 968768"/>
              <a:gd name="connsiteX2" fmla="*/ 3873993 w 3892426"/>
              <a:gd name="connsiteY2" fmla="*/ 682489 h 968768"/>
              <a:gd name="connsiteX3" fmla="*/ 3526537 w 3892426"/>
              <a:gd name="connsiteY3" fmla="*/ 370714 h 968768"/>
              <a:gd name="connsiteX4" fmla="*/ 2240546 w 3892426"/>
              <a:gd name="connsiteY4" fmla="*/ 18009 h 968768"/>
              <a:gd name="connsiteX5" fmla="*/ 13632 w 3892426"/>
              <a:gd name="connsiteY5" fmla="*/ 811540 h 968768"/>
              <a:gd name="connsiteX6" fmla="*/ 2532 w 3892426"/>
              <a:gd name="connsiteY6" fmla="*/ 961112 h 968768"/>
              <a:gd name="connsiteX7" fmla="*/ 687317 w 3892426"/>
              <a:gd name="connsiteY7" fmla="*/ 965448 h 968768"/>
              <a:gd name="connsiteX0" fmla="*/ 687317 w 3892426"/>
              <a:gd name="connsiteY0" fmla="*/ 948075 h 951395"/>
              <a:gd name="connsiteX1" fmla="*/ 3888745 w 3892426"/>
              <a:gd name="connsiteY1" fmla="*/ 933052 h 951395"/>
              <a:gd name="connsiteX2" fmla="*/ 3873993 w 3892426"/>
              <a:gd name="connsiteY2" fmla="*/ 665116 h 951395"/>
              <a:gd name="connsiteX3" fmla="*/ 2240546 w 3892426"/>
              <a:gd name="connsiteY3" fmla="*/ 636 h 951395"/>
              <a:gd name="connsiteX4" fmla="*/ 13632 w 3892426"/>
              <a:gd name="connsiteY4" fmla="*/ 794167 h 951395"/>
              <a:gd name="connsiteX5" fmla="*/ 2532 w 3892426"/>
              <a:gd name="connsiteY5" fmla="*/ 943739 h 951395"/>
              <a:gd name="connsiteX6" fmla="*/ 687317 w 3892426"/>
              <a:gd name="connsiteY6" fmla="*/ 948075 h 951395"/>
              <a:gd name="connsiteX0" fmla="*/ 687317 w 3890805"/>
              <a:gd name="connsiteY0" fmla="*/ 1231189 h 1234509"/>
              <a:gd name="connsiteX1" fmla="*/ 3888745 w 3890805"/>
              <a:gd name="connsiteY1" fmla="*/ 1216166 h 1234509"/>
              <a:gd name="connsiteX2" fmla="*/ 3845746 w 3890805"/>
              <a:gd name="connsiteY2" fmla="*/ 53638 h 1234509"/>
              <a:gd name="connsiteX3" fmla="*/ 2240546 w 3890805"/>
              <a:gd name="connsiteY3" fmla="*/ 283750 h 1234509"/>
              <a:gd name="connsiteX4" fmla="*/ 13632 w 3890805"/>
              <a:gd name="connsiteY4" fmla="*/ 1077281 h 1234509"/>
              <a:gd name="connsiteX5" fmla="*/ 2532 w 3890805"/>
              <a:gd name="connsiteY5" fmla="*/ 1226853 h 1234509"/>
              <a:gd name="connsiteX6" fmla="*/ 687317 w 3890805"/>
              <a:gd name="connsiteY6" fmla="*/ 1231189 h 1234509"/>
              <a:gd name="connsiteX0" fmla="*/ 687317 w 3890805"/>
              <a:gd name="connsiteY0" fmla="*/ 1178015 h 1181335"/>
              <a:gd name="connsiteX1" fmla="*/ 3888745 w 3890805"/>
              <a:gd name="connsiteY1" fmla="*/ 1162992 h 1181335"/>
              <a:gd name="connsiteX2" fmla="*/ 3845746 w 3890805"/>
              <a:gd name="connsiteY2" fmla="*/ 464 h 1181335"/>
              <a:gd name="connsiteX3" fmla="*/ 13632 w 3890805"/>
              <a:gd name="connsiteY3" fmla="*/ 1024107 h 1181335"/>
              <a:gd name="connsiteX4" fmla="*/ 2532 w 3890805"/>
              <a:gd name="connsiteY4" fmla="*/ 1173679 h 1181335"/>
              <a:gd name="connsiteX5" fmla="*/ 687317 w 3890805"/>
              <a:gd name="connsiteY5" fmla="*/ 1178015 h 1181335"/>
              <a:gd name="connsiteX0" fmla="*/ 687317 w 3902634"/>
              <a:gd name="connsiteY0" fmla="*/ 1194123 h 1197443"/>
              <a:gd name="connsiteX1" fmla="*/ 3888745 w 3902634"/>
              <a:gd name="connsiteY1" fmla="*/ 1179100 h 1197443"/>
              <a:gd name="connsiteX2" fmla="*/ 3902239 w 3902634"/>
              <a:gd name="connsiteY2" fmla="*/ 454 h 1197443"/>
              <a:gd name="connsiteX3" fmla="*/ 13632 w 3902634"/>
              <a:gd name="connsiteY3" fmla="*/ 1040215 h 1197443"/>
              <a:gd name="connsiteX4" fmla="*/ 2532 w 3902634"/>
              <a:gd name="connsiteY4" fmla="*/ 1189787 h 1197443"/>
              <a:gd name="connsiteX5" fmla="*/ 687317 w 3902634"/>
              <a:gd name="connsiteY5" fmla="*/ 1194123 h 1197443"/>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0421 w 3895738"/>
              <a:gd name="connsiteY0" fmla="*/ 1193669 h 1193877"/>
              <a:gd name="connsiteX1" fmla="*/ 3881849 w 3895738"/>
              <a:gd name="connsiteY1" fmla="*/ 1178646 h 1193877"/>
              <a:gd name="connsiteX2" fmla="*/ 3895343 w 3895738"/>
              <a:gd name="connsiteY2" fmla="*/ 0 h 1193877"/>
              <a:gd name="connsiteX3" fmla="*/ 6736 w 3895738"/>
              <a:gd name="connsiteY3" fmla="*/ 1039761 h 1193877"/>
              <a:gd name="connsiteX4" fmla="*/ 2698 w 3895738"/>
              <a:gd name="connsiteY4" fmla="*/ 1181274 h 1193877"/>
              <a:gd name="connsiteX5" fmla="*/ 680421 w 3895738"/>
              <a:gd name="connsiteY5" fmla="*/ 1193669 h 1193877"/>
              <a:gd name="connsiteX0" fmla="*/ 673733 w 3889050"/>
              <a:gd name="connsiteY0" fmla="*/ 1193669 h 1216881"/>
              <a:gd name="connsiteX1" fmla="*/ 3875161 w 3889050"/>
              <a:gd name="connsiteY1" fmla="*/ 1178646 h 1216881"/>
              <a:gd name="connsiteX2" fmla="*/ 3888655 w 3889050"/>
              <a:gd name="connsiteY2" fmla="*/ 0 h 1216881"/>
              <a:gd name="connsiteX3" fmla="*/ 48 w 3889050"/>
              <a:gd name="connsiteY3" fmla="*/ 1039761 h 1216881"/>
              <a:gd name="connsiteX4" fmla="*/ 207862 w 3889050"/>
              <a:gd name="connsiteY4" fmla="*/ 1213511 h 1216881"/>
              <a:gd name="connsiteX5" fmla="*/ 673733 w 3889050"/>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27166 w 3711378"/>
              <a:gd name="connsiteY3" fmla="*/ 878574 h 1216881"/>
              <a:gd name="connsiteX4" fmla="*/ 30190 w 3711378"/>
              <a:gd name="connsiteY4" fmla="*/ 1213511 h 1216881"/>
              <a:gd name="connsiteX5" fmla="*/ 496061 w 3711378"/>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5008 w 3711378"/>
              <a:gd name="connsiteY3" fmla="*/ 561898 h 1216881"/>
              <a:gd name="connsiteX4" fmla="*/ 30190 w 3711378"/>
              <a:gd name="connsiteY4" fmla="*/ 1213511 h 1216881"/>
              <a:gd name="connsiteX5" fmla="*/ 496061 w 3711378"/>
              <a:gd name="connsiteY5" fmla="*/ 1193669 h 1216881"/>
              <a:gd name="connsiteX0" fmla="*/ 25476 w 3706664"/>
              <a:gd name="connsiteY0" fmla="*/ 1213511 h 1310738"/>
              <a:gd name="connsiteX1" fmla="*/ 3692775 w 3706664"/>
              <a:gd name="connsiteY1" fmla="*/ 1178646 h 1310738"/>
              <a:gd name="connsiteX2" fmla="*/ 3706269 w 3706664"/>
              <a:gd name="connsiteY2" fmla="*/ 0 h 1310738"/>
              <a:gd name="connsiteX3" fmla="*/ 294 w 3706664"/>
              <a:gd name="connsiteY3" fmla="*/ 561898 h 1310738"/>
              <a:gd name="connsiteX4" fmla="*/ 25476 w 3706664"/>
              <a:gd name="connsiteY4" fmla="*/ 1213511 h 1310738"/>
              <a:gd name="connsiteX0" fmla="*/ 25476 w 3706664"/>
              <a:gd name="connsiteY0" fmla="*/ 1213511 h 1259318"/>
              <a:gd name="connsiteX1" fmla="*/ 3692775 w 3706664"/>
              <a:gd name="connsiteY1" fmla="*/ 1178646 h 1259318"/>
              <a:gd name="connsiteX2" fmla="*/ 3706269 w 3706664"/>
              <a:gd name="connsiteY2" fmla="*/ 0 h 1259318"/>
              <a:gd name="connsiteX3" fmla="*/ 294 w 3706664"/>
              <a:gd name="connsiteY3" fmla="*/ 561898 h 1259318"/>
              <a:gd name="connsiteX4" fmla="*/ 25476 w 3706664"/>
              <a:gd name="connsiteY4" fmla="*/ 1213511 h 1259318"/>
              <a:gd name="connsiteX0" fmla="*/ 25476 w 3706664"/>
              <a:gd name="connsiteY0" fmla="*/ 1213511 h 1213511"/>
              <a:gd name="connsiteX1" fmla="*/ 3692775 w 3706664"/>
              <a:gd name="connsiteY1" fmla="*/ 1178646 h 1213511"/>
              <a:gd name="connsiteX2" fmla="*/ 3706269 w 3706664"/>
              <a:gd name="connsiteY2" fmla="*/ 0 h 1213511"/>
              <a:gd name="connsiteX3" fmla="*/ 294 w 3706664"/>
              <a:gd name="connsiteY3" fmla="*/ 561898 h 1213511"/>
              <a:gd name="connsiteX4" fmla="*/ 25476 w 3706664"/>
              <a:gd name="connsiteY4" fmla="*/ 1213511 h 1213511"/>
              <a:gd name="connsiteX0" fmla="*/ 25476 w 3706664"/>
              <a:gd name="connsiteY0" fmla="*/ 1213511 h 1213511"/>
              <a:gd name="connsiteX1" fmla="*/ 3692775 w 3706664"/>
              <a:gd name="connsiteY1" fmla="*/ 1195313 h 1213511"/>
              <a:gd name="connsiteX2" fmla="*/ 3706269 w 3706664"/>
              <a:gd name="connsiteY2" fmla="*/ 0 h 1213511"/>
              <a:gd name="connsiteX3" fmla="*/ 294 w 3706664"/>
              <a:gd name="connsiteY3" fmla="*/ 561898 h 1213511"/>
              <a:gd name="connsiteX4" fmla="*/ 25476 w 3706664"/>
              <a:gd name="connsiteY4" fmla="*/ 1213511 h 1213511"/>
              <a:gd name="connsiteX0" fmla="*/ 0 w 3681188"/>
              <a:gd name="connsiteY0" fmla="*/ 1213511 h 1213511"/>
              <a:gd name="connsiteX1" fmla="*/ 3667299 w 3681188"/>
              <a:gd name="connsiteY1" fmla="*/ 1195313 h 1213511"/>
              <a:gd name="connsiteX2" fmla="*/ 3680793 w 3681188"/>
              <a:gd name="connsiteY2" fmla="*/ 0 h 1213511"/>
              <a:gd name="connsiteX3" fmla="*/ 8054 w 3681188"/>
              <a:gd name="connsiteY3" fmla="*/ 561898 h 1213511"/>
              <a:gd name="connsiteX4" fmla="*/ 0 w 3681188"/>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8054 w 3680893"/>
              <a:gd name="connsiteY3" fmla="*/ 561898 h 1213511"/>
              <a:gd name="connsiteX4" fmla="*/ 0 w 3680893"/>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2525 w 3680893"/>
              <a:gd name="connsiteY3" fmla="*/ 873019 h 1213511"/>
              <a:gd name="connsiteX4" fmla="*/ 0 w 3680893"/>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11909 h 1213511"/>
              <a:gd name="connsiteX4" fmla="*/ 3812 w 3684705"/>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39688 h 1213511"/>
              <a:gd name="connsiteX4" fmla="*/ 3812 w 3684705"/>
              <a:gd name="connsiteY4" fmla="*/ 1213511 h 1213511"/>
              <a:gd name="connsiteX0" fmla="*/ 3812 w 3660133"/>
              <a:gd name="connsiteY0" fmla="*/ 846833 h 846833"/>
              <a:gd name="connsiteX1" fmla="*/ 3660032 w 3660133"/>
              <a:gd name="connsiteY1" fmla="*/ 845303 h 846833"/>
              <a:gd name="connsiteX2" fmla="*/ 2385252 w 3660133"/>
              <a:gd name="connsiteY2" fmla="*/ 0 h 846833"/>
              <a:gd name="connsiteX3" fmla="*/ 808 w 3660133"/>
              <a:gd name="connsiteY3" fmla="*/ 573010 h 846833"/>
              <a:gd name="connsiteX4" fmla="*/ 3812 w 3660133"/>
              <a:gd name="connsiteY4" fmla="*/ 846833 h 846833"/>
              <a:gd name="connsiteX0" fmla="*/ 3812 w 2389773"/>
              <a:gd name="connsiteY0" fmla="*/ 846833 h 856414"/>
              <a:gd name="connsiteX1" fmla="*/ 2382796 w 2389773"/>
              <a:gd name="connsiteY1" fmla="*/ 856414 h 856414"/>
              <a:gd name="connsiteX2" fmla="*/ 2385252 w 2389773"/>
              <a:gd name="connsiteY2" fmla="*/ 0 h 856414"/>
              <a:gd name="connsiteX3" fmla="*/ 808 w 2389773"/>
              <a:gd name="connsiteY3" fmla="*/ 573010 h 856414"/>
              <a:gd name="connsiteX4" fmla="*/ 3812 w 2389773"/>
              <a:gd name="connsiteY4" fmla="*/ 846833 h 856414"/>
              <a:gd name="connsiteX0" fmla="*/ 3812 w 2389773"/>
              <a:gd name="connsiteY0" fmla="*/ 846833 h 846833"/>
              <a:gd name="connsiteX1" fmla="*/ 2382796 w 2389773"/>
              <a:gd name="connsiteY1" fmla="*/ 839747 h 846833"/>
              <a:gd name="connsiteX2" fmla="*/ 2385252 w 2389773"/>
              <a:gd name="connsiteY2" fmla="*/ 0 h 846833"/>
              <a:gd name="connsiteX3" fmla="*/ 808 w 2389773"/>
              <a:gd name="connsiteY3" fmla="*/ 573010 h 846833"/>
              <a:gd name="connsiteX4" fmla="*/ 3812 w 2389773"/>
              <a:gd name="connsiteY4" fmla="*/ 846833 h 846833"/>
              <a:gd name="connsiteX0" fmla="*/ 3812 w 2382880"/>
              <a:gd name="connsiteY0" fmla="*/ 702373 h 702373"/>
              <a:gd name="connsiteX1" fmla="*/ 2382796 w 2382880"/>
              <a:gd name="connsiteY1" fmla="*/ 695287 h 702373"/>
              <a:gd name="connsiteX2" fmla="*/ 839669 w 2382880"/>
              <a:gd name="connsiteY2" fmla="*/ 0 h 702373"/>
              <a:gd name="connsiteX3" fmla="*/ 808 w 2382880"/>
              <a:gd name="connsiteY3" fmla="*/ 428550 h 702373"/>
              <a:gd name="connsiteX4" fmla="*/ 3812 w 2382880"/>
              <a:gd name="connsiteY4" fmla="*/ 702373 h 702373"/>
              <a:gd name="connsiteX0" fmla="*/ 3812 w 844190"/>
              <a:gd name="connsiteY0" fmla="*/ 711920 h 711920"/>
              <a:gd name="connsiteX1" fmla="*/ 837214 w 844190"/>
              <a:gd name="connsiteY1" fmla="*/ 514755 h 711920"/>
              <a:gd name="connsiteX2" fmla="*/ 839669 w 844190"/>
              <a:gd name="connsiteY2" fmla="*/ 9547 h 711920"/>
              <a:gd name="connsiteX3" fmla="*/ 808 w 844190"/>
              <a:gd name="connsiteY3" fmla="*/ 438097 h 711920"/>
              <a:gd name="connsiteX4" fmla="*/ 3812 w 844190"/>
              <a:gd name="connsiteY4" fmla="*/ 711920 h 711920"/>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28550 h 702373"/>
              <a:gd name="connsiteX4" fmla="*/ 3812 w 844190"/>
              <a:gd name="connsiteY4" fmla="*/ 702373 h 702373"/>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51359 h 702373"/>
              <a:gd name="connsiteX4" fmla="*/ 3812 w 844190"/>
              <a:gd name="connsiteY4" fmla="*/ 702373 h 702373"/>
              <a:gd name="connsiteX0" fmla="*/ 3812 w 844190"/>
              <a:gd name="connsiteY0" fmla="*/ 716685 h 716685"/>
              <a:gd name="connsiteX1" fmla="*/ 837214 w 844190"/>
              <a:gd name="connsiteY1" fmla="*/ 511916 h 716685"/>
              <a:gd name="connsiteX2" fmla="*/ 839669 w 844190"/>
              <a:gd name="connsiteY2" fmla="*/ 14312 h 716685"/>
              <a:gd name="connsiteX3" fmla="*/ 808 w 844190"/>
              <a:gd name="connsiteY3" fmla="*/ 465671 h 716685"/>
              <a:gd name="connsiteX4" fmla="*/ 3812 w 844190"/>
              <a:gd name="connsiteY4" fmla="*/ 716685 h 716685"/>
              <a:gd name="connsiteX0" fmla="*/ 3812 w 844190"/>
              <a:gd name="connsiteY0" fmla="*/ 1561531 h 1561531"/>
              <a:gd name="connsiteX1" fmla="*/ 837214 w 844190"/>
              <a:gd name="connsiteY1" fmla="*/ 1356762 h 1561531"/>
              <a:gd name="connsiteX2" fmla="*/ 839669 w 844190"/>
              <a:gd name="connsiteY2" fmla="*/ 0 h 1561531"/>
              <a:gd name="connsiteX3" fmla="*/ 808 w 844190"/>
              <a:gd name="connsiteY3" fmla="*/ 1310517 h 1561531"/>
              <a:gd name="connsiteX4" fmla="*/ 3812 w 844190"/>
              <a:gd name="connsiteY4" fmla="*/ 1561531 h 1561531"/>
              <a:gd name="connsiteX0" fmla="*/ 3812 w 843282"/>
              <a:gd name="connsiteY0" fmla="*/ 1561531 h 1561531"/>
              <a:gd name="connsiteX1" fmla="*/ 835749 w 843282"/>
              <a:gd name="connsiteY1" fmla="*/ 1007016 h 1561531"/>
              <a:gd name="connsiteX2" fmla="*/ 839669 w 843282"/>
              <a:gd name="connsiteY2" fmla="*/ 0 h 1561531"/>
              <a:gd name="connsiteX3" fmla="*/ 808 w 843282"/>
              <a:gd name="connsiteY3" fmla="*/ 1310517 h 1561531"/>
              <a:gd name="connsiteX4" fmla="*/ 3812 w 843282"/>
              <a:gd name="connsiteY4" fmla="*/ 1561531 h 1561531"/>
              <a:gd name="connsiteX0" fmla="*/ 3812 w 850802"/>
              <a:gd name="connsiteY0" fmla="*/ 1561531 h 1561531"/>
              <a:gd name="connsiteX1" fmla="*/ 846003 w 850802"/>
              <a:gd name="connsiteY1" fmla="*/ 984206 h 1561531"/>
              <a:gd name="connsiteX2" fmla="*/ 839669 w 850802"/>
              <a:gd name="connsiteY2" fmla="*/ 0 h 1561531"/>
              <a:gd name="connsiteX3" fmla="*/ 808 w 850802"/>
              <a:gd name="connsiteY3" fmla="*/ 1310517 h 1561531"/>
              <a:gd name="connsiteX4" fmla="*/ 3812 w 850802"/>
              <a:gd name="connsiteY4" fmla="*/ 1561531 h 1561531"/>
              <a:gd name="connsiteX0" fmla="*/ 3812 w 852027"/>
              <a:gd name="connsiteY0" fmla="*/ 1561531 h 1561531"/>
              <a:gd name="connsiteX1" fmla="*/ 847468 w 852027"/>
              <a:gd name="connsiteY1" fmla="*/ 1007016 h 1561531"/>
              <a:gd name="connsiteX2" fmla="*/ 839669 w 852027"/>
              <a:gd name="connsiteY2" fmla="*/ 0 h 1561531"/>
              <a:gd name="connsiteX3" fmla="*/ 808 w 852027"/>
              <a:gd name="connsiteY3" fmla="*/ 1310517 h 1561531"/>
              <a:gd name="connsiteX4" fmla="*/ 3812 w 852027"/>
              <a:gd name="connsiteY4" fmla="*/ 1561531 h 1561531"/>
              <a:gd name="connsiteX0" fmla="*/ 0 w 852610"/>
              <a:gd name="connsiteY0" fmla="*/ 1561531 h 1561531"/>
              <a:gd name="connsiteX1" fmla="*/ 848051 w 852610"/>
              <a:gd name="connsiteY1" fmla="*/ 1007016 h 1561531"/>
              <a:gd name="connsiteX2" fmla="*/ 840252 w 852610"/>
              <a:gd name="connsiteY2" fmla="*/ 0 h 1561531"/>
              <a:gd name="connsiteX3" fmla="*/ 1391 w 852610"/>
              <a:gd name="connsiteY3" fmla="*/ 1310517 h 1561531"/>
              <a:gd name="connsiteX4" fmla="*/ 0 w 852610"/>
              <a:gd name="connsiteY4" fmla="*/ 1561531 h 1561531"/>
              <a:gd name="connsiteX0" fmla="*/ 1133 w 853743"/>
              <a:gd name="connsiteY0" fmla="*/ 1561531 h 1561531"/>
              <a:gd name="connsiteX1" fmla="*/ 849184 w 853743"/>
              <a:gd name="connsiteY1" fmla="*/ 1007016 h 1561531"/>
              <a:gd name="connsiteX2" fmla="*/ 841385 w 853743"/>
              <a:gd name="connsiteY2" fmla="*/ 0 h 1561531"/>
              <a:gd name="connsiteX3" fmla="*/ 1059 w 853743"/>
              <a:gd name="connsiteY3" fmla="*/ 1257295 h 1561531"/>
              <a:gd name="connsiteX4" fmla="*/ 1133 w 853743"/>
              <a:gd name="connsiteY4" fmla="*/ 1561531 h 1561531"/>
              <a:gd name="connsiteX0" fmla="*/ 1133 w 853743"/>
              <a:gd name="connsiteY0" fmla="*/ 1561531 h 1561531"/>
              <a:gd name="connsiteX1" fmla="*/ 849184 w 853743"/>
              <a:gd name="connsiteY1" fmla="*/ 1007016 h 1561531"/>
              <a:gd name="connsiteX2" fmla="*/ 841385 w 853743"/>
              <a:gd name="connsiteY2" fmla="*/ 0 h 1561531"/>
              <a:gd name="connsiteX3" fmla="*/ 1059 w 853743"/>
              <a:gd name="connsiteY3" fmla="*/ 1233195 h 1561531"/>
              <a:gd name="connsiteX4" fmla="*/ 1133 w 853743"/>
              <a:gd name="connsiteY4" fmla="*/ 1561531 h 1561531"/>
              <a:gd name="connsiteX0" fmla="*/ 119740 w 972350"/>
              <a:gd name="connsiteY0" fmla="*/ 1561531 h 1561531"/>
              <a:gd name="connsiteX1" fmla="*/ 967791 w 972350"/>
              <a:gd name="connsiteY1" fmla="*/ 1007016 h 1561531"/>
              <a:gd name="connsiteX2" fmla="*/ 959992 w 972350"/>
              <a:gd name="connsiteY2" fmla="*/ 0 h 1561531"/>
              <a:gd name="connsiteX3" fmla="*/ 79 w 972350"/>
              <a:gd name="connsiteY3" fmla="*/ 1413101 h 1561531"/>
              <a:gd name="connsiteX4" fmla="*/ 119740 w 972350"/>
              <a:gd name="connsiteY4" fmla="*/ 1561531 h 1561531"/>
              <a:gd name="connsiteX0" fmla="*/ 0 w 977396"/>
              <a:gd name="connsiteY0" fmla="*/ 1633493 h 1633493"/>
              <a:gd name="connsiteX1" fmla="*/ 972837 w 977396"/>
              <a:gd name="connsiteY1" fmla="*/ 1007016 h 1633493"/>
              <a:gd name="connsiteX2" fmla="*/ 965038 w 977396"/>
              <a:gd name="connsiteY2" fmla="*/ 0 h 1633493"/>
              <a:gd name="connsiteX3" fmla="*/ 5125 w 977396"/>
              <a:gd name="connsiteY3" fmla="*/ 1413101 h 1633493"/>
              <a:gd name="connsiteX4" fmla="*/ 0 w 977396"/>
              <a:gd name="connsiteY4" fmla="*/ 1633493 h 1633493"/>
              <a:gd name="connsiteX0" fmla="*/ 0 w 977396"/>
              <a:gd name="connsiteY0" fmla="*/ 1633493 h 1633493"/>
              <a:gd name="connsiteX1" fmla="*/ 972837 w 977396"/>
              <a:gd name="connsiteY1" fmla="*/ 1007016 h 1633493"/>
              <a:gd name="connsiteX2" fmla="*/ 965038 w 977396"/>
              <a:gd name="connsiteY2" fmla="*/ 0 h 1633493"/>
              <a:gd name="connsiteX3" fmla="*/ 1659 w 977396"/>
              <a:gd name="connsiteY3" fmla="*/ 1413101 h 1633493"/>
              <a:gd name="connsiteX4" fmla="*/ 0 w 977396"/>
              <a:gd name="connsiteY4" fmla="*/ 1633493 h 1633493"/>
              <a:gd name="connsiteX0" fmla="*/ 0 w 977164"/>
              <a:gd name="connsiteY0" fmla="*/ 1633493 h 1633493"/>
              <a:gd name="connsiteX1" fmla="*/ 972837 w 977164"/>
              <a:gd name="connsiteY1" fmla="*/ 1007016 h 1633493"/>
              <a:gd name="connsiteX2" fmla="*/ 965038 w 977164"/>
              <a:gd name="connsiteY2" fmla="*/ 0 h 1633493"/>
              <a:gd name="connsiteX3" fmla="*/ 1659 w 977164"/>
              <a:gd name="connsiteY3" fmla="*/ 1413101 h 1633493"/>
              <a:gd name="connsiteX4" fmla="*/ 0 w 977164"/>
              <a:gd name="connsiteY4" fmla="*/ 1633493 h 1633493"/>
              <a:gd name="connsiteX0" fmla="*/ 0 w 972837"/>
              <a:gd name="connsiteY0" fmla="*/ 1633493 h 1633493"/>
              <a:gd name="connsiteX1" fmla="*/ 972837 w 972837"/>
              <a:gd name="connsiteY1" fmla="*/ 1007016 h 1633493"/>
              <a:gd name="connsiteX2" fmla="*/ 965038 w 972837"/>
              <a:gd name="connsiteY2" fmla="*/ 0 h 1633493"/>
              <a:gd name="connsiteX3" fmla="*/ 1659 w 972837"/>
              <a:gd name="connsiteY3" fmla="*/ 1413101 h 1633493"/>
              <a:gd name="connsiteX4" fmla="*/ 0 w 972837"/>
              <a:gd name="connsiteY4" fmla="*/ 1633493 h 1633493"/>
              <a:gd name="connsiteX0" fmla="*/ 0 w 972837"/>
              <a:gd name="connsiteY0" fmla="*/ 1633493 h 1633493"/>
              <a:gd name="connsiteX1" fmla="*/ 972837 w 972837"/>
              <a:gd name="connsiteY1" fmla="*/ 1007016 h 1633493"/>
              <a:gd name="connsiteX2" fmla="*/ 968504 w 972837"/>
              <a:gd name="connsiteY2" fmla="*/ 0 h 1633493"/>
              <a:gd name="connsiteX3" fmla="*/ 1659 w 972837"/>
              <a:gd name="connsiteY3" fmla="*/ 1413101 h 1633493"/>
              <a:gd name="connsiteX4" fmla="*/ 0 w 972837"/>
              <a:gd name="connsiteY4" fmla="*/ 1633493 h 1633493"/>
              <a:gd name="connsiteX0" fmla="*/ 0 w 971054"/>
              <a:gd name="connsiteY0" fmla="*/ 1633493 h 1633493"/>
              <a:gd name="connsiteX1" fmla="*/ 971054 w 971054"/>
              <a:gd name="connsiteY1" fmla="*/ 497935 h 1633493"/>
              <a:gd name="connsiteX2" fmla="*/ 968504 w 971054"/>
              <a:gd name="connsiteY2" fmla="*/ 0 h 1633493"/>
              <a:gd name="connsiteX3" fmla="*/ 1659 w 971054"/>
              <a:gd name="connsiteY3" fmla="*/ 1413101 h 1633493"/>
              <a:gd name="connsiteX4" fmla="*/ 0 w 971054"/>
              <a:gd name="connsiteY4" fmla="*/ 1633493 h 1633493"/>
              <a:gd name="connsiteX0" fmla="*/ 0 w 971054"/>
              <a:gd name="connsiteY0" fmla="*/ 1633493 h 1633493"/>
              <a:gd name="connsiteX1" fmla="*/ 971054 w 971054"/>
              <a:gd name="connsiteY1" fmla="*/ 497935 h 1633493"/>
              <a:gd name="connsiteX2" fmla="*/ 968504 w 971054"/>
              <a:gd name="connsiteY2" fmla="*/ 0 h 1633493"/>
              <a:gd name="connsiteX3" fmla="*/ 1659 w 971054"/>
              <a:gd name="connsiteY3" fmla="*/ 1413101 h 1633493"/>
              <a:gd name="connsiteX4" fmla="*/ 0 w 971054"/>
              <a:gd name="connsiteY4" fmla="*/ 1633493 h 1633493"/>
              <a:gd name="connsiteX0" fmla="*/ 0 w 971054"/>
              <a:gd name="connsiteY0" fmla="*/ 1633493 h 1633493"/>
              <a:gd name="connsiteX1" fmla="*/ 971054 w 971054"/>
              <a:gd name="connsiteY1" fmla="*/ 497935 h 1633493"/>
              <a:gd name="connsiteX2" fmla="*/ 968504 w 971054"/>
              <a:gd name="connsiteY2" fmla="*/ 0 h 1633493"/>
              <a:gd name="connsiteX3" fmla="*/ 1659 w 971054"/>
              <a:gd name="connsiteY3" fmla="*/ 1413101 h 1633493"/>
              <a:gd name="connsiteX4" fmla="*/ 0 w 971054"/>
              <a:gd name="connsiteY4" fmla="*/ 1633493 h 1633493"/>
              <a:gd name="connsiteX0" fmla="*/ 0 w 968504"/>
              <a:gd name="connsiteY0" fmla="*/ 1633493 h 1633493"/>
              <a:gd name="connsiteX1" fmla="*/ 965704 w 968504"/>
              <a:gd name="connsiteY1" fmla="*/ 423886 h 1633493"/>
              <a:gd name="connsiteX2" fmla="*/ 968504 w 968504"/>
              <a:gd name="connsiteY2" fmla="*/ 0 h 1633493"/>
              <a:gd name="connsiteX3" fmla="*/ 1659 w 968504"/>
              <a:gd name="connsiteY3" fmla="*/ 1413101 h 1633493"/>
              <a:gd name="connsiteX4" fmla="*/ 0 w 968504"/>
              <a:gd name="connsiteY4" fmla="*/ 1633493 h 1633493"/>
              <a:gd name="connsiteX0" fmla="*/ 0 w 970682"/>
              <a:gd name="connsiteY0" fmla="*/ 1633493 h 1633493"/>
              <a:gd name="connsiteX1" fmla="*/ 965704 w 970682"/>
              <a:gd name="connsiteY1" fmla="*/ 423886 h 1633493"/>
              <a:gd name="connsiteX2" fmla="*/ 970682 w 970682"/>
              <a:gd name="connsiteY2" fmla="*/ 0 h 1633493"/>
              <a:gd name="connsiteX3" fmla="*/ 1659 w 970682"/>
              <a:gd name="connsiteY3" fmla="*/ 1413101 h 1633493"/>
              <a:gd name="connsiteX4" fmla="*/ 0 w 970682"/>
              <a:gd name="connsiteY4" fmla="*/ 1633493 h 1633493"/>
              <a:gd name="connsiteX0" fmla="*/ 0 w 977417"/>
              <a:gd name="connsiteY0" fmla="*/ 1633493 h 1633493"/>
              <a:gd name="connsiteX1" fmla="*/ 965704 w 977417"/>
              <a:gd name="connsiteY1" fmla="*/ 423886 h 1633493"/>
              <a:gd name="connsiteX2" fmla="*/ 970682 w 977417"/>
              <a:gd name="connsiteY2" fmla="*/ 0 h 1633493"/>
              <a:gd name="connsiteX3" fmla="*/ 1659 w 977417"/>
              <a:gd name="connsiteY3" fmla="*/ 1413101 h 1633493"/>
              <a:gd name="connsiteX4" fmla="*/ 0 w 977417"/>
              <a:gd name="connsiteY4" fmla="*/ 1633493 h 1633493"/>
              <a:gd name="connsiteX0" fmla="*/ 0 w 978788"/>
              <a:gd name="connsiteY0" fmla="*/ 1633493 h 1633493"/>
              <a:gd name="connsiteX1" fmla="*/ 965704 w 978788"/>
              <a:gd name="connsiteY1" fmla="*/ 423886 h 1633493"/>
              <a:gd name="connsiteX2" fmla="*/ 970682 w 978788"/>
              <a:gd name="connsiteY2" fmla="*/ 0 h 1633493"/>
              <a:gd name="connsiteX3" fmla="*/ 1659 w 978788"/>
              <a:gd name="connsiteY3" fmla="*/ 1413101 h 1633493"/>
              <a:gd name="connsiteX4" fmla="*/ 0 w 978788"/>
              <a:gd name="connsiteY4" fmla="*/ 1633493 h 1633493"/>
              <a:gd name="connsiteX0" fmla="*/ 0 w 1000493"/>
              <a:gd name="connsiteY0" fmla="*/ 2001144 h 2001144"/>
              <a:gd name="connsiteX1" fmla="*/ 965704 w 1000493"/>
              <a:gd name="connsiteY1" fmla="*/ 791537 h 2001144"/>
              <a:gd name="connsiteX2" fmla="*/ 970682 w 1000493"/>
              <a:gd name="connsiteY2" fmla="*/ 367651 h 2001144"/>
              <a:gd name="connsiteX3" fmla="*/ 1659 w 1000493"/>
              <a:gd name="connsiteY3" fmla="*/ 1780752 h 2001144"/>
              <a:gd name="connsiteX4" fmla="*/ 0 w 1000493"/>
              <a:gd name="connsiteY4" fmla="*/ 2001144 h 2001144"/>
              <a:gd name="connsiteX0" fmla="*/ 0 w 965704"/>
              <a:gd name="connsiteY0" fmla="*/ 1210797 h 1210797"/>
              <a:gd name="connsiteX1" fmla="*/ 965704 w 965704"/>
              <a:gd name="connsiteY1" fmla="*/ 1190 h 1210797"/>
              <a:gd name="connsiteX2" fmla="*/ 1659 w 965704"/>
              <a:gd name="connsiteY2" fmla="*/ 990405 h 1210797"/>
              <a:gd name="connsiteX3" fmla="*/ 0 w 965704"/>
              <a:gd name="connsiteY3" fmla="*/ 1210797 h 1210797"/>
              <a:gd name="connsiteX0" fmla="*/ 0 w 986478"/>
              <a:gd name="connsiteY0" fmla="*/ 1246074 h 1246074"/>
              <a:gd name="connsiteX1" fmla="*/ 965704 w 986478"/>
              <a:gd name="connsiteY1" fmla="*/ 36467 h 1246074"/>
              <a:gd name="connsiteX2" fmla="*/ 610297 w 986478"/>
              <a:gd name="connsiteY2" fmla="*/ 378073 h 1246074"/>
              <a:gd name="connsiteX3" fmla="*/ 1659 w 986478"/>
              <a:gd name="connsiteY3" fmla="*/ 1025682 h 1246074"/>
              <a:gd name="connsiteX4" fmla="*/ 0 w 986478"/>
              <a:gd name="connsiteY4" fmla="*/ 1246074 h 1246074"/>
              <a:gd name="connsiteX0" fmla="*/ 0 w 1065711"/>
              <a:gd name="connsiteY0" fmla="*/ 1662038 h 1662038"/>
              <a:gd name="connsiteX1" fmla="*/ 965704 w 1065711"/>
              <a:gd name="connsiteY1" fmla="*/ 452431 h 1662038"/>
              <a:gd name="connsiteX2" fmla="*/ 966389 w 1065711"/>
              <a:gd name="connsiteY2" fmla="*/ 36682 h 1662038"/>
              <a:gd name="connsiteX3" fmla="*/ 1659 w 1065711"/>
              <a:gd name="connsiteY3" fmla="*/ 1441646 h 1662038"/>
              <a:gd name="connsiteX4" fmla="*/ 0 w 1065711"/>
              <a:gd name="connsiteY4" fmla="*/ 1662038 h 1662038"/>
              <a:gd name="connsiteX0" fmla="*/ 0 w 1011468"/>
              <a:gd name="connsiteY0" fmla="*/ 1625356 h 1625356"/>
              <a:gd name="connsiteX1" fmla="*/ 965704 w 1011468"/>
              <a:gd name="connsiteY1" fmla="*/ 415749 h 1625356"/>
              <a:gd name="connsiteX2" fmla="*/ 966389 w 1011468"/>
              <a:gd name="connsiteY2" fmla="*/ 0 h 1625356"/>
              <a:gd name="connsiteX3" fmla="*/ 1659 w 1011468"/>
              <a:gd name="connsiteY3" fmla="*/ 1404964 h 1625356"/>
              <a:gd name="connsiteX4" fmla="*/ 0 w 1011468"/>
              <a:gd name="connsiteY4" fmla="*/ 1625356 h 1625356"/>
              <a:gd name="connsiteX0" fmla="*/ 0 w 967665"/>
              <a:gd name="connsiteY0" fmla="*/ 1625356 h 1625356"/>
              <a:gd name="connsiteX1" fmla="*/ 965704 w 967665"/>
              <a:gd name="connsiteY1" fmla="*/ 415749 h 1625356"/>
              <a:gd name="connsiteX2" fmla="*/ 966389 w 967665"/>
              <a:gd name="connsiteY2" fmla="*/ 0 h 1625356"/>
              <a:gd name="connsiteX3" fmla="*/ 1659 w 967665"/>
              <a:gd name="connsiteY3" fmla="*/ 1404964 h 1625356"/>
              <a:gd name="connsiteX4" fmla="*/ 0 w 967665"/>
              <a:gd name="connsiteY4" fmla="*/ 1625356 h 1625356"/>
              <a:gd name="connsiteX0" fmla="*/ 0 w 967665"/>
              <a:gd name="connsiteY0" fmla="*/ 1625356 h 1625356"/>
              <a:gd name="connsiteX1" fmla="*/ 965704 w 967665"/>
              <a:gd name="connsiteY1" fmla="*/ 415749 h 1625356"/>
              <a:gd name="connsiteX2" fmla="*/ 966389 w 967665"/>
              <a:gd name="connsiteY2" fmla="*/ 0 h 1625356"/>
              <a:gd name="connsiteX3" fmla="*/ 1659 w 967665"/>
              <a:gd name="connsiteY3" fmla="*/ 1404964 h 1625356"/>
              <a:gd name="connsiteX4" fmla="*/ 0 w 967665"/>
              <a:gd name="connsiteY4" fmla="*/ 1625356 h 1625356"/>
              <a:gd name="connsiteX0" fmla="*/ 0 w 967665"/>
              <a:gd name="connsiteY0" fmla="*/ 1625356 h 1625356"/>
              <a:gd name="connsiteX1" fmla="*/ 965704 w 967665"/>
              <a:gd name="connsiteY1" fmla="*/ 415749 h 1625356"/>
              <a:gd name="connsiteX2" fmla="*/ 966389 w 967665"/>
              <a:gd name="connsiteY2" fmla="*/ 0 h 1625356"/>
              <a:gd name="connsiteX3" fmla="*/ 1659 w 967665"/>
              <a:gd name="connsiteY3" fmla="*/ 1404964 h 1625356"/>
              <a:gd name="connsiteX4" fmla="*/ 0 w 967665"/>
              <a:gd name="connsiteY4" fmla="*/ 1625356 h 1625356"/>
              <a:gd name="connsiteX0" fmla="*/ 0 w 966542"/>
              <a:gd name="connsiteY0" fmla="*/ 1625356 h 1625356"/>
              <a:gd name="connsiteX1" fmla="*/ 965704 w 966542"/>
              <a:gd name="connsiteY1" fmla="*/ 415749 h 1625356"/>
              <a:gd name="connsiteX2" fmla="*/ 966389 w 966542"/>
              <a:gd name="connsiteY2" fmla="*/ 0 h 1625356"/>
              <a:gd name="connsiteX3" fmla="*/ 1659 w 966542"/>
              <a:gd name="connsiteY3" fmla="*/ 1404964 h 1625356"/>
              <a:gd name="connsiteX4" fmla="*/ 0 w 966542"/>
              <a:gd name="connsiteY4" fmla="*/ 1625356 h 1625356"/>
              <a:gd name="connsiteX0" fmla="*/ 0 w 966542"/>
              <a:gd name="connsiteY0" fmla="*/ 1625356 h 1625356"/>
              <a:gd name="connsiteX1" fmla="*/ 965704 w 966542"/>
              <a:gd name="connsiteY1" fmla="*/ 415749 h 1625356"/>
              <a:gd name="connsiteX2" fmla="*/ 966389 w 966542"/>
              <a:gd name="connsiteY2" fmla="*/ 0 h 1625356"/>
              <a:gd name="connsiteX3" fmla="*/ 1659 w 966542"/>
              <a:gd name="connsiteY3" fmla="*/ 1404964 h 1625356"/>
              <a:gd name="connsiteX4" fmla="*/ 0 w 966542"/>
              <a:gd name="connsiteY4" fmla="*/ 1625356 h 162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42" h="1625356">
                <a:moveTo>
                  <a:pt x="0" y="1625356"/>
                </a:moveTo>
                <a:cubicBezTo>
                  <a:pt x="323685" y="1219069"/>
                  <a:pt x="642019" y="794268"/>
                  <a:pt x="965704" y="415749"/>
                </a:cubicBezTo>
                <a:cubicBezTo>
                  <a:pt x="968324" y="16747"/>
                  <a:pt x="963718" y="355106"/>
                  <a:pt x="966389" y="0"/>
                </a:cubicBezTo>
                <a:cubicBezTo>
                  <a:pt x="789381" y="266603"/>
                  <a:pt x="103375" y="1260297"/>
                  <a:pt x="1659" y="1404964"/>
                </a:cubicBezTo>
                <a:cubicBezTo>
                  <a:pt x="-2041" y="1578149"/>
                  <a:pt x="3700" y="1538763"/>
                  <a:pt x="0" y="1625356"/>
                </a:cubicBezTo>
                <a:close/>
              </a:path>
            </a:pathLst>
          </a:cu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8" name="TextBox 47"/>
          <p:cNvSpPr txBox="1"/>
          <p:nvPr/>
        </p:nvSpPr>
        <p:spPr>
          <a:xfrm rot="20781690">
            <a:off x="6397074" y="3755296"/>
            <a:ext cx="4646959" cy="369332"/>
          </a:xfrm>
          <a:prstGeom prst="rect">
            <a:avLst/>
          </a:prstGeom>
          <a:noFill/>
        </p:spPr>
        <p:txBody>
          <a:bodyPr wrap="square" rtlCol="0">
            <a:spAutoFit/>
          </a:bodyPr>
          <a:lstStyle/>
          <a:p>
            <a:pPr algn="ctr" defTabSz="609585"/>
            <a:r>
              <a:rPr lang="en-US" dirty="0">
                <a:solidFill>
                  <a:prstClr val="white"/>
                </a:solidFill>
                <a:effectLst>
                  <a:outerShdw blurRad="38100" dist="38100" dir="2700000" algn="tl">
                    <a:srgbClr val="000000">
                      <a:alpha val="43137"/>
                    </a:srgbClr>
                  </a:outerShdw>
                </a:effectLst>
                <a:latin typeface="Calibri"/>
              </a:rPr>
              <a:t>Discretionary Income</a:t>
            </a:r>
          </a:p>
        </p:txBody>
      </p:sp>
      <p:sp>
        <p:nvSpPr>
          <p:cNvPr id="49" name="TextBox 48"/>
          <p:cNvSpPr txBox="1"/>
          <p:nvPr/>
        </p:nvSpPr>
        <p:spPr>
          <a:xfrm>
            <a:off x="2536372" y="2057401"/>
            <a:ext cx="7543800" cy="646331"/>
          </a:xfrm>
          <a:prstGeom prst="rect">
            <a:avLst/>
          </a:prstGeom>
          <a:noFill/>
        </p:spPr>
        <p:txBody>
          <a:bodyPr wrap="square" rtlCol="0">
            <a:spAutoFit/>
          </a:bodyPr>
          <a:lstStyle/>
          <a:p>
            <a:pPr defTabSz="609585"/>
            <a:r>
              <a:rPr lang="en-US" b="1" i="1" dirty="0">
                <a:solidFill>
                  <a:prstClr val="black"/>
                </a:solidFill>
                <a:latin typeface="Calibri"/>
              </a:rPr>
              <a:t>Assumptions:</a:t>
            </a:r>
          </a:p>
          <a:p>
            <a:pPr defTabSz="609585"/>
            <a:r>
              <a:rPr lang="en-US" i="1" dirty="0">
                <a:solidFill>
                  <a:prstClr val="black"/>
                </a:solidFill>
                <a:latin typeface="Calibri"/>
              </a:rPr>
              <a:t>Client is 60, Retires at age 65, Desires minimal retirement income risk</a:t>
            </a:r>
          </a:p>
        </p:txBody>
      </p:sp>
      <p:sp>
        <p:nvSpPr>
          <p:cNvPr id="6" name="Freeform 5"/>
          <p:cNvSpPr/>
          <p:nvPr/>
        </p:nvSpPr>
        <p:spPr>
          <a:xfrm>
            <a:off x="3530839" y="3117628"/>
            <a:ext cx="7213708" cy="2587925"/>
          </a:xfrm>
          <a:custGeom>
            <a:avLst/>
            <a:gdLst>
              <a:gd name="connsiteX0" fmla="*/ 8627 w 7211683"/>
              <a:gd name="connsiteY0" fmla="*/ 2009955 h 2587925"/>
              <a:gd name="connsiteX1" fmla="*/ 7211683 w 7211683"/>
              <a:gd name="connsiteY1" fmla="*/ 0 h 2587925"/>
              <a:gd name="connsiteX2" fmla="*/ 7168551 w 7211683"/>
              <a:gd name="connsiteY2" fmla="*/ 2570672 h 2587925"/>
              <a:gd name="connsiteX3" fmla="*/ 0 w 7211683"/>
              <a:gd name="connsiteY3" fmla="*/ 2587925 h 2587925"/>
              <a:gd name="connsiteX4" fmla="*/ 8627 w 7211683"/>
              <a:gd name="connsiteY4" fmla="*/ 2009955 h 2587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83" h="2587925">
                <a:moveTo>
                  <a:pt x="8627" y="2009955"/>
                </a:moveTo>
                <a:lnTo>
                  <a:pt x="7211683" y="0"/>
                </a:lnTo>
                <a:lnTo>
                  <a:pt x="7168551" y="2570672"/>
                </a:lnTo>
                <a:lnTo>
                  <a:pt x="0" y="2587925"/>
                </a:lnTo>
                <a:lnTo>
                  <a:pt x="8627" y="2009955"/>
                </a:lnTo>
                <a:close/>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7" name="Rectangle 56"/>
          <p:cNvSpPr/>
          <p:nvPr/>
        </p:nvSpPr>
        <p:spPr>
          <a:xfrm>
            <a:off x="4392548" y="6082105"/>
            <a:ext cx="891131"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8" name="TextBox 57"/>
          <p:cNvSpPr txBox="1"/>
          <p:nvPr/>
        </p:nvSpPr>
        <p:spPr>
          <a:xfrm>
            <a:off x="5307921" y="5978106"/>
            <a:ext cx="922977" cy="338554"/>
          </a:xfrm>
          <a:prstGeom prst="rect">
            <a:avLst/>
          </a:prstGeom>
          <a:noFill/>
        </p:spPr>
        <p:txBody>
          <a:bodyPr wrap="square" rtlCol="0">
            <a:spAutoFit/>
          </a:bodyPr>
          <a:lstStyle/>
          <a:p>
            <a:pPr defTabSz="609585"/>
            <a:r>
              <a:rPr lang="en-US" sz="1600" dirty="0">
                <a:solidFill>
                  <a:prstClr val="black"/>
                </a:solidFill>
                <a:latin typeface="Calibri"/>
              </a:rPr>
              <a:t>Assets</a:t>
            </a:r>
          </a:p>
        </p:txBody>
      </p:sp>
      <p:cxnSp>
        <p:nvCxnSpPr>
          <p:cNvPr id="59" name="Straight Connector 58"/>
          <p:cNvCxnSpPr/>
          <p:nvPr/>
        </p:nvCxnSpPr>
        <p:spPr>
          <a:xfrm>
            <a:off x="6230898" y="6147381"/>
            <a:ext cx="88158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154225" y="5981286"/>
            <a:ext cx="1693551" cy="338554"/>
          </a:xfrm>
          <a:prstGeom prst="rect">
            <a:avLst/>
          </a:prstGeom>
          <a:noFill/>
        </p:spPr>
        <p:txBody>
          <a:bodyPr wrap="square" rtlCol="0">
            <a:spAutoFit/>
          </a:bodyPr>
          <a:lstStyle/>
          <a:p>
            <a:pPr defTabSz="609585"/>
            <a:r>
              <a:rPr lang="en-US" sz="1600" dirty="0">
                <a:solidFill>
                  <a:prstClr val="black"/>
                </a:solidFill>
                <a:latin typeface="Calibri"/>
              </a:rPr>
              <a:t>Income Need</a:t>
            </a:r>
          </a:p>
        </p:txBody>
      </p:sp>
      <p:sp>
        <p:nvSpPr>
          <p:cNvPr id="61" name="Title 2"/>
          <p:cNvSpPr>
            <a:spLocks noGrp="1"/>
          </p:cNvSpPr>
          <p:nvPr>
            <p:ph type="title"/>
          </p:nvPr>
        </p:nvSpPr>
        <p:spPr>
          <a:xfrm>
            <a:off x="3017768" y="137581"/>
            <a:ext cx="5702784" cy="1143000"/>
          </a:xfrm>
        </p:spPr>
        <p:txBody>
          <a:bodyPr>
            <a:normAutofit/>
          </a:bodyPr>
          <a:lstStyle/>
          <a:p>
            <a:pPr algn="ctr"/>
            <a:r>
              <a:rPr lang="en-US" sz="3333" b="0" dirty="0">
                <a:solidFill>
                  <a:srgbClr val="333F50"/>
                </a:solidFill>
                <a:latin typeface="Rockwell" panose="02060603020205020403" pitchFamily="18" charset="0"/>
              </a:rPr>
              <a:t>Flooring Strategy</a:t>
            </a:r>
          </a:p>
        </p:txBody>
      </p:sp>
      <p:sp>
        <p:nvSpPr>
          <p:cNvPr id="74" name="Rectangle 73"/>
          <p:cNvSpPr/>
          <p:nvPr/>
        </p:nvSpPr>
        <p:spPr>
          <a:xfrm>
            <a:off x="2605145" y="3926783"/>
            <a:ext cx="362751" cy="1760493"/>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09585"/>
            <a:r>
              <a:rPr lang="en-US" dirty="0">
                <a:solidFill>
                  <a:prstClr val="white"/>
                </a:solidFill>
                <a:latin typeface="Calibri"/>
              </a:rPr>
              <a:t>Starting Assets</a:t>
            </a:r>
          </a:p>
        </p:txBody>
      </p:sp>
      <p:sp>
        <p:nvSpPr>
          <p:cNvPr id="53" name="TextBox 52"/>
          <p:cNvSpPr txBox="1"/>
          <p:nvPr/>
        </p:nvSpPr>
        <p:spPr>
          <a:xfrm>
            <a:off x="2608670" y="2911090"/>
            <a:ext cx="5928607" cy="830997"/>
          </a:xfrm>
          <a:prstGeom prst="rect">
            <a:avLst/>
          </a:prstGeom>
          <a:noFill/>
        </p:spPr>
        <p:txBody>
          <a:bodyPr wrap="square" rtlCol="0">
            <a:spAutoFit/>
          </a:bodyPr>
          <a:lstStyle/>
          <a:p>
            <a:pPr algn="ctr" defTabSz="609585"/>
            <a:r>
              <a:rPr lang="en-US" sz="2400" b="1" dirty="0">
                <a:solidFill>
                  <a:prstClr val="black"/>
                </a:solidFill>
                <a:latin typeface="Calibri"/>
              </a:rPr>
              <a:t>Floor built with secure life time income</a:t>
            </a:r>
          </a:p>
          <a:p>
            <a:pPr algn="ctr" defTabSz="609585"/>
            <a:r>
              <a:rPr lang="en-US" sz="2400" b="1" dirty="0">
                <a:solidFill>
                  <a:prstClr val="black"/>
                </a:solidFill>
                <a:latin typeface="Calibri"/>
              </a:rPr>
              <a:t> SPIA-DIA-VA-FIA</a:t>
            </a:r>
          </a:p>
        </p:txBody>
      </p:sp>
      <p:grpSp>
        <p:nvGrpSpPr>
          <p:cNvPr id="31" name="Group 30">
            <a:extLst>
              <a:ext uri="{FF2B5EF4-FFF2-40B4-BE49-F238E27FC236}">
                <a16:creationId xmlns:a16="http://schemas.microsoft.com/office/drawing/2014/main" id="{2F456DFE-9D27-4D12-842A-69EBEBB17CD9}"/>
              </a:ext>
            </a:extLst>
          </p:cNvPr>
          <p:cNvGrpSpPr/>
          <p:nvPr/>
        </p:nvGrpSpPr>
        <p:grpSpPr>
          <a:xfrm>
            <a:off x="0" y="6283326"/>
            <a:ext cx="12192000" cy="580211"/>
            <a:chOff x="-88136" y="6283325"/>
            <a:chExt cx="9906000" cy="580211"/>
          </a:xfrm>
        </p:grpSpPr>
        <p:grpSp>
          <p:nvGrpSpPr>
            <p:cNvPr id="33" name="Group 32">
              <a:extLst>
                <a:ext uri="{FF2B5EF4-FFF2-40B4-BE49-F238E27FC236}">
                  <a16:creationId xmlns:a16="http://schemas.microsoft.com/office/drawing/2014/main" id="{58F74531-8B2E-4532-AB8E-D3AA9BA086A3}"/>
                </a:ext>
              </a:extLst>
            </p:cNvPr>
            <p:cNvGrpSpPr/>
            <p:nvPr/>
          </p:nvGrpSpPr>
          <p:grpSpPr>
            <a:xfrm>
              <a:off x="-88136" y="6283325"/>
              <a:ext cx="9906000" cy="574675"/>
              <a:chOff x="-88136" y="6130925"/>
              <a:chExt cx="9906000" cy="574675"/>
            </a:xfrm>
          </p:grpSpPr>
          <p:grpSp>
            <p:nvGrpSpPr>
              <p:cNvPr id="36" name="Group 19">
                <a:extLst>
                  <a:ext uri="{FF2B5EF4-FFF2-40B4-BE49-F238E27FC236}">
                    <a16:creationId xmlns:a16="http://schemas.microsoft.com/office/drawing/2014/main" id="{C3359C63-F992-45DC-9AA3-90315DA2D465}"/>
                  </a:ext>
                </a:extLst>
              </p:cNvPr>
              <p:cNvGrpSpPr>
                <a:grpSpLocks/>
              </p:cNvGrpSpPr>
              <p:nvPr/>
            </p:nvGrpSpPr>
            <p:grpSpPr bwMode="auto">
              <a:xfrm>
                <a:off x="-88136" y="6130925"/>
                <a:ext cx="9906000" cy="574675"/>
                <a:chOff x="0" y="6283325"/>
                <a:chExt cx="9906000" cy="574675"/>
              </a:xfrm>
            </p:grpSpPr>
            <p:grpSp>
              <p:nvGrpSpPr>
                <p:cNvPr id="38" name="Group 19">
                  <a:extLst>
                    <a:ext uri="{FF2B5EF4-FFF2-40B4-BE49-F238E27FC236}">
                      <a16:creationId xmlns:a16="http://schemas.microsoft.com/office/drawing/2014/main" id="{A2676B5B-9D79-4642-8F59-D593F4303D95}"/>
                    </a:ext>
                  </a:extLst>
                </p:cNvPr>
                <p:cNvGrpSpPr>
                  <a:grpSpLocks/>
                </p:cNvGrpSpPr>
                <p:nvPr/>
              </p:nvGrpSpPr>
              <p:grpSpPr bwMode="auto">
                <a:xfrm>
                  <a:off x="0" y="6496059"/>
                  <a:ext cx="9906000" cy="271226"/>
                  <a:chOff x="0" y="6523530"/>
                  <a:chExt cx="9143999" cy="270913"/>
                </a:xfrm>
              </p:grpSpPr>
              <p:grpSp>
                <p:nvGrpSpPr>
                  <p:cNvPr id="40" name="Group 13">
                    <a:extLst>
                      <a:ext uri="{FF2B5EF4-FFF2-40B4-BE49-F238E27FC236}">
                        <a16:creationId xmlns:a16="http://schemas.microsoft.com/office/drawing/2014/main" id="{87847E1D-AC17-4969-A4AD-A288FBBEA247}"/>
                      </a:ext>
                    </a:extLst>
                  </p:cNvPr>
                  <p:cNvGrpSpPr>
                    <a:grpSpLocks/>
                  </p:cNvGrpSpPr>
                  <p:nvPr/>
                </p:nvGrpSpPr>
                <p:grpSpPr bwMode="auto">
                  <a:xfrm>
                    <a:off x="0" y="6523530"/>
                    <a:ext cx="9143999" cy="220408"/>
                    <a:chOff x="0" y="6523530"/>
                    <a:chExt cx="9144289" cy="220408"/>
                  </a:xfrm>
                </p:grpSpPr>
                <p:sp>
                  <p:nvSpPr>
                    <p:cNvPr id="43" name="Rectangle 42">
                      <a:extLst>
                        <a:ext uri="{FF2B5EF4-FFF2-40B4-BE49-F238E27FC236}">
                          <a16:creationId xmlns:a16="http://schemas.microsoft.com/office/drawing/2014/main" id="{D7A91EA9-AEB5-42FC-8E55-2634DEE1F893}"/>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58B5BD44-10A5-471C-8DA9-31BCB2356641}"/>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0" name="Rectangle 49">
                      <a:extLst>
                        <a:ext uri="{FF2B5EF4-FFF2-40B4-BE49-F238E27FC236}">
                          <a16:creationId xmlns:a16="http://schemas.microsoft.com/office/drawing/2014/main" id="{2EE2954A-9D31-47B7-AD87-F370F3FA38BB}"/>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1" name="Rectangle 50">
                      <a:extLst>
                        <a:ext uri="{FF2B5EF4-FFF2-40B4-BE49-F238E27FC236}">
                          <a16:creationId xmlns:a16="http://schemas.microsoft.com/office/drawing/2014/main" id="{592256DA-096E-43EE-89D2-F901801387D4}"/>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1" name="TextBox 11">
                    <a:extLst>
                      <a:ext uri="{FF2B5EF4-FFF2-40B4-BE49-F238E27FC236}">
                        <a16:creationId xmlns:a16="http://schemas.microsoft.com/office/drawing/2014/main" id="{60A87BCB-982A-4DEE-A734-7447C9F39828}"/>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9" name="Picture 18" descr="thrive logo final.png">
                  <a:extLst>
                    <a:ext uri="{FF2B5EF4-FFF2-40B4-BE49-F238E27FC236}">
                      <a16:creationId xmlns:a16="http://schemas.microsoft.com/office/drawing/2014/main" id="{147F6FA3-A2BA-4F8F-888D-DD7FD95611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8F23498F-7876-46BC-8CD6-DFBF8F24DDA0}"/>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4" name="Rectangle 33">
              <a:extLst>
                <a:ext uri="{FF2B5EF4-FFF2-40B4-BE49-F238E27FC236}">
                  <a16:creationId xmlns:a16="http://schemas.microsoft.com/office/drawing/2014/main" id="{71A0B094-4FF2-4879-B452-2775F627A7C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5" name="Picture 34">
              <a:extLst>
                <a:ext uri="{FF2B5EF4-FFF2-40B4-BE49-F238E27FC236}">
                  <a16:creationId xmlns:a16="http://schemas.microsoft.com/office/drawing/2014/main" id="{BE143E36-85D1-464B-8140-E0414E3AF91D}"/>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8567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xit" presetSubtype="0" fill="hold" grpId="0" nodeType="withEffect">
                                  <p:stCondLst>
                                    <p:cond delay="0"/>
                                  </p:stCondLst>
                                  <p:childTnLst>
                                    <p:animEffect transition="out" filter="fade">
                                      <p:cBhvr>
                                        <p:cTn id="12" dur="500"/>
                                        <p:tgtEl>
                                          <p:spTgt spid="74"/>
                                        </p:tgtEl>
                                      </p:cBhvr>
                                    </p:animEffect>
                                    <p:set>
                                      <p:cBhvr>
                                        <p:cTn id="13" dur="1" fill="hold">
                                          <p:stCondLst>
                                            <p:cond delay="499"/>
                                          </p:stCondLst>
                                        </p:cTn>
                                        <p:tgtEl>
                                          <p:spTgt spid="74"/>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4" grpId="0" animBg="1"/>
      <p:bldP spid="79" grpId="0"/>
      <p:bldP spid="99" grpId="0"/>
      <p:bldP spid="42" grpId="0" animBg="1"/>
      <p:bldP spid="48" grpId="0"/>
      <p:bldP spid="74" grpId="0" animBg="1"/>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2FA76252-D8AE-4A1B-8109-50D9340C251D}"/>
              </a:ext>
            </a:extLst>
          </p:cNvPr>
          <p:cNvSpPr/>
          <p:nvPr/>
        </p:nvSpPr>
        <p:spPr>
          <a:xfrm>
            <a:off x="0" y="-20807"/>
            <a:ext cx="12192000" cy="63564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18" name="Straight Connector 17"/>
          <p:cNvCxnSpPr/>
          <p:nvPr/>
        </p:nvCxnSpPr>
        <p:spPr>
          <a:xfrm>
            <a:off x="3526972"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9045"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10200"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74028"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4567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33456"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437915" y="5700716"/>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79972" y="5690640"/>
            <a:ext cx="0" cy="108829"/>
          </a:xfrm>
          <a:prstGeom prst="line">
            <a:avLst/>
          </a:prstGeom>
          <a:ln>
            <a:solidFill>
              <a:schemeClr val="bg1">
                <a:lumMod val="6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2643405" y="2555812"/>
            <a:ext cx="8091968" cy="3134355"/>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47750 h 1048657"/>
              <a:gd name="connsiteX1" fmla="*/ 4079978 w 4082092"/>
              <a:gd name="connsiteY1" fmla="*/ 1048657 h 1048657"/>
              <a:gd name="connsiteX2" fmla="*/ 4081812 w 4082092"/>
              <a:gd name="connsiteY2" fmla="*/ 0 h 1048657"/>
              <a:gd name="connsiteX3" fmla="*/ 2483583 w 4082092"/>
              <a:gd name="connsiteY3" fmla="*/ 389716 h 1048657"/>
              <a:gd name="connsiteX4" fmla="*/ 337118 w 4082092"/>
              <a:gd name="connsiteY4" fmla="*/ 881136 h 1048657"/>
              <a:gd name="connsiteX5" fmla="*/ 334385 w 4082092"/>
              <a:gd name="connsiteY5" fmla="*/ 1047750 h 1048657"/>
              <a:gd name="connsiteX0" fmla="*/ 334385 w 4082092"/>
              <a:gd name="connsiteY0" fmla="*/ 1055855 h 1055855"/>
              <a:gd name="connsiteX1" fmla="*/ 4079978 w 4082092"/>
              <a:gd name="connsiteY1" fmla="*/ 1048657 h 1055855"/>
              <a:gd name="connsiteX2" fmla="*/ 4081812 w 4082092"/>
              <a:gd name="connsiteY2" fmla="*/ 0 h 1055855"/>
              <a:gd name="connsiteX3" fmla="*/ 2483583 w 4082092"/>
              <a:gd name="connsiteY3" fmla="*/ 389716 h 1055855"/>
              <a:gd name="connsiteX4" fmla="*/ 337118 w 4082092"/>
              <a:gd name="connsiteY4" fmla="*/ 881136 h 1055855"/>
              <a:gd name="connsiteX5" fmla="*/ 334385 w 4082092"/>
              <a:gd name="connsiteY5" fmla="*/ 1055855 h 1055855"/>
              <a:gd name="connsiteX0" fmla="*/ 156782 w 3904489"/>
              <a:gd name="connsiteY0" fmla="*/ 1055855 h 1055855"/>
              <a:gd name="connsiteX1" fmla="*/ 3902375 w 3904489"/>
              <a:gd name="connsiteY1" fmla="*/ 1048657 h 1055855"/>
              <a:gd name="connsiteX2" fmla="*/ 3904209 w 3904489"/>
              <a:gd name="connsiteY2" fmla="*/ 0 h 1055855"/>
              <a:gd name="connsiteX3" fmla="*/ 2305980 w 3904489"/>
              <a:gd name="connsiteY3" fmla="*/ 389716 h 1055855"/>
              <a:gd name="connsiteX4" fmla="*/ 159515 w 3904489"/>
              <a:gd name="connsiteY4" fmla="*/ 881136 h 1055855"/>
              <a:gd name="connsiteX5" fmla="*/ 156782 w 3904489"/>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0 w 3747707"/>
              <a:gd name="connsiteY0" fmla="*/ 1055855 h 1055855"/>
              <a:gd name="connsiteX1" fmla="*/ 3745593 w 3747707"/>
              <a:gd name="connsiteY1" fmla="*/ 1048657 h 1055855"/>
              <a:gd name="connsiteX2" fmla="*/ 3747427 w 3747707"/>
              <a:gd name="connsiteY2" fmla="*/ 0 h 1055855"/>
              <a:gd name="connsiteX3" fmla="*/ 2149198 w 3747707"/>
              <a:gd name="connsiteY3" fmla="*/ 389716 h 1055855"/>
              <a:gd name="connsiteX4" fmla="*/ 2733 w 3747707"/>
              <a:gd name="connsiteY4" fmla="*/ 881136 h 1055855"/>
              <a:gd name="connsiteX5" fmla="*/ 0 w 3747707"/>
              <a:gd name="connsiteY5" fmla="*/ 1055855 h 1055855"/>
              <a:gd name="connsiteX0" fmla="*/ 2 w 3747709"/>
              <a:gd name="connsiteY0" fmla="*/ 1055855 h 1055855"/>
              <a:gd name="connsiteX1" fmla="*/ 3745595 w 3747709"/>
              <a:gd name="connsiteY1" fmla="*/ 1048657 h 1055855"/>
              <a:gd name="connsiteX2" fmla="*/ 3747429 w 3747709"/>
              <a:gd name="connsiteY2" fmla="*/ 0 h 1055855"/>
              <a:gd name="connsiteX3" fmla="*/ 2149200 w 3747709"/>
              <a:gd name="connsiteY3" fmla="*/ 389716 h 1055855"/>
              <a:gd name="connsiteX4" fmla="*/ 2 w 3747709"/>
              <a:gd name="connsiteY4" fmla="*/ 881136 h 1055855"/>
              <a:gd name="connsiteX5" fmla="*/ 2 w 3747709"/>
              <a:gd name="connsiteY5" fmla="*/ 1055855 h 1055855"/>
              <a:gd name="connsiteX0" fmla="*/ 0 w 3750440"/>
              <a:gd name="connsiteY0" fmla="*/ 1058557 h 1058557"/>
              <a:gd name="connsiteX1" fmla="*/ 3748326 w 3750440"/>
              <a:gd name="connsiteY1" fmla="*/ 1048657 h 1058557"/>
              <a:gd name="connsiteX2" fmla="*/ 3750160 w 3750440"/>
              <a:gd name="connsiteY2" fmla="*/ 0 h 1058557"/>
              <a:gd name="connsiteX3" fmla="*/ 2151931 w 3750440"/>
              <a:gd name="connsiteY3" fmla="*/ 389716 h 1058557"/>
              <a:gd name="connsiteX4" fmla="*/ 2733 w 3750440"/>
              <a:gd name="connsiteY4" fmla="*/ 881136 h 1058557"/>
              <a:gd name="connsiteX5" fmla="*/ 0 w 3750440"/>
              <a:gd name="connsiteY5" fmla="*/ 1058557 h 1058557"/>
              <a:gd name="connsiteX0" fmla="*/ 1152 w 3751592"/>
              <a:gd name="connsiteY0" fmla="*/ 1058557 h 1058557"/>
              <a:gd name="connsiteX1" fmla="*/ 3749478 w 3751592"/>
              <a:gd name="connsiteY1" fmla="*/ 1048657 h 1058557"/>
              <a:gd name="connsiteX2" fmla="*/ 3751312 w 3751592"/>
              <a:gd name="connsiteY2" fmla="*/ 0 h 1058557"/>
              <a:gd name="connsiteX3" fmla="*/ 2153083 w 3751592"/>
              <a:gd name="connsiteY3" fmla="*/ 389716 h 1058557"/>
              <a:gd name="connsiteX4" fmla="*/ 3885 w 3751592"/>
              <a:gd name="connsiteY4" fmla="*/ 881136 h 1058557"/>
              <a:gd name="connsiteX5" fmla="*/ 1152 w 3751592"/>
              <a:gd name="connsiteY5" fmla="*/ 1058557 h 1058557"/>
              <a:gd name="connsiteX0" fmla="*/ 1568 w 3752008"/>
              <a:gd name="connsiteY0" fmla="*/ 1058557 h 1058557"/>
              <a:gd name="connsiteX1" fmla="*/ 3749894 w 3752008"/>
              <a:gd name="connsiteY1" fmla="*/ 1048657 h 1058557"/>
              <a:gd name="connsiteX2" fmla="*/ 3751728 w 3752008"/>
              <a:gd name="connsiteY2" fmla="*/ 0 h 1058557"/>
              <a:gd name="connsiteX3" fmla="*/ 2153499 w 3752008"/>
              <a:gd name="connsiteY3" fmla="*/ 389716 h 1058557"/>
              <a:gd name="connsiteX4" fmla="*/ 4301 w 3752008"/>
              <a:gd name="connsiteY4" fmla="*/ 881136 h 1058557"/>
              <a:gd name="connsiteX5" fmla="*/ 1568 w 3752008"/>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2301 w 3752741"/>
              <a:gd name="connsiteY0" fmla="*/ 1058557 h 1058557"/>
              <a:gd name="connsiteX1" fmla="*/ 3750627 w 3752741"/>
              <a:gd name="connsiteY1" fmla="*/ 1048657 h 1058557"/>
              <a:gd name="connsiteX2" fmla="*/ 3752461 w 3752741"/>
              <a:gd name="connsiteY2" fmla="*/ 0 h 1058557"/>
              <a:gd name="connsiteX3" fmla="*/ 2154232 w 3752741"/>
              <a:gd name="connsiteY3" fmla="*/ 389716 h 1058557"/>
              <a:gd name="connsiteX4" fmla="*/ 2642 w 3752741"/>
              <a:gd name="connsiteY4" fmla="*/ 881136 h 1058557"/>
              <a:gd name="connsiteX5" fmla="*/ 2301 w 3752741"/>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2152695 w 3751204"/>
              <a:gd name="connsiteY3" fmla="*/ 389716 h 1058557"/>
              <a:gd name="connsiteX4" fmla="*/ 1105 w 3751204"/>
              <a:gd name="connsiteY4" fmla="*/ 881136 h 1058557"/>
              <a:gd name="connsiteX5" fmla="*/ 764 w 3751204"/>
              <a:gd name="connsiteY5" fmla="*/ 1058557 h 1058557"/>
              <a:gd name="connsiteX0" fmla="*/ 764 w 3751204"/>
              <a:gd name="connsiteY0" fmla="*/ 1058557 h 1058557"/>
              <a:gd name="connsiteX1" fmla="*/ 3749090 w 3751204"/>
              <a:gd name="connsiteY1" fmla="*/ 1048657 h 1058557"/>
              <a:gd name="connsiteX2" fmla="*/ 3750924 w 3751204"/>
              <a:gd name="connsiteY2" fmla="*/ 0 h 1058557"/>
              <a:gd name="connsiteX3" fmla="*/ 1769964 w 3751204"/>
              <a:gd name="connsiteY3" fmla="*/ 437000 h 1058557"/>
              <a:gd name="connsiteX4" fmla="*/ 1105 w 3751204"/>
              <a:gd name="connsiteY4" fmla="*/ 881136 h 1058557"/>
              <a:gd name="connsiteX5" fmla="*/ 764 w 3751204"/>
              <a:gd name="connsiteY5" fmla="*/ 1058557 h 1058557"/>
              <a:gd name="connsiteX0" fmla="*/ 764 w 3751204"/>
              <a:gd name="connsiteY0" fmla="*/ 1711079 h 1711079"/>
              <a:gd name="connsiteX1" fmla="*/ 3749090 w 3751204"/>
              <a:gd name="connsiteY1" fmla="*/ 1701179 h 1711079"/>
              <a:gd name="connsiteX2" fmla="*/ 3750924 w 3751204"/>
              <a:gd name="connsiteY2" fmla="*/ 0 h 1711079"/>
              <a:gd name="connsiteX3" fmla="*/ 1769964 w 3751204"/>
              <a:gd name="connsiteY3" fmla="*/ 108952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621656 w 3751204"/>
              <a:gd name="connsiteY3" fmla="*/ 1070608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92483 w 3751204"/>
              <a:gd name="connsiteY3" fmla="*/ 104696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482915 w 3751204"/>
              <a:gd name="connsiteY3" fmla="*/ 1002046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764 w 3751204"/>
              <a:gd name="connsiteY0" fmla="*/ 1711079 h 1711079"/>
              <a:gd name="connsiteX1" fmla="*/ 3749090 w 3751204"/>
              <a:gd name="connsiteY1" fmla="*/ 1701179 h 1711079"/>
              <a:gd name="connsiteX2" fmla="*/ 3750924 w 3751204"/>
              <a:gd name="connsiteY2" fmla="*/ 0 h 1711079"/>
              <a:gd name="connsiteX3" fmla="*/ 1717339 w 3751204"/>
              <a:gd name="connsiteY3" fmla="*/ 881472 h 1711079"/>
              <a:gd name="connsiteX4" fmla="*/ 1105 w 3751204"/>
              <a:gd name="connsiteY4" fmla="*/ 1533658 h 1711079"/>
              <a:gd name="connsiteX5" fmla="*/ 764 w 3751204"/>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6575 w 3750440"/>
              <a:gd name="connsiteY3" fmla="*/ 881472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0440"/>
              <a:gd name="connsiteY0" fmla="*/ 1711079 h 1711079"/>
              <a:gd name="connsiteX1" fmla="*/ 3748326 w 3750440"/>
              <a:gd name="connsiteY1" fmla="*/ 1701179 h 1711079"/>
              <a:gd name="connsiteX2" fmla="*/ 3750160 w 3750440"/>
              <a:gd name="connsiteY2" fmla="*/ 0 h 1711079"/>
              <a:gd name="connsiteX3" fmla="*/ 1718967 w 3750440"/>
              <a:gd name="connsiteY3" fmla="*/ 912206 h 1711079"/>
              <a:gd name="connsiteX4" fmla="*/ 2733 w 3750440"/>
              <a:gd name="connsiteY4" fmla="*/ 1609313 h 1711079"/>
              <a:gd name="connsiteX5" fmla="*/ 0 w 3750440"/>
              <a:gd name="connsiteY5" fmla="*/ 1711079 h 1711079"/>
              <a:gd name="connsiteX0" fmla="*/ 0 w 3759038"/>
              <a:gd name="connsiteY0" fmla="*/ 1523689 h 1523689"/>
              <a:gd name="connsiteX1" fmla="*/ 3748326 w 3759038"/>
              <a:gd name="connsiteY1" fmla="*/ 1513789 h 1523689"/>
              <a:gd name="connsiteX2" fmla="*/ 3758938 w 3759038"/>
              <a:gd name="connsiteY2" fmla="*/ 0 h 1523689"/>
              <a:gd name="connsiteX3" fmla="*/ 1718967 w 3759038"/>
              <a:gd name="connsiteY3" fmla="*/ 724816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2733 w 3759038"/>
              <a:gd name="connsiteY4" fmla="*/ 1421923 h 1523689"/>
              <a:gd name="connsiteX5" fmla="*/ 0 w 3759038"/>
              <a:gd name="connsiteY5" fmla="*/ 1523689 h 1523689"/>
              <a:gd name="connsiteX0" fmla="*/ 0 w 3759038"/>
              <a:gd name="connsiteY0" fmla="*/ 1523689 h 1523689"/>
              <a:gd name="connsiteX1" fmla="*/ 3748326 w 3759038"/>
              <a:gd name="connsiteY1" fmla="*/ 1513789 h 1523689"/>
              <a:gd name="connsiteX2" fmla="*/ 3758938 w 3759038"/>
              <a:gd name="connsiteY2" fmla="*/ 0 h 1523689"/>
              <a:gd name="connsiteX3" fmla="*/ 1727746 w 3759038"/>
              <a:gd name="connsiteY3" fmla="*/ 677968 h 1523689"/>
              <a:gd name="connsiteX4" fmla="*/ 11512 w 3759038"/>
              <a:gd name="connsiteY4" fmla="*/ 1336036 h 1523689"/>
              <a:gd name="connsiteX5" fmla="*/ 0 w 3759038"/>
              <a:gd name="connsiteY5" fmla="*/ 1523689 h 1523689"/>
              <a:gd name="connsiteX0" fmla="*/ 0 w 3750440"/>
              <a:gd name="connsiteY0" fmla="*/ 1312876 h 1312876"/>
              <a:gd name="connsiteX1" fmla="*/ 3748326 w 3750440"/>
              <a:gd name="connsiteY1" fmla="*/ 1302976 h 1312876"/>
              <a:gd name="connsiteX2" fmla="*/ 3750160 w 3750440"/>
              <a:gd name="connsiteY2" fmla="*/ 0 h 1312876"/>
              <a:gd name="connsiteX3" fmla="*/ 1727746 w 3750440"/>
              <a:gd name="connsiteY3" fmla="*/ 467155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43731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0440"/>
              <a:gd name="connsiteY0" fmla="*/ 1312876 h 1312876"/>
              <a:gd name="connsiteX1" fmla="*/ 3748326 w 3750440"/>
              <a:gd name="connsiteY1" fmla="*/ 1302976 h 1312876"/>
              <a:gd name="connsiteX2" fmla="*/ 3750160 w 3750440"/>
              <a:gd name="connsiteY2" fmla="*/ 0 h 1312876"/>
              <a:gd name="connsiteX3" fmla="*/ 1657517 w 3750440"/>
              <a:gd name="connsiteY3" fmla="*/ 420308 h 1312876"/>
              <a:gd name="connsiteX4" fmla="*/ 11512 w 3750440"/>
              <a:gd name="connsiteY4" fmla="*/ 1125223 h 1312876"/>
              <a:gd name="connsiteX5" fmla="*/ 0 w 3750440"/>
              <a:gd name="connsiteY5" fmla="*/ 1312876 h 1312876"/>
              <a:gd name="connsiteX0" fmla="*/ 0 w 3759038"/>
              <a:gd name="connsiteY0" fmla="*/ 1172090 h 1172090"/>
              <a:gd name="connsiteX1" fmla="*/ 3748326 w 3759038"/>
              <a:gd name="connsiteY1" fmla="*/ 1162190 h 1172090"/>
              <a:gd name="connsiteX2" fmla="*/ 3758938 w 3759038"/>
              <a:gd name="connsiteY2" fmla="*/ 38795 h 1172090"/>
              <a:gd name="connsiteX3" fmla="*/ 1657517 w 3759038"/>
              <a:gd name="connsiteY3" fmla="*/ 279522 h 1172090"/>
              <a:gd name="connsiteX4" fmla="*/ 11512 w 3759038"/>
              <a:gd name="connsiteY4" fmla="*/ 984437 h 1172090"/>
              <a:gd name="connsiteX5" fmla="*/ 0 w 3759038"/>
              <a:gd name="connsiteY5" fmla="*/ 1172090 h 1172090"/>
              <a:gd name="connsiteX0" fmla="*/ 0 w 3759038"/>
              <a:gd name="connsiteY0" fmla="*/ 1250805 h 1250805"/>
              <a:gd name="connsiteX1" fmla="*/ 3748326 w 3759038"/>
              <a:gd name="connsiteY1" fmla="*/ 1240905 h 1250805"/>
              <a:gd name="connsiteX2" fmla="*/ 3758938 w 3759038"/>
              <a:gd name="connsiteY2" fmla="*/ 117510 h 1250805"/>
              <a:gd name="connsiteX3" fmla="*/ 1657517 w 3759038"/>
              <a:gd name="connsiteY3" fmla="*/ 358237 h 1250805"/>
              <a:gd name="connsiteX4" fmla="*/ 11512 w 3759038"/>
              <a:gd name="connsiteY4" fmla="*/ 1063152 h 1250805"/>
              <a:gd name="connsiteX5" fmla="*/ 0 w 3759038"/>
              <a:gd name="connsiteY5" fmla="*/ 1250805 h 1250805"/>
              <a:gd name="connsiteX0" fmla="*/ 0 w 3759038"/>
              <a:gd name="connsiteY0" fmla="*/ 1259309 h 1259309"/>
              <a:gd name="connsiteX1" fmla="*/ 3748326 w 3759038"/>
              <a:gd name="connsiteY1" fmla="*/ 1249409 h 1259309"/>
              <a:gd name="connsiteX2" fmla="*/ 3758938 w 3759038"/>
              <a:gd name="connsiteY2" fmla="*/ 126014 h 1259309"/>
              <a:gd name="connsiteX3" fmla="*/ 1648738 w 3759038"/>
              <a:gd name="connsiteY3" fmla="*/ 343317 h 1259309"/>
              <a:gd name="connsiteX4" fmla="*/ 11512 w 3759038"/>
              <a:gd name="connsiteY4" fmla="*/ 1071656 h 1259309"/>
              <a:gd name="connsiteX5" fmla="*/ 0 w 3759038"/>
              <a:gd name="connsiteY5" fmla="*/ 1259309 h 1259309"/>
              <a:gd name="connsiteX0" fmla="*/ 0 w 3759038"/>
              <a:gd name="connsiteY0" fmla="*/ 1252316 h 1252316"/>
              <a:gd name="connsiteX1" fmla="*/ 3748326 w 3759038"/>
              <a:gd name="connsiteY1" fmla="*/ 1242416 h 1252316"/>
              <a:gd name="connsiteX2" fmla="*/ 3758938 w 3759038"/>
              <a:gd name="connsiteY2" fmla="*/ 119021 h 1252316"/>
              <a:gd name="connsiteX3" fmla="*/ 1648738 w 3759038"/>
              <a:gd name="connsiteY3" fmla="*/ 336324 h 1252316"/>
              <a:gd name="connsiteX4" fmla="*/ 11512 w 3759038"/>
              <a:gd name="connsiteY4" fmla="*/ 1064663 h 1252316"/>
              <a:gd name="connsiteX5" fmla="*/ 0 w 3759038"/>
              <a:gd name="connsiteY5" fmla="*/ 1252316 h 1252316"/>
              <a:gd name="connsiteX0" fmla="*/ 0 w 3767778"/>
              <a:gd name="connsiteY0" fmla="*/ 1311891 h 1311891"/>
              <a:gd name="connsiteX1" fmla="*/ 3748326 w 3767778"/>
              <a:gd name="connsiteY1" fmla="*/ 1301991 h 1311891"/>
              <a:gd name="connsiteX2" fmla="*/ 3767717 w 3767778"/>
              <a:gd name="connsiteY2" fmla="*/ 92709 h 1311891"/>
              <a:gd name="connsiteX3" fmla="*/ 1648738 w 3767778"/>
              <a:gd name="connsiteY3" fmla="*/ 395899 h 1311891"/>
              <a:gd name="connsiteX4" fmla="*/ 11512 w 3767778"/>
              <a:gd name="connsiteY4" fmla="*/ 1124238 h 1311891"/>
              <a:gd name="connsiteX5" fmla="*/ 0 w 3767778"/>
              <a:gd name="connsiteY5" fmla="*/ 1311891 h 1311891"/>
              <a:gd name="connsiteX0" fmla="*/ 0 w 3767778"/>
              <a:gd name="connsiteY0" fmla="*/ 1235550 h 1235550"/>
              <a:gd name="connsiteX1" fmla="*/ 3748326 w 3767778"/>
              <a:gd name="connsiteY1" fmla="*/ 1225650 h 1235550"/>
              <a:gd name="connsiteX2" fmla="*/ 3767717 w 3767778"/>
              <a:gd name="connsiteY2" fmla="*/ 16368 h 1235550"/>
              <a:gd name="connsiteX3" fmla="*/ 1648738 w 3767778"/>
              <a:gd name="connsiteY3" fmla="*/ 319558 h 1235550"/>
              <a:gd name="connsiteX4" fmla="*/ 11512 w 3767778"/>
              <a:gd name="connsiteY4" fmla="*/ 1047897 h 1235550"/>
              <a:gd name="connsiteX5" fmla="*/ 0 w 3767778"/>
              <a:gd name="connsiteY5" fmla="*/ 1235550 h 1235550"/>
              <a:gd name="connsiteX0" fmla="*/ 0 w 3759038"/>
              <a:gd name="connsiteY0" fmla="*/ 1315936 h 1315936"/>
              <a:gd name="connsiteX1" fmla="*/ 3748326 w 3759038"/>
              <a:gd name="connsiteY1" fmla="*/ 1306036 h 1315936"/>
              <a:gd name="connsiteX2" fmla="*/ 3758938 w 3759038"/>
              <a:gd name="connsiteY2" fmla="*/ 3059 h 1315936"/>
              <a:gd name="connsiteX3" fmla="*/ 1648738 w 3759038"/>
              <a:gd name="connsiteY3" fmla="*/ 399944 h 1315936"/>
              <a:gd name="connsiteX4" fmla="*/ 11512 w 3759038"/>
              <a:gd name="connsiteY4" fmla="*/ 1128283 h 1315936"/>
              <a:gd name="connsiteX5" fmla="*/ 0 w 3759038"/>
              <a:gd name="connsiteY5" fmla="*/ 1315936 h 1315936"/>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0 w 3759038"/>
              <a:gd name="connsiteY0" fmla="*/ 1312877 h 1312877"/>
              <a:gd name="connsiteX1" fmla="*/ 3748326 w 3759038"/>
              <a:gd name="connsiteY1" fmla="*/ 1302977 h 1312877"/>
              <a:gd name="connsiteX2" fmla="*/ 3758938 w 3759038"/>
              <a:gd name="connsiteY2" fmla="*/ 0 h 1312877"/>
              <a:gd name="connsiteX3" fmla="*/ 1648738 w 3759038"/>
              <a:gd name="connsiteY3" fmla="*/ 396885 h 1312877"/>
              <a:gd name="connsiteX4" fmla="*/ 11512 w 3759038"/>
              <a:gd name="connsiteY4" fmla="*/ 1125224 h 1312877"/>
              <a:gd name="connsiteX5" fmla="*/ 0 w 3759038"/>
              <a:gd name="connsiteY5" fmla="*/ 1312877 h 1312877"/>
              <a:gd name="connsiteX0" fmla="*/ 23803 w 3782841"/>
              <a:gd name="connsiteY0" fmla="*/ 1312877 h 1312877"/>
              <a:gd name="connsiteX1" fmla="*/ 3772129 w 3782841"/>
              <a:gd name="connsiteY1" fmla="*/ 1302977 h 1312877"/>
              <a:gd name="connsiteX2" fmla="*/ 3782741 w 3782841"/>
              <a:gd name="connsiteY2" fmla="*/ 0 h 1312877"/>
              <a:gd name="connsiteX3" fmla="*/ 1672541 w 3782841"/>
              <a:gd name="connsiteY3" fmla="*/ 396885 h 1312877"/>
              <a:gd name="connsiteX4" fmla="*/ 201 w 3782841"/>
              <a:gd name="connsiteY4" fmla="*/ 1125224 h 1312877"/>
              <a:gd name="connsiteX5" fmla="*/ 23803 w 3782841"/>
              <a:gd name="connsiteY5" fmla="*/ 1312877 h 1312877"/>
              <a:gd name="connsiteX0" fmla="*/ 6545 w 3765583"/>
              <a:gd name="connsiteY0" fmla="*/ 1312877 h 1312877"/>
              <a:gd name="connsiteX1" fmla="*/ 3754871 w 3765583"/>
              <a:gd name="connsiteY1" fmla="*/ 1302977 h 1312877"/>
              <a:gd name="connsiteX2" fmla="*/ 3765483 w 3765583"/>
              <a:gd name="connsiteY2" fmla="*/ 0 h 1312877"/>
              <a:gd name="connsiteX3" fmla="*/ 1655283 w 3765583"/>
              <a:gd name="connsiteY3" fmla="*/ 396885 h 1312877"/>
              <a:gd name="connsiteX4" fmla="*/ 501 w 3765583"/>
              <a:gd name="connsiteY4" fmla="*/ 1101801 h 1312877"/>
              <a:gd name="connsiteX5" fmla="*/ 6545 w 3765583"/>
              <a:gd name="connsiteY5" fmla="*/ 1312877 h 1312877"/>
              <a:gd name="connsiteX0" fmla="*/ 6545 w 3754871"/>
              <a:gd name="connsiteY0" fmla="*/ 1185657 h 1185657"/>
              <a:gd name="connsiteX1" fmla="*/ 3754871 w 3754871"/>
              <a:gd name="connsiteY1" fmla="*/ 1175757 h 1185657"/>
              <a:gd name="connsiteX2" fmla="*/ 3747926 w 3754871"/>
              <a:gd name="connsiteY2" fmla="*/ 21131 h 1185657"/>
              <a:gd name="connsiteX3" fmla="*/ 1655283 w 3754871"/>
              <a:gd name="connsiteY3" fmla="*/ 269665 h 1185657"/>
              <a:gd name="connsiteX4" fmla="*/ 501 w 3754871"/>
              <a:gd name="connsiteY4" fmla="*/ 974581 h 1185657"/>
              <a:gd name="connsiteX5" fmla="*/ 6545 w 3754871"/>
              <a:gd name="connsiteY5" fmla="*/ 1185657 h 1185657"/>
              <a:gd name="connsiteX0" fmla="*/ 6545 w 3754871"/>
              <a:gd name="connsiteY0" fmla="*/ 1242239 h 1242239"/>
              <a:gd name="connsiteX1" fmla="*/ 3754871 w 3754871"/>
              <a:gd name="connsiteY1" fmla="*/ 1232339 h 1242239"/>
              <a:gd name="connsiteX2" fmla="*/ 3747926 w 3754871"/>
              <a:gd name="connsiteY2" fmla="*/ 77713 h 1242239"/>
              <a:gd name="connsiteX3" fmla="*/ 1655283 w 3754871"/>
              <a:gd name="connsiteY3" fmla="*/ 326247 h 1242239"/>
              <a:gd name="connsiteX4" fmla="*/ 501 w 3754871"/>
              <a:gd name="connsiteY4" fmla="*/ 1031163 h 1242239"/>
              <a:gd name="connsiteX5" fmla="*/ 6545 w 3754871"/>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20292 w 3748326"/>
              <a:gd name="connsiteY4" fmla="*/ 1195129 h 1242239"/>
              <a:gd name="connsiteX5" fmla="*/ 0 w 3748326"/>
              <a:gd name="connsiteY5" fmla="*/ 1242239 h 1242239"/>
              <a:gd name="connsiteX0" fmla="*/ 15108 w 3763434"/>
              <a:gd name="connsiteY0" fmla="*/ 1242239 h 1242239"/>
              <a:gd name="connsiteX1" fmla="*/ 3763434 w 3763434"/>
              <a:gd name="connsiteY1" fmla="*/ 1232339 h 1242239"/>
              <a:gd name="connsiteX2" fmla="*/ 3756489 w 3763434"/>
              <a:gd name="connsiteY2" fmla="*/ 77713 h 1242239"/>
              <a:gd name="connsiteX3" fmla="*/ 1663846 w 3763434"/>
              <a:gd name="connsiteY3" fmla="*/ 326247 h 1242239"/>
              <a:gd name="connsiteX4" fmla="*/ 286 w 3763434"/>
              <a:gd name="connsiteY4" fmla="*/ 1187321 h 1242239"/>
              <a:gd name="connsiteX5" fmla="*/ 15108 w 3763434"/>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0 w 3748326"/>
              <a:gd name="connsiteY0" fmla="*/ 1242239 h 1242239"/>
              <a:gd name="connsiteX1" fmla="*/ 3748326 w 3748326"/>
              <a:gd name="connsiteY1" fmla="*/ 1232339 h 1242239"/>
              <a:gd name="connsiteX2" fmla="*/ 3741381 w 3748326"/>
              <a:gd name="connsiteY2" fmla="*/ 77713 h 1242239"/>
              <a:gd name="connsiteX3" fmla="*/ 1648738 w 3748326"/>
              <a:gd name="connsiteY3" fmla="*/ 326247 h 1242239"/>
              <a:gd name="connsiteX4" fmla="*/ 11513 w 3748326"/>
              <a:gd name="connsiteY4" fmla="*/ 1187321 h 1242239"/>
              <a:gd name="connsiteX5" fmla="*/ 0 w 3748326"/>
              <a:gd name="connsiteY5" fmla="*/ 1242239 h 1242239"/>
              <a:gd name="connsiteX0" fmla="*/ 15109 w 3763435"/>
              <a:gd name="connsiteY0" fmla="*/ 1242239 h 1242239"/>
              <a:gd name="connsiteX1" fmla="*/ 3763435 w 3763435"/>
              <a:gd name="connsiteY1" fmla="*/ 1232339 h 1242239"/>
              <a:gd name="connsiteX2" fmla="*/ 3756490 w 3763435"/>
              <a:gd name="connsiteY2" fmla="*/ 77713 h 1242239"/>
              <a:gd name="connsiteX3" fmla="*/ 1663847 w 3763435"/>
              <a:gd name="connsiteY3" fmla="*/ 326247 h 1242239"/>
              <a:gd name="connsiteX4" fmla="*/ 286 w 3763435"/>
              <a:gd name="connsiteY4" fmla="*/ 1187321 h 1242239"/>
              <a:gd name="connsiteX5" fmla="*/ 15109 w 3763435"/>
              <a:gd name="connsiteY5" fmla="*/ 1242239 h 1242239"/>
              <a:gd name="connsiteX0" fmla="*/ 15109 w 3765549"/>
              <a:gd name="connsiteY0" fmla="*/ 1171760 h 1171760"/>
              <a:gd name="connsiteX1" fmla="*/ 3763435 w 3765549"/>
              <a:gd name="connsiteY1" fmla="*/ 1161860 h 1171760"/>
              <a:gd name="connsiteX2" fmla="*/ 3765269 w 3765549"/>
              <a:gd name="connsiteY2" fmla="*/ 132161 h 1171760"/>
              <a:gd name="connsiteX3" fmla="*/ 1663847 w 3765549"/>
              <a:gd name="connsiteY3" fmla="*/ 255768 h 1171760"/>
              <a:gd name="connsiteX4" fmla="*/ 286 w 3765549"/>
              <a:gd name="connsiteY4" fmla="*/ 1116842 h 1171760"/>
              <a:gd name="connsiteX5" fmla="*/ 15109 w 3765549"/>
              <a:gd name="connsiteY5" fmla="*/ 1171760 h 1171760"/>
              <a:gd name="connsiteX0" fmla="*/ 6544 w 3765763"/>
              <a:gd name="connsiteY0" fmla="*/ 1195183 h 1195183"/>
              <a:gd name="connsiteX1" fmla="*/ 3763649 w 3765763"/>
              <a:gd name="connsiteY1" fmla="*/ 1161860 h 1195183"/>
              <a:gd name="connsiteX2" fmla="*/ 3765483 w 3765763"/>
              <a:gd name="connsiteY2" fmla="*/ 132161 h 1195183"/>
              <a:gd name="connsiteX3" fmla="*/ 1664061 w 3765763"/>
              <a:gd name="connsiteY3" fmla="*/ 255768 h 1195183"/>
              <a:gd name="connsiteX4" fmla="*/ 500 w 3765763"/>
              <a:gd name="connsiteY4" fmla="*/ 1116842 h 1195183"/>
              <a:gd name="connsiteX5" fmla="*/ 6544 w 3765763"/>
              <a:gd name="connsiteY5" fmla="*/ 1195183 h 1195183"/>
              <a:gd name="connsiteX0" fmla="*/ 0 w 3759219"/>
              <a:gd name="connsiteY0" fmla="*/ 1195183 h 1195183"/>
              <a:gd name="connsiteX1" fmla="*/ 3757105 w 3759219"/>
              <a:gd name="connsiteY1" fmla="*/ 1161860 h 1195183"/>
              <a:gd name="connsiteX2" fmla="*/ 3758939 w 3759219"/>
              <a:gd name="connsiteY2" fmla="*/ 132161 h 1195183"/>
              <a:gd name="connsiteX3" fmla="*/ 1657517 w 3759219"/>
              <a:gd name="connsiteY3" fmla="*/ 255768 h 1195183"/>
              <a:gd name="connsiteX4" fmla="*/ 46628 w 3759219"/>
              <a:gd name="connsiteY4" fmla="*/ 1109034 h 1195183"/>
              <a:gd name="connsiteX5" fmla="*/ 0 w 3759219"/>
              <a:gd name="connsiteY5" fmla="*/ 1195183 h 1195183"/>
              <a:gd name="connsiteX0" fmla="*/ 6544 w 3713092"/>
              <a:gd name="connsiteY0" fmla="*/ 1202991 h 1202991"/>
              <a:gd name="connsiteX1" fmla="*/ 3710978 w 3713092"/>
              <a:gd name="connsiteY1" fmla="*/ 1161860 h 1202991"/>
              <a:gd name="connsiteX2" fmla="*/ 3712812 w 3713092"/>
              <a:gd name="connsiteY2" fmla="*/ 132161 h 1202991"/>
              <a:gd name="connsiteX3" fmla="*/ 1611390 w 3713092"/>
              <a:gd name="connsiteY3" fmla="*/ 255768 h 1202991"/>
              <a:gd name="connsiteX4" fmla="*/ 501 w 3713092"/>
              <a:gd name="connsiteY4" fmla="*/ 1109034 h 1202991"/>
              <a:gd name="connsiteX5" fmla="*/ 6544 w 3713092"/>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0293 w 3732884"/>
              <a:gd name="connsiteY4" fmla="*/ 1109034 h 1202991"/>
              <a:gd name="connsiteX5" fmla="*/ 0 w 3732884"/>
              <a:gd name="connsiteY5" fmla="*/ 1202991 h 1202991"/>
              <a:gd name="connsiteX0" fmla="*/ 0 w 3732884"/>
              <a:gd name="connsiteY0" fmla="*/ 1202991 h 1202991"/>
              <a:gd name="connsiteX1" fmla="*/ 3730770 w 3732884"/>
              <a:gd name="connsiteY1" fmla="*/ 1161860 h 1202991"/>
              <a:gd name="connsiteX2" fmla="*/ 3732604 w 3732884"/>
              <a:gd name="connsiteY2" fmla="*/ 132161 h 1202991"/>
              <a:gd name="connsiteX3" fmla="*/ 1631182 w 3732884"/>
              <a:gd name="connsiteY3" fmla="*/ 255768 h 1202991"/>
              <a:gd name="connsiteX4" fmla="*/ 2735 w 3732884"/>
              <a:gd name="connsiteY4" fmla="*/ 1101226 h 1202991"/>
              <a:gd name="connsiteX5" fmla="*/ 0 w 3732884"/>
              <a:gd name="connsiteY5" fmla="*/ 1202991 h 1202991"/>
              <a:gd name="connsiteX0" fmla="*/ 0 w 3730770"/>
              <a:gd name="connsiteY0" fmla="*/ 1712030 h 1712030"/>
              <a:gd name="connsiteX1" fmla="*/ 3730770 w 3730770"/>
              <a:gd name="connsiteY1" fmla="*/ 1670899 h 1712030"/>
              <a:gd name="connsiteX2" fmla="*/ 3720985 w 3730770"/>
              <a:gd name="connsiteY2" fmla="*/ 17683 h 1712030"/>
              <a:gd name="connsiteX3" fmla="*/ 1631182 w 3730770"/>
              <a:gd name="connsiteY3" fmla="*/ 764807 h 1712030"/>
              <a:gd name="connsiteX4" fmla="*/ 2735 w 3730770"/>
              <a:gd name="connsiteY4" fmla="*/ 1610265 h 1712030"/>
              <a:gd name="connsiteX5" fmla="*/ 0 w 3730770"/>
              <a:gd name="connsiteY5" fmla="*/ 1712030 h 1712030"/>
              <a:gd name="connsiteX0" fmla="*/ 0 w 3730770"/>
              <a:gd name="connsiteY0" fmla="*/ 1694405 h 1694405"/>
              <a:gd name="connsiteX1" fmla="*/ 3730770 w 3730770"/>
              <a:gd name="connsiteY1" fmla="*/ 1653274 h 1694405"/>
              <a:gd name="connsiteX2" fmla="*/ 3720985 w 3730770"/>
              <a:gd name="connsiteY2" fmla="*/ 58 h 1694405"/>
              <a:gd name="connsiteX3" fmla="*/ 2735 w 3730770"/>
              <a:gd name="connsiteY3" fmla="*/ 1592640 h 1694405"/>
              <a:gd name="connsiteX4" fmla="*/ 0 w 3730770"/>
              <a:gd name="connsiteY4" fmla="*/ 1694405 h 1694405"/>
              <a:gd name="connsiteX0" fmla="*/ 0 w 3738541"/>
              <a:gd name="connsiteY0" fmla="*/ 1974177 h 1974177"/>
              <a:gd name="connsiteX1" fmla="*/ 3730770 w 3738541"/>
              <a:gd name="connsiteY1" fmla="*/ 1933046 h 1974177"/>
              <a:gd name="connsiteX2" fmla="*/ 3738413 w 3738541"/>
              <a:gd name="connsiteY2" fmla="*/ 47 h 1974177"/>
              <a:gd name="connsiteX3" fmla="*/ 2735 w 3738541"/>
              <a:gd name="connsiteY3" fmla="*/ 1872412 h 1974177"/>
              <a:gd name="connsiteX4" fmla="*/ 0 w 3738541"/>
              <a:gd name="connsiteY4" fmla="*/ 1974177 h 1974177"/>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872365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437068 w 3738541"/>
              <a:gd name="connsiteY3" fmla="*/ 1357096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457077 w 3738541"/>
              <a:gd name="connsiteY3" fmla="*/ 1395104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465081 w 3738541"/>
              <a:gd name="connsiteY3" fmla="*/ 1445782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465081 w 3738541"/>
              <a:gd name="connsiteY3" fmla="*/ 1445782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525108 w 3738541"/>
              <a:gd name="connsiteY3" fmla="*/ 1363430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525108 w 3738541"/>
              <a:gd name="connsiteY3" fmla="*/ 1363430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529110 w 3738541"/>
              <a:gd name="connsiteY3" fmla="*/ 1325421 h 1974130"/>
              <a:gd name="connsiteX4" fmla="*/ 2735 w 3738541"/>
              <a:gd name="connsiteY4" fmla="*/ 1544619 h 1974130"/>
              <a:gd name="connsiteX5" fmla="*/ 0 w 3738541"/>
              <a:gd name="connsiteY5" fmla="*/ 1974130 h 1974130"/>
              <a:gd name="connsiteX0" fmla="*/ 0 w 3738541"/>
              <a:gd name="connsiteY0" fmla="*/ 1974130 h 1974130"/>
              <a:gd name="connsiteX1" fmla="*/ 3730770 w 3738541"/>
              <a:gd name="connsiteY1" fmla="*/ 1932999 h 1974130"/>
              <a:gd name="connsiteX2" fmla="*/ 3738413 w 3738541"/>
              <a:gd name="connsiteY2" fmla="*/ 0 h 1974130"/>
              <a:gd name="connsiteX3" fmla="*/ 2735 w 3738541"/>
              <a:gd name="connsiteY3" fmla="*/ 1544619 h 1974130"/>
              <a:gd name="connsiteX4" fmla="*/ 0 w 3738541"/>
              <a:gd name="connsiteY4" fmla="*/ 1974130 h 1974130"/>
              <a:gd name="connsiteX0" fmla="*/ 0 w 3730922"/>
              <a:gd name="connsiteY0" fmla="*/ 2278196 h 2278196"/>
              <a:gd name="connsiteX1" fmla="*/ 3730770 w 3730922"/>
              <a:gd name="connsiteY1" fmla="*/ 2237065 h 2278196"/>
              <a:gd name="connsiteX2" fmla="*/ 3730410 w 3730922"/>
              <a:gd name="connsiteY2" fmla="*/ 0 h 2278196"/>
              <a:gd name="connsiteX3" fmla="*/ 2735 w 3730922"/>
              <a:gd name="connsiteY3" fmla="*/ 1848685 h 2278196"/>
              <a:gd name="connsiteX4" fmla="*/ 0 w 3730922"/>
              <a:gd name="connsiteY4" fmla="*/ 2278196 h 2278196"/>
              <a:gd name="connsiteX0" fmla="*/ 0 w 3738541"/>
              <a:gd name="connsiteY0" fmla="*/ 2493576 h 2493576"/>
              <a:gd name="connsiteX1" fmla="*/ 3730770 w 3738541"/>
              <a:gd name="connsiteY1" fmla="*/ 2452445 h 2493576"/>
              <a:gd name="connsiteX2" fmla="*/ 3738413 w 3738541"/>
              <a:gd name="connsiteY2" fmla="*/ 0 h 2493576"/>
              <a:gd name="connsiteX3" fmla="*/ 2735 w 3738541"/>
              <a:gd name="connsiteY3" fmla="*/ 2064065 h 2493576"/>
              <a:gd name="connsiteX4" fmla="*/ 0 w 3738541"/>
              <a:gd name="connsiteY4" fmla="*/ 2493576 h 2493576"/>
              <a:gd name="connsiteX0" fmla="*/ 0 w 3738541"/>
              <a:gd name="connsiteY0" fmla="*/ 2493576 h 2493576"/>
              <a:gd name="connsiteX1" fmla="*/ 3730770 w 3738541"/>
              <a:gd name="connsiteY1" fmla="*/ 2452445 h 2493576"/>
              <a:gd name="connsiteX2" fmla="*/ 3738413 w 3738541"/>
              <a:gd name="connsiteY2" fmla="*/ 0 h 2493576"/>
              <a:gd name="connsiteX3" fmla="*/ 2735 w 3738541"/>
              <a:gd name="connsiteY3" fmla="*/ 2064065 h 2493576"/>
              <a:gd name="connsiteX4" fmla="*/ 0 w 3738541"/>
              <a:gd name="connsiteY4" fmla="*/ 2493576 h 2493576"/>
              <a:gd name="connsiteX0" fmla="*/ 0 w 3738541"/>
              <a:gd name="connsiteY0" fmla="*/ 2493576 h 2493576"/>
              <a:gd name="connsiteX1" fmla="*/ 3730770 w 3738541"/>
              <a:gd name="connsiteY1" fmla="*/ 2452445 h 2493576"/>
              <a:gd name="connsiteX2" fmla="*/ 3738413 w 3738541"/>
              <a:gd name="connsiteY2" fmla="*/ 0 h 2493576"/>
              <a:gd name="connsiteX3" fmla="*/ 2735 w 3738541"/>
              <a:gd name="connsiteY3" fmla="*/ 2064065 h 2493576"/>
              <a:gd name="connsiteX4" fmla="*/ 0 w 3738541"/>
              <a:gd name="connsiteY4" fmla="*/ 2493576 h 2493576"/>
              <a:gd name="connsiteX0" fmla="*/ 0 w 3738541"/>
              <a:gd name="connsiteY0" fmla="*/ 2493576 h 2493576"/>
              <a:gd name="connsiteX1" fmla="*/ 3730770 w 3738541"/>
              <a:gd name="connsiteY1" fmla="*/ 2452445 h 2493576"/>
              <a:gd name="connsiteX2" fmla="*/ 3738413 w 3738541"/>
              <a:gd name="connsiteY2" fmla="*/ 0 h 2493576"/>
              <a:gd name="connsiteX3" fmla="*/ 2735 w 3738541"/>
              <a:gd name="connsiteY3" fmla="*/ 2064065 h 2493576"/>
              <a:gd name="connsiteX4" fmla="*/ 0 w 3738541"/>
              <a:gd name="connsiteY4" fmla="*/ 2493576 h 2493576"/>
              <a:gd name="connsiteX0" fmla="*/ 9663 w 3748204"/>
              <a:gd name="connsiteY0" fmla="*/ 2493576 h 2493576"/>
              <a:gd name="connsiteX1" fmla="*/ 3740433 w 3748204"/>
              <a:gd name="connsiteY1" fmla="*/ 2452445 h 2493576"/>
              <a:gd name="connsiteX2" fmla="*/ 3748076 w 3748204"/>
              <a:gd name="connsiteY2" fmla="*/ 0 h 2493576"/>
              <a:gd name="connsiteX3" fmla="*/ 393 w 3748204"/>
              <a:gd name="connsiteY3" fmla="*/ 2146416 h 2493576"/>
              <a:gd name="connsiteX4" fmla="*/ 9663 w 3748204"/>
              <a:gd name="connsiteY4" fmla="*/ 2493576 h 2493576"/>
              <a:gd name="connsiteX0" fmla="*/ 0 w 3738541"/>
              <a:gd name="connsiteY0" fmla="*/ 2493576 h 2493576"/>
              <a:gd name="connsiteX1" fmla="*/ 3730770 w 3738541"/>
              <a:gd name="connsiteY1" fmla="*/ 2452445 h 2493576"/>
              <a:gd name="connsiteX2" fmla="*/ 3738413 w 3738541"/>
              <a:gd name="connsiteY2" fmla="*/ 0 h 2493576"/>
              <a:gd name="connsiteX3" fmla="*/ 2735 w 3738541"/>
              <a:gd name="connsiteY3" fmla="*/ 2235103 h 2493576"/>
              <a:gd name="connsiteX4" fmla="*/ 0 w 3738541"/>
              <a:gd name="connsiteY4" fmla="*/ 2493576 h 2493576"/>
              <a:gd name="connsiteX0" fmla="*/ 2112 w 3740653"/>
              <a:gd name="connsiteY0" fmla="*/ 2493576 h 2493576"/>
              <a:gd name="connsiteX1" fmla="*/ 3732882 w 3740653"/>
              <a:gd name="connsiteY1" fmla="*/ 2452445 h 2493576"/>
              <a:gd name="connsiteX2" fmla="*/ 3740525 w 3740653"/>
              <a:gd name="connsiteY2" fmla="*/ 0 h 2493576"/>
              <a:gd name="connsiteX3" fmla="*/ 845 w 3740653"/>
              <a:gd name="connsiteY3" fmla="*/ 2260442 h 2493576"/>
              <a:gd name="connsiteX4" fmla="*/ 2112 w 3740653"/>
              <a:gd name="connsiteY4" fmla="*/ 2493576 h 2493576"/>
              <a:gd name="connsiteX0" fmla="*/ 2112 w 3740653"/>
              <a:gd name="connsiteY0" fmla="*/ 2493576 h 2493576"/>
              <a:gd name="connsiteX1" fmla="*/ 3732882 w 3740653"/>
              <a:gd name="connsiteY1" fmla="*/ 2452445 h 2493576"/>
              <a:gd name="connsiteX2" fmla="*/ 3740525 w 3740653"/>
              <a:gd name="connsiteY2" fmla="*/ 0 h 2493576"/>
              <a:gd name="connsiteX3" fmla="*/ 845 w 3740653"/>
              <a:gd name="connsiteY3" fmla="*/ 2235104 h 2493576"/>
              <a:gd name="connsiteX4" fmla="*/ 2112 w 3740653"/>
              <a:gd name="connsiteY4" fmla="*/ 2493576 h 2493576"/>
              <a:gd name="connsiteX0" fmla="*/ 2112 w 3740653"/>
              <a:gd name="connsiteY0" fmla="*/ 2493576 h 2493576"/>
              <a:gd name="connsiteX1" fmla="*/ 3732882 w 3740653"/>
              <a:gd name="connsiteY1" fmla="*/ 2452445 h 2493576"/>
              <a:gd name="connsiteX2" fmla="*/ 3740525 w 3740653"/>
              <a:gd name="connsiteY2" fmla="*/ 0 h 2493576"/>
              <a:gd name="connsiteX3" fmla="*/ 845 w 3740653"/>
              <a:gd name="connsiteY3" fmla="*/ 2235104 h 2493576"/>
              <a:gd name="connsiteX4" fmla="*/ 2112 w 3740653"/>
              <a:gd name="connsiteY4" fmla="*/ 2493576 h 2493576"/>
              <a:gd name="connsiteX0" fmla="*/ 2112 w 3740653"/>
              <a:gd name="connsiteY0" fmla="*/ 2493576 h 2493576"/>
              <a:gd name="connsiteX1" fmla="*/ 3732882 w 3740653"/>
              <a:gd name="connsiteY1" fmla="*/ 2452445 h 2493576"/>
              <a:gd name="connsiteX2" fmla="*/ 3740525 w 3740653"/>
              <a:gd name="connsiteY2" fmla="*/ 0 h 2493576"/>
              <a:gd name="connsiteX3" fmla="*/ 845 w 3740653"/>
              <a:gd name="connsiteY3" fmla="*/ 2235104 h 2493576"/>
              <a:gd name="connsiteX4" fmla="*/ 2112 w 3740653"/>
              <a:gd name="connsiteY4" fmla="*/ 2493576 h 2493576"/>
              <a:gd name="connsiteX0" fmla="*/ 2112 w 3740653"/>
              <a:gd name="connsiteY0" fmla="*/ 2493576 h 2493576"/>
              <a:gd name="connsiteX1" fmla="*/ 3732882 w 3740653"/>
              <a:gd name="connsiteY1" fmla="*/ 2452445 h 2493576"/>
              <a:gd name="connsiteX2" fmla="*/ 3740525 w 3740653"/>
              <a:gd name="connsiteY2" fmla="*/ 0 h 2493576"/>
              <a:gd name="connsiteX3" fmla="*/ 845 w 3740653"/>
              <a:gd name="connsiteY3" fmla="*/ 2235104 h 2493576"/>
              <a:gd name="connsiteX4" fmla="*/ 2112 w 3740653"/>
              <a:gd name="connsiteY4" fmla="*/ 2493576 h 2493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53" h="2493576">
                <a:moveTo>
                  <a:pt x="2112" y="2493576"/>
                </a:moveTo>
                <a:lnTo>
                  <a:pt x="3732882" y="2452445"/>
                </a:lnTo>
                <a:cubicBezTo>
                  <a:pt x="3732002" y="2143147"/>
                  <a:pt x="3741885" y="323299"/>
                  <a:pt x="3740525" y="0"/>
                </a:cubicBezTo>
                <a:cubicBezTo>
                  <a:pt x="2855462" y="916071"/>
                  <a:pt x="1306098" y="1768799"/>
                  <a:pt x="845" y="2235104"/>
                </a:cubicBezTo>
                <a:cubicBezTo>
                  <a:pt x="-1960" y="2280266"/>
                  <a:pt x="3202" y="2441562"/>
                  <a:pt x="2112" y="2493576"/>
                </a:cubicBezTo>
                <a:close/>
              </a:path>
            </a:pathLst>
          </a:cu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dirty="0">
              <a:solidFill>
                <a:prstClr val="white"/>
              </a:solidFill>
              <a:latin typeface="Calibri"/>
            </a:endParaRPr>
          </a:p>
        </p:txBody>
      </p:sp>
      <p:sp>
        <p:nvSpPr>
          <p:cNvPr id="24" name="Freeform 23"/>
          <p:cNvSpPr/>
          <p:nvPr/>
        </p:nvSpPr>
        <p:spPr>
          <a:xfrm>
            <a:off x="3542583" y="4479616"/>
            <a:ext cx="7168584" cy="1228625"/>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663057 h 663964"/>
              <a:gd name="connsiteX1" fmla="*/ 3745593 w 3747707"/>
              <a:gd name="connsiteY1" fmla="*/ 663964 h 663964"/>
              <a:gd name="connsiteX2" fmla="*/ 3747427 w 3747707"/>
              <a:gd name="connsiteY2" fmla="*/ 341442 h 663964"/>
              <a:gd name="connsiteX3" fmla="*/ 2149198 w 3747707"/>
              <a:gd name="connsiteY3" fmla="*/ 5023 h 663964"/>
              <a:gd name="connsiteX4" fmla="*/ 0 w 3747707"/>
              <a:gd name="connsiteY4" fmla="*/ 663057 h 663964"/>
              <a:gd name="connsiteX0" fmla="*/ 0 w 3747707"/>
              <a:gd name="connsiteY0" fmla="*/ 887750 h 888657"/>
              <a:gd name="connsiteX1" fmla="*/ 3745593 w 3747707"/>
              <a:gd name="connsiteY1" fmla="*/ 888657 h 888657"/>
              <a:gd name="connsiteX2" fmla="*/ 3747427 w 3747707"/>
              <a:gd name="connsiteY2" fmla="*/ 566135 h 888657"/>
              <a:gd name="connsiteX3" fmla="*/ 2456450 w 3747707"/>
              <a:gd name="connsiteY3" fmla="*/ 3287 h 888657"/>
              <a:gd name="connsiteX4" fmla="*/ 0 w 3747707"/>
              <a:gd name="connsiteY4" fmla="*/ 887750 h 888657"/>
              <a:gd name="connsiteX0" fmla="*/ 0 w 3747707"/>
              <a:gd name="connsiteY0" fmla="*/ 886077 h 886984"/>
              <a:gd name="connsiteX1" fmla="*/ 3745593 w 3747707"/>
              <a:gd name="connsiteY1" fmla="*/ 886984 h 886984"/>
              <a:gd name="connsiteX2" fmla="*/ 3747427 w 3747707"/>
              <a:gd name="connsiteY2" fmla="*/ 650349 h 886984"/>
              <a:gd name="connsiteX3" fmla="*/ 2456450 w 3747707"/>
              <a:gd name="connsiteY3" fmla="*/ 1614 h 886984"/>
              <a:gd name="connsiteX4" fmla="*/ 0 w 3747707"/>
              <a:gd name="connsiteY4" fmla="*/ 886077 h 886984"/>
              <a:gd name="connsiteX0" fmla="*/ 0 w 3747707"/>
              <a:gd name="connsiteY0" fmla="*/ 886490 h 887397"/>
              <a:gd name="connsiteX1" fmla="*/ 3745593 w 3747707"/>
              <a:gd name="connsiteY1" fmla="*/ 887397 h 887397"/>
              <a:gd name="connsiteX2" fmla="*/ 3747427 w 3747707"/>
              <a:gd name="connsiteY2" fmla="*/ 650762 h 887397"/>
              <a:gd name="connsiteX3" fmla="*/ 2456450 w 3747707"/>
              <a:gd name="connsiteY3" fmla="*/ 2027 h 887397"/>
              <a:gd name="connsiteX4" fmla="*/ 0 w 3747707"/>
              <a:gd name="connsiteY4" fmla="*/ 886490 h 887397"/>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76756 w 4024463"/>
              <a:gd name="connsiteY0" fmla="*/ 917138 h 918045"/>
              <a:gd name="connsiteX1" fmla="*/ 4022349 w 4024463"/>
              <a:gd name="connsiteY1" fmla="*/ 918045 h 918045"/>
              <a:gd name="connsiteX2" fmla="*/ 4024183 w 4024463"/>
              <a:gd name="connsiteY2" fmla="*/ 681410 h 918045"/>
              <a:gd name="connsiteX3" fmla="*/ 2460708 w 4024463"/>
              <a:gd name="connsiteY3" fmla="*/ 1187 h 918045"/>
              <a:gd name="connsiteX4" fmla="*/ 507909 w 4024463"/>
              <a:gd name="connsiteY4" fmla="*/ 527075 h 918045"/>
              <a:gd name="connsiteX5" fmla="*/ 276756 w 4024463"/>
              <a:gd name="connsiteY5" fmla="*/ 917138 h 918045"/>
              <a:gd name="connsiteX0" fmla="*/ 246884 w 3994591"/>
              <a:gd name="connsiteY0" fmla="*/ 917052 h 917959"/>
              <a:gd name="connsiteX1" fmla="*/ 3992477 w 3994591"/>
              <a:gd name="connsiteY1" fmla="*/ 917959 h 917959"/>
              <a:gd name="connsiteX2" fmla="*/ 3994311 w 3994591"/>
              <a:gd name="connsiteY2" fmla="*/ 681324 h 917959"/>
              <a:gd name="connsiteX3" fmla="*/ 2430836 w 3994591"/>
              <a:gd name="connsiteY3" fmla="*/ 1101 h 917959"/>
              <a:gd name="connsiteX4" fmla="*/ 478037 w 3994591"/>
              <a:gd name="connsiteY4" fmla="*/ 526989 h 917959"/>
              <a:gd name="connsiteX5" fmla="*/ 466937 w 3994591"/>
              <a:gd name="connsiteY5" fmla="*/ 826124 h 917959"/>
              <a:gd name="connsiteX6" fmla="*/ 246884 w 3994591"/>
              <a:gd name="connsiteY6" fmla="*/ 917052 h 917959"/>
              <a:gd name="connsiteX0" fmla="*/ 291608 w 4039315"/>
              <a:gd name="connsiteY0" fmla="*/ 917052 h 917959"/>
              <a:gd name="connsiteX1" fmla="*/ 4037201 w 4039315"/>
              <a:gd name="connsiteY1" fmla="*/ 917959 h 917959"/>
              <a:gd name="connsiteX2" fmla="*/ 4039035 w 4039315"/>
              <a:gd name="connsiteY2" fmla="*/ 681324 h 917959"/>
              <a:gd name="connsiteX3" fmla="*/ 2475560 w 4039315"/>
              <a:gd name="connsiteY3" fmla="*/ 1101 h 917959"/>
              <a:gd name="connsiteX4" fmla="*/ 522761 w 4039315"/>
              <a:gd name="connsiteY4" fmla="*/ 526989 h 917959"/>
              <a:gd name="connsiteX5" fmla="*/ 311869 w 4039315"/>
              <a:gd name="connsiteY5" fmla="*/ 810381 h 917959"/>
              <a:gd name="connsiteX6" fmla="*/ 291608 w 4039315"/>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6616 h 917523"/>
              <a:gd name="connsiteX1" fmla="*/ 4062529 w 4064643"/>
              <a:gd name="connsiteY1" fmla="*/ 917523 h 917523"/>
              <a:gd name="connsiteX2" fmla="*/ 4064363 w 4064643"/>
              <a:gd name="connsiteY2" fmla="*/ 680888 h 917523"/>
              <a:gd name="connsiteX3" fmla="*/ 2500888 w 4064643"/>
              <a:gd name="connsiteY3" fmla="*/ 665 h 917523"/>
              <a:gd name="connsiteX4" fmla="*/ 592487 w 4064643"/>
              <a:gd name="connsiteY4" fmla="*/ 558041 h 917523"/>
              <a:gd name="connsiteX5" fmla="*/ 248399 w 4064643"/>
              <a:gd name="connsiteY5" fmla="*/ 794201 h 917523"/>
              <a:gd name="connsiteX6" fmla="*/ 316936 w 4064643"/>
              <a:gd name="connsiteY6" fmla="*/ 916616 h 917523"/>
              <a:gd name="connsiteX0" fmla="*/ 635876 w 3828603"/>
              <a:gd name="connsiteY0" fmla="*/ 932360 h 932360"/>
              <a:gd name="connsiteX1" fmla="*/ 3826489 w 3828603"/>
              <a:gd name="connsiteY1" fmla="*/ 917523 h 932360"/>
              <a:gd name="connsiteX2" fmla="*/ 3828323 w 3828603"/>
              <a:gd name="connsiteY2" fmla="*/ 680888 h 932360"/>
              <a:gd name="connsiteX3" fmla="*/ 2264848 w 3828603"/>
              <a:gd name="connsiteY3" fmla="*/ 665 h 932360"/>
              <a:gd name="connsiteX4" fmla="*/ 356447 w 3828603"/>
              <a:gd name="connsiteY4" fmla="*/ 558041 h 932360"/>
              <a:gd name="connsiteX5" fmla="*/ 12359 w 3828603"/>
              <a:gd name="connsiteY5" fmla="*/ 794201 h 932360"/>
              <a:gd name="connsiteX6" fmla="*/ 635876 w 3828603"/>
              <a:gd name="connsiteY6" fmla="*/ 932360 h 932360"/>
              <a:gd name="connsiteX0" fmla="*/ 635876 w 3828603"/>
              <a:gd name="connsiteY0" fmla="*/ 932360 h 942347"/>
              <a:gd name="connsiteX1" fmla="*/ 3826489 w 3828603"/>
              <a:gd name="connsiteY1" fmla="*/ 917523 h 942347"/>
              <a:gd name="connsiteX2" fmla="*/ 3828323 w 3828603"/>
              <a:gd name="connsiteY2" fmla="*/ 680888 h 942347"/>
              <a:gd name="connsiteX3" fmla="*/ 2264848 w 3828603"/>
              <a:gd name="connsiteY3" fmla="*/ 665 h 942347"/>
              <a:gd name="connsiteX4" fmla="*/ 356447 w 3828603"/>
              <a:gd name="connsiteY4" fmla="*/ 558041 h 942347"/>
              <a:gd name="connsiteX5" fmla="*/ 12359 w 3828603"/>
              <a:gd name="connsiteY5" fmla="*/ 794201 h 942347"/>
              <a:gd name="connsiteX6" fmla="*/ 635876 w 3828603"/>
              <a:gd name="connsiteY6" fmla="*/ 932360 h 942347"/>
              <a:gd name="connsiteX0" fmla="*/ 500439 w 3859660"/>
              <a:gd name="connsiteY0" fmla="*/ 955976 h 964653"/>
              <a:gd name="connsiteX1" fmla="*/ 3857546 w 3859660"/>
              <a:gd name="connsiteY1" fmla="*/ 917523 h 964653"/>
              <a:gd name="connsiteX2" fmla="*/ 3859380 w 3859660"/>
              <a:gd name="connsiteY2" fmla="*/ 680888 h 964653"/>
              <a:gd name="connsiteX3" fmla="*/ 2295905 w 3859660"/>
              <a:gd name="connsiteY3" fmla="*/ 665 h 964653"/>
              <a:gd name="connsiteX4" fmla="*/ 387504 w 3859660"/>
              <a:gd name="connsiteY4" fmla="*/ 558041 h 964653"/>
              <a:gd name="connsiteX5" fmla="*/ 43416 w 3859660"/>
              <a:gd name="connsiteY5" fmla="*/ 794201 h 964653"/>
              <a:gd name="connsiteX6" fmla="*/ 500439 w 3859660"/>
              <a:gd name="connsiteY6" fmla="*/ 955976 h 964653"/>
              <a:gd name="connsiteX0" fmla="*/ 508269 w 3867490"/>
              <a:gd name="connsiteY0" fmla="*/ 955976 h 962184"/>
              <a:gd name="connsiteX1" fmla="*/ 3865376 w 3867490"/>
              <a:gd name="connsiteY1" fmla="*/ 917523 h 962184"/>
              <a:gd name="connsiteX2" fmla="*/ 3867210 w 3867490"/>
              <a:gd name="connsiteY2" fmla="*/ 680888 h 962184"/>
              <a:gd name="connsiteX3" fmla="*/ 2303735 w 3867490"/>
              <a:gd name="connsiteY3" fmla="*/ 665 h 962184"/>
              <a:gd name="connsiteX4" fmla="*/ 395334 w 3867490"/>
              <a:gd name="connsiteY4" fmla="*/ 558041 h 962184"/>
              <a:gd name="connsiteX5" fmla="*/ 40146 w 3867490"/>
              <a:gd name="connsiteY5" fmla="*/ 723354 h 962184"/>
              <a:gd name="connsiteX6" fmla="*/ 508269 w 3867490"/>
              <a:gd name="connsiteY6" fmla="*/ 955976 h 962184"/>
              <a:gd name="connsiteX0" fmla="*/ 508270 w 3867491"/>
              <a:gd name="connsiteY0" fmla="*/ 955601 h 961809"/>
              <a:gd name="connsiteX1" fmla="*/ 3865377 w 3867491"/>
              <a:gd name="connsiteY1" fmla="*/ 917148 h 961809"/>
              <a:gd name="connsiteX2" fmla="*/ 3867211 w 3867491"/>
              <a:gd name="connsiteY2" fmla="*/ 680513 h 961809"/>
              <a:gd name="connsiteX3" fmla="*/ 2303736 w 3867491"/>
              <a:gd name="connsiteY3" fmla="*/ 290 h 961809"/>
              <a:gd name="connsiteX4" fmla="*/ 284338 w 3867491"/>
              <a:gd name="connsiteY4" fmla="*/ 597026 h 961809"/>
              <a:gd name="connsiteX5" fmla="*/ 40147 w 3867491"/>
              <a:gd name="connsiteY5" fmla="*/ 722979 h 961809"/>
              <a:gd name="connsiteX6" fmla="*/ 508270 w 3867491"/>
              <a:gd name="connsiteY6" fmla="*/ 955601 h 961809"/>
              <a:gd name="connsiteX0" fmla="*/ 610032 w 3969253"/>
              <a:gd name="connsiteY0" fmla="*/ 955312 h 961520"/>
              <a:gd name="connsiteX1" fmla="*/ 3967139 w 3969253"/>
              <a:gd name="connsiteY1" fmla="*/ 916859 h 961520"/>
              <a:gd name="connsiteX2" fmla="*/ 3968973 w 3969253"/>
              <a:gd name="connsiteY2" fmla="*/ 680224 h 961520"/>
              <a:gd name="connsiteX3" fmla="*/ 2405498 w 3969253"/>
              <a:gd name="connsiteY3" fmla="*/ 1 h 961520"/>
              <a:gd name="connsiteX4" fmla="*/ 175208 w 3969253"/>
              <a:gd name="connsiteY4" fmla="*/ 675457 h 961520"/>
              <a:gd name="connsiteX5" fmla="*/ 141909 w 3969253"/>
              <a:gd name="connsiteY5" fmla="*/ 722690 h 961520"/>
              <a:gd name="connsiteX6" fmla="*/ 610032 w 3969253"/>
              <a:gd name="connsiteY6" fmla="*/ 955312 h 961520"/>
              <a:gd name="connsiteX0" fmla="*/ 613407 w 3972628"/>
              <a:gd name="connsiteY0" fmla="*/ 955312 h 955312"/>
              <a:gd name="connsiteX1" fmla="*/ 3970514 w 3972628"/>
              <a:gd name="connsiteY1" fmla="*/ 916859 h 955312"/>
              <a:gd name="connsiteX2" fmla="*/ 3972348 w 3972628"/>
              <a:gd name="connsiteY2" fmla="*/ 680224 h 955312"/>
              <a:gd name="connsiteX3" fmla="*/ 2408873 w 3972628"/>
              <a:gd name="connsiteY3" fmla="*/ 1 h 955312"/>
              <a:gd name="connsiteX4" fmla="*/ 178583 w 3972628"/>
              <a:gd name="connsiteY4" fmla="*/ 675457 h 955312"/>
              <a:gd name="connsiteX5" fmla="*/ 145284 w 3972628"/>
              <a:gd name="connsiteY5" fmla="*/ 722690 h 955312"/>
              <a:gd name="connsiteX6" fmla="*/ 123086 w 3972628"/>
              <a:gd name="connsiteY6" fmla="*/ 903743 h 955312"/>
              <a:gd name="connsiteX7" fmla="*/ 613407 w 3972628"/>
              <a:gd name="connsiteY7" fmla="*/ 955312 h 955312"/>
              <a:gd name="connsiteX0" fmla="*/ 650710 w 4009931"/>
              <a:gd name="connsiteY0" fmla="*/ 955312 h 955312"/>
              <a:gd name="connsiteX1" fmla="*/ 4007817 w 4009931"/>
              <a:gd name="connsiteY1" fmla="*/ 916859 h 955312"/>
              <a:gd name="connsiteX2" fmla="*/ 4009651 w 4009931"/>
              <a:gd name="connsiteY2" fmla="*/ 680224 h 955312"/>
              <a:gd name="connsiteX3" fmla="*/ 2446176 w 4009931"/>
              <a:gd name="connsiteY3" fmla="*/ 1 h 955312"/>
              <a:gd name="connsiteX4" fmla="*/ 215886 w 4009931"/>
              <a:gd name="connsiteY4" fmla="*/ 675457 h 955312"/>
              <a:gd name="connsiteX5" fmla="*/ 71593 w 4009931"/>
              <a:gd name="connsiteY5" fmla="*/ 691200 h 955312"/>
              <a:gd name="connsiteX6" fmla="*/ 182587 w 4009931"/>
              <a:gd name="connsiteY6" fmla="*/ 722690 h 955312"/>
              <a:gd name="connsiteX7" fmla="*/ 160389 w 4009931"/>
              <a:gd name="connsiteY7" fmla="*/ 903743 h 955312"/>
              <a:gd name="connsiteX8" fmla="*/ 650710 w 4009931"/>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10037 w 4059579"/>
              <a:gd name="connsiteY7" fmla="*/ 903743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32236 w 4059579"/>
              <a:gd name="connsiteY7" fmla="*/ 919487 h 955312"/>
              <a:gd name="connsiteX8" fmla="*/ 700358 w 4059579"/>
              <a:gd name="connsiteY8" fmla="*/ 955312 h 955312"/>
              <a:gd name="connsiteX0" fmla="*/ 671054 w 4030275"/>
              <a:gd name="connsiteY0" fmla="*/ 955560 h 955560"/>
              <a:gd name="connsiteX1" fmla="*/ 4028161 w 4030275"/>
              <a:gd name="connsiteY1" fmla="*/ 917107 h 955560"/>
              <a:gd name="connsiteX2" fmla="*/ 4029995 w 4030275"/>
              <a:gd name="connsiteY2" fmla="*/ 680472 h 955560"/>
              <a:gd name="connsiteX3" fmla="*/ 2466520 w 4030275"/>
              <a:gd name="connsiteY3" fmla="*/ 249 h 955560"/>
              <a:gd name="connsiteX4" fmla="*/ 202931 w 4030275"/>
              <a:gd name="connsiteY4" fmla="*/ 762296 h 955560"/>
              <a:gd name="connsiteX5" fmla="*/ 91937 w 4030275"/>
              <a:gd name="connsiteY5" fmla="*/ 691448 h 955560"/>
              <a:gd name="connsiteX6" fmla="*/ 202931 w 4030275"/>
              <a:gd name="connsiteY6" fmla="*/ 722938 h 955560"/>
              <a:gd name="connsiteX7" fmla="*/ 202932 w 4030275"/>
              <a:gd name="connsiteY7" fmla="*/ 919735 h 955560"/>
              <a:gd name="connsiteX8" fmla="*/ 671054 w 4030275"/>
              <a:gd name="connsiteY8" fmla="*/ 955560 h 955560"/>
              <a:gd name="connsiteX0" fmla="*/ 635797 w 3995018"/>
              <a:gd name="connsiteY0" fmla="*/ 955560 h 955560"/>
              <a:gd name="connsiteX1" fmla="*/ 3992904 w 3995018"/>
              <a:gd name="connsiteY1" fmla="*/ 917107 h 955560"/>
              <a:gd name="connsiteX2" fmla="*/ 3994738 w 3995018"/>
              <a:gd name="connsiteY2" fmla="*/ 680472 h 955560"/>
              <a:gd name="connsiteX3" fmla="*/ 2431263 w 3995018"/>
              <a:gd name="connsiteY3" fmla="*/ 249 h 955560"/>
              <a:gd name="connsiteX4" fmla="*/ 167674 w 3995018"/>
              <a:gd name="connsiteY4" fmla="*/ 762296 h 955560"/>
              <a:gd name="connsiteX5" fmla="*/ 167674 w 3995018"/>
              <a:gd name="connsiteY5" fmla="*/ 722938 h 955560"/>
              <a:gd name="connsiteX6" fmla="*/ 167675 w 3995018"/>
              <a:gd name="connsiteY6" fmla="*/ 919735 h 955560"/>
              <a:gd name="connsiteX7" fmla="*/ 635797 w 3995018"/>
              <a:gd name="connsiteY7" fmla="*/ 955560 h 95556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67682 w 3926903"/>
              <a:gd name="connsiteY0" fmla="*/ 955475 h 955475"/>
              <a:gd name="connsiteX1" fmla="*/ 3924789 w 3926903"/>
              <a:gd name="connsiteY1" fmla="*/ 917022 h 955475"/>
              <a:gd name="connsiteX2" fmla="*/ 3926623 w 3926903"/>
              <a:gd name="connsiteY2" fmla="*/ 680387 h 955475"/>
              <a:gd name="connsiteX3" fmla="*/ 2363148 w 3926903"/>
              <a:gd name="connsiteY3" fmla="*/ 164 h 955475"/>
              <a:gd name="connsiteX4" fmla="*/ 55160 w 3926903"/>
              <a:gd name="connsiteY4" fmla="*/ 746468 h 955475"/>
              <a:gd name="connsiteX5" fmla="*/ 55162 w 3926903"/>
              <a:gd name="connsiteY5" fmla="*/ 943266 h 955475"/>
              <a:gd name="connsiteX6" fmla="*/ 567682 w 3926903"/>
              <a:gd name="connsiteY6" fmla="*/ 955475 h 955475"/>
              <a:gd name="connsiteX0" fmla="*/ 556920 w 3916141"/>
              <a:gd name="connsiteY0" fmla="*/ 955380 h 957575"/>
              <a:gd name="connsiteX1" fmla="*/ 3914027 w 3916141"/>
              <a:gd name="connsiteY1" fmla="*/ 916927 h 957575"/>
              <a:gd name="connsiteX2" fmla="*/ 3915861 w 3916141"/>
              <a:gd name="connsiteY2" fmla="*/ 680292 h 957575"/>
              <a:gd name="connsiteX3" fmla="*/ 2352386 w 3916141"/>
              <a:gd name="connsiteY3" fmla="*/ 69 h 957575"/>
              <a:gd name="connsiteX4" fmla="*/ 0 w 3916141"/>
              <a:gd name="connsiteY4" fmla="*/ 722757 h 957575"/>
              <a:gd name="connsiteX5" fmla="*/ 44400 w 3916141"/>
              <a:gd name="connsiteY5" fmla="*/ 943171 h 957575"/>
              <a:gd name="connsiteX6" fmla="*/ 556920 w 3916141"/>
              <a:gd name="connsiteY6" fmla="*/ 955380 h 957575"/>
              <a:gd name="connsiteX0" fmla="*/ 606510 w 3965731"/>
              <a:gd name="connsiteY0" fmla="*/ 955380 h 957575"/>
              <a:gd name="connsiteX1" fmla="*/ 3963617 w 3965731"/>
              <a:gd name="connsiteY1" fmla="*/ 916927 h 957575"/>
              <a:gd name="connsiteX2" fmla="*/ 3965451 w 3965731"/>
              <a:gd name="connsiteY2" fmla="*/ 680292 h 957575"/>
              <a:gd name="connsiteX3" fmla="*/ 2401976 w 3965731"/>
              <a:gd name="connsiteY3" fmla="*/ 69 h 957575"/>
              <a:gd name="connsiteX4" fmla="*/ 49590 w 3965731"/>
              <a:gd name="connsiteY4" fmla="*/ 722757 h 957575"/>
              <a:gd name="connsiteX5" fmla="*/ 93990 w 3965731"/>
              <a:gd name="connsiteY5" fmla="*/ 943171 h 957575"/>
              <a:gd name="connsiteX6" fmla="*/ 606510 w 3965731"/>
              <a:gd name="connsiteY6" fmla="*/ 955380 h 957575"/>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143703 w 4015444"/>
              <a:gd name="connsiteY4" fmla="*/ 945462 h 1013152"/>
              <a:gd name="connsiteX5" fmla="*/ 656223 w 4015444"/>
              <a:gd name="connsiteY5" fmla="*/ 957671 h 1013152"/>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288000 w 4015444"/>
              <a:gd name="connsiteY4" fmla="*/ 882485 h 1013152"/>
              <a:gd name="connsiteX5" fmla="*/ 143703 w 4015444"/>
              <a:gd name="connsiteY5" fmla="*/ 945462 h 1013152"/>
              <a:gd name="connsiteX6" fmla="*/ 656223 w 4015444"/>
              <a:gd name="connsiteY6" fmla="*/ 957671 h 1013152"/>
              <a:gd name="connsiteX0" fmla="*/ 547701 w 3906922"/>
              <a:gd name="connsiteY0" fmla="*/ 956069 h 956068"/>
              <a:gd name="connsiteX1" fmla="*/ 3904808 w 3906922"/>
              <a:gd name="connsiteY1" fmla="*/ 917616 h 956068"/>
              <a:gd name="connsiteX2" fmla="*/ 3906642 w 3906922"/>
              <a:gd name="connsiteY2" fmla="*/ 680981 h 956068"/>
              <a:gd name="connsiteX3" fmla="*/ 2343167 w 3906922"/>
              <a:gd name="connsiteY3" fmla="*/ 758 h 956068"/>
              <a:gd name="connsiteX4" fmla="*/ 301574 w 3906922"/>
              <a:gd name="connsiteY4" fmla="*/ 825779 h 956068"/>
              <a:gd name="connsiteX5" fmla="*/ 35181 w 3906922"/>
              <a:gd name="connsiteY5" fmla="*/ 943860 h 956068"/>
              <a:gd name="connsiteX6" fmla="*/ 547701 w 3906922"/>
              <a:gd name="connsiteY6" fmla="*/ 956069 h 956068"/>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664724 w 4023945"/>
              <a:gd name="connsiteY0" fmla="*/ 955312 h 960376"/>
              <a:gd name="connsiteX1" fmla="*/ 4021831 w 4023945"/>
              <a:gd name="connsiteY1" fmla="*/ 916859 h 960376"/>
              <a:gd name="connsiteX2" fmla="*/ 4023665 w 4023945"/>
              <a:gd name="connsiteY2" fmla="*/ 680224 h 960376"/>
              <a:gd name="connsiteX3" fmla="*/ 2460190 w 4023945"/>
              <a:gd name="connsiteY3" fmla="*/ 1 h 960376"/>
              <a:gd name="connsiteX4" fmla="*/ 207705 w 4023945"/>
              <a:gd name="connsiteY4" fmla="*/ 683327 h 960376"/>
              <a:gd name="connsiteX5" fmla="*/ 152204 w 4023945"/>
              <a:gd name="connsiteY5" fmla="*/ 943103 h 960376"/>
              <a:gd name="connsiteX6" fmla="*/ 664724 w 4023945"/>
              <a:gd name="connsiteY6" fmla="*/ 955312 h 960376"/>
              <a:gd name="connsiteX0" fmla="*/ 537117 w 3896338"/>
              <a:gd name="connsiteY0" fmla="*/ 955312 h 960376"/>
              <a:gd name="connsiteX1" fmla="*/ 3894224 w 3896338"/>
              <a:gd name="connsiteY1" fmla="*/ 916859 h 960376"/>
              <a:gd name="connsiteX2" fmla="*/ 3896058 w 3896338"/>
              <a:gd name="connsiteY2" fmla="*/ 680224 h 960376"/>
              <a:gd name="connsiteX3" fmla="*/ 2332583 w 3896338"/>
              <a:gd name="connsiteY3" fmla="*/ 1 h 960376"/>
              <a:gd name="connsiteX4" fmla="*/ 80098 w 3896338"/>
              <a:gd name="connsiteY4" fmla="*/ 683327 h 960376"/>
              <a:gd name="connsiteX5" fmla="*/ 24597 w 3896338"/>
              <a:gd name="connsiteY5" fmla="*/ 943103 h 960376"/>
              <a:gd name="connsiteX6" fmla="*/ 537117 w 3896338"/>
              <a:gd name="connsiteY6" fmla="*/ 955312 h 960376"/>
              <a:gd name="connsiteX0" fmla="*/ 556306 w 3915527"/>
              <a:gd name="connsiteY0" fmla="*/ 955312 h 960376"/>
              <a:gd name="connsiteX1" fmla="*/ 3913413 w 3915527"/>
              <a:gd name="connsiteY1" fmla="*/ 916859 h 960376"/>
              <a:gd name="connsiteX2" fmla="*/ 3915247 w 3915527"/>
              <a:gd name="connsiteY2" fmla="*/ 680224 h 960376"/>
              <a:gd name="connsiteX3" fmla="*/ 2351772 w 3915527"/>
              <a:gd name="connsiteY3" fmla="*/ 1 h 960376"/>
              <a:gd name="connsiteX4" fmla="*/ 32690 w 3915527"/>
              <a:gd name="connsiteY4" fmla="*/ 683327 h 960376"/>
              <a:gd name="connsiteX5" fmla="*/ 43786 w 3915527"/>
              <a:gd name="connsiteY5" fmla="*/ 943103 h 960376"/>
              <a:gd name="connsiteX6" fmla="*/ 556306 w 3915527"/>
              <a:gd name="connsiteY6" fmla="*/ 955312 h 960376"/>
              <a:gd name="connsiteX0" fmla="*/ 726957 w 4086178"/>
              <a:gd name="connsiteY0" fmla="*/ 955312 h 960376"/>
              <a:gd name="connsiteX1" fmla="*/ 4084064 w 4086178"/>
              <a:gd name="connsiteY1" fmla="*/ 916859 h 960376"/>
              <a:gd name="connsiteX2" fmla="*/ 4085898 w 4086178"/>
              <a:gd name="connsiteY2" fmla="*/ 680224 h 960376"/>
              <a:gd name="connsiteX3" fmla="*/ 2522423 w 4086178"/>
              <a:gd name="connsiteY3" fmla="*/ 1 h 960376"/>
              <a:gd name="connsiteX4" fmla="*/ 203341 w 4086178"/>
              <a:gd name="connsiteY4" fmla="*/ 683327 h 960376"/>
              <a:gd name="connsiteX5" fmla="*/ 214437 w 4086178"/>
              <a:gd name="connsiteY5" fmla="*/ 943103 h 960376"/>
              <a:gd name="connsiteX6" fmla="*/ 726957 w 40861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699572 w 4058793"/>
              <a:gd name="connsiteY0" fmla="*/ 955312 h 960376"/>
              <a:gd name="connsiteX1" fmla="*/ 4056679 w 4058793"/>
              <a:gd name="connsiteY1" fmla="*/ 916859 h 960376"/>
              <a:gd name="connsiteX2" fmla="*/ 4058513 w 4058793"/>
              <a:gd name="connsiteY2" fmla="*/ 680224 h 960376"/>
              <a:gd name="connsiteX3" fmla="*/ 2495038 w 4058793"/>
              <a:gd name="connsiteY3" fmla="*/ 1 h 960376"/>
              <a:gd name="connsiteX4" fmla="*/ 175956 w 4058793"/>
              <a:gd name="connsiteY4" fmla="*/ 683327 h 960376"/>
              <a:gd name="connsiteX5" fmla="*/ 164853 w 4058793"/>
              <a:gd name="connsiteY5" fmla="*/ 675455 h 960376"/>
              <a:gd name="connsiteX6" fmla="*/ 187052 w 4058793"/>
              <a:gd name="connsiteY6" fmla="*/ 943103 h 960376"/>
              <a:gd name="connsiteX7" fmla="*/ 699572 w 4058793"/>
              <a:gd name="connsiteY7" fmla="*/ 955312 h 960376"/>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491708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491708 w 3917527"/>
              <a:gd name="connsiteY8" fmla="*/ 955968 h 961032"/>
              <a:gd name="connsiteX0" fmla="*/ 380712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380712 w 3917527"/>
              <a:gd name="connsiteY8" fmla="*/ 955968 h 961032"/>
              <a:gd name="connsiteX0" fmla="*/ 380712 w 3917527"/>
              <a:gd name="connsiteY0" fmla="*/ 955968 h 969819"/>
              <a:gd name="connsiteX1" fmla="*/ 3915413 w 3917527"/>
              <a:gd name="connsiteY1" fmla="*/ 917515 h 969819"/>
              <a:gd name="connsiteX2" fmla="*/ 3917247 w 3917527"/>
              <a:gd name="connsiteY2" fmla="*/ 680880 h 969819"/>
              <a:gd name="connsiteX3" fmla="*/ 2353772 w 3917527"/>
              <a:gd name="connsiteY3" fmla="*/ 657 h 969819"/>
              <a:gd name="connsiteX4" fmla="*/ 412075 w 3917527"/>
              <a:gd name="connsiteY4" fmla="*/ 558032 h 969819"/>
              <a:gd name="connsiteX5" fmla="*/ 34690 w 3917527"/>
              <a:gd name="connsiteY5" fmla="*/ 683983 h 969819"/>
              <a:gd name="connsiteX6" fmla="*/ 23587 w 3917527"/>
              <a:gd name="connsiteY6" fmla="*/ 676111 h 969819"/>
              <a:gd name="connsiteX7" fmla="*/ 45786 w 3917527"/>
              <a:gd name="connsiteY7" fmla="*/ 943759 h 969819"/>
              <a:gd name="connsiteX8" fmla="*/ 380712 w 3917527"/>
              <a:gd name="connsiteY8" fmla="*/ 955968 h 969819"/>
              <a:gd name="connsiteX0" fmla="*/ 377445 w 3914260"/>
              <a:gd name="connsiteY0" fmla="*/ 955968 h 969819"/>
              <a:gd name="connsiteX1" fmla="*/ 3912146 w 3914260"/>
              <a:gd name="connsiteY1" fmla="*/ 917515 h 969819"/>
              <a:gd name="connsiteX2" fmla="*/ 3913980 w 3914260"/>
              <a:gd name="connsiteY2" fmla="*/ 680880 h 969819"/>
              <a:gd name="connsiteX3" fmla="*/ 2350505 w 3914260"/>
              <a:gd name="connsiteY3" fmla="*/ 657 h 969819"/>
              <a:gd name="connsiteX4" fmla="*/ 408808 w 3914260"/>
              <a:gd name="connsiteY4" fmla="*/ 558032 h 969819"/>
              <a:gd name="connsiteX5" fmla="*/ 31423 w 3914260"/>
              <a:gd name="connsiteY5" fmla="*/ 683983 h 969819"/>
              <a:gd name="connsiteX6" fmla="*/ 20320 w 3914260"/>
              <a:gd name="connsiteY6" fmla="*/ 676111 h 969819"/>
              <a:gd name="connsiteX7" fmla="*/ 42519 w 3914260"/>
              <a:gd name="connsiteY7" fmla="*/ 943759 h 969819"/>
              <a:gd name="connsiteX8" fmla="*/ 377445 w 3914260"/>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83307 w 3920122"/>
              <a:gd name="connsiteY0" fmla="*/ 955968 h 969819"/>
              <a:gd name="connsiteX1" fmla="*/ 3918008 w 3920122"/>
              <a:gd name="connsiteY1" fmla="*/ 917515 h 969819"/>
              <a:gd name="connsiteX2" fmla="*/ 3919842 w 3920122"/>
              <a:gd name="connsiteY2" fmla="*/ 680880 h 969819"/>
              <a:gd name="connsiteX3" fmla="*/ 2356367 w 3920122"/>
              <a:gd name="connsiteY3" fmla="*/ 657 h 969819"/>
              <a:gd name="connsiteX4" fmla="*/ 414670 w 3920122"/>
              <a:gd name="connsiteY4" fmla="*/ 558032 h 969819"/>
              <a:gd name="connsiteX5" fmla="*/ 37285 w 3920122"/>
              <a:gd name="connsiteY5" fmla="*/ 683983 h 969819"/>
              <a:gd name="connsiteX6" fmla="*/ 15083 w 3920122"/>
              <a:gd name="connsiteY6" fmla="*/ 668239 h 969819"/>
              <a:gd name="connsiteX7" fmla="*/ 48381 w 3920122"/>
              <a:gd name="connsiteY7" fmla="*/ 943759 h 969819"/>
              <a:gd name="connsiteX8" fmla="*/ 383307 w 3920122"/>
              <a:gd name="connsiteY8" fmla="*/ 955968 h 969819"/>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53618 w 3914259"/>
              <a:gd name="connsiteY6" fmla="*/ 683977 h 969816"/>
              <a:gd name="connsiteX7" fmla="*/ 42518 w 3914259"/>
              <a:gd name="connsiteY7" fmla="*/ 943756 h 969816"/>
              <a:gd name="connsiteX8" fmla="*/ 377444 w 3914259"/>
              <a:gd name="connsiteY8" fmla="*/ 955965 h 969816"/>
              <a:gd name="connsiteX0" fmla="*/ 386284 w 3923099"/>
              <a:gd name="connsiteY0" fmla="*/ 955965 h 969816"/>
              <a:gd name="connsiteX1" fmla="*/ 3920985 w 3923099"/>
              <a:gd name="connsiteY1" fmla="*/ 917512 h 969816"/>
              <a:gd name="connsiteX2" fmla="*/ 3922819 w 3923099"/>
              <a:gd name="connsiteY2" fmla="*/ 680877 h 969816"/>
              <a:gd name="connsiteX3" fmla="*/ 2359344 w 3923099"/>
              <a:gd name="connsiteY3" fmla="*/ 654 h 969816"/>
              <a:gd name="connsiteX4" fmla="*/ 417647 w 3923099"/>
              <a:gd name="connsiteY4" fmla="*/ 558029 h 969816"/>
              <a:gd name="connsiteX5" fmla="*/ 18060 w 3923099"/>
              <a:gd name="connsiteY5" fmla="*/ 683980 h 969816"/>
              <a:gd name="connsiteX6" fmla="*/ 62458 w 3923099"/>
              <a:gd name="connsiteY6" fmla="*/ 683977 h 969816"/>
              <a:gd name="connsiteX7" fmla="*/ 51358 w 3923099"/>
              <a:gd name="connsiteY7" fmla="*/ 943756 h 969816"/>
              <a:gd name="connsiteX8" fmla="*/ 386284 w 3923099"/>
              <a:gd name="connsiteY8" fmla="*/ 955965 h 969816"/>
              <a:gd name="connsiteX0" fmla="*/ 386284 w 3923099"/>
              <a:gd name="connsiteY0" fmla="*/ 955312 h 969163"/>
              <a:gd name="connsiteX1" fmla="*/ 3920985 w 3923099"/>
              <a:gd name="connsiteY1" fmla="*/ 916859 h 969163"/>
              <a:gd name="connsiteX2" fmla="*/ 3922819 w 3923099"/>
              <a:gd name="connsiteY2" fmla="*/ 680224 h 969163"/>
              <a:gd name="connsiteX3" fmla="*/ 2359344 w 3923099"/>
              <a:gd name="connsiteY3" fmla="*/ 1 h 969163"/>
              <a:gd name="connsiteX4" fmla="*/ 18060 w 3923099"/>
              <a:gd name="connsiteY4" fmla="*/ 683327 h 969163"/>
              <a:gd name="connsiteX5" fmla="*/ 62458 w 3923099"/>
              <a:gd name="connsiteY5" fmla="*/ 683324 h 969163"/>
              <a:gd name="connsiteX6" fmla="*/ 51358 w 3923099"/>
              <a:gd name="connsiteY6" fmla="*/ 943103 h 969163"/>
              <a:gd name="connsiteX7" fmla="*/ 386284 w 3923099"/>
              <a:gd name="connsiteY7"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917 h 969768"/>
              <a:gd name="connsiteX1" fmla="*/ 3912145 w 3914259"/>
              <a:gd name="connsiteY1" fmla="*/ 917464 h 969768"/>
              <a:gd name="connsiteX2" fmla="*/ 3913979 w 3914259"/>
              <a:gd name="connsiteY2" fmla="*/ 680829 h 969768"/>
              <a:gd name="connsiteX3" fmla="*/ 2350504 w 3914259"/>
              <a:gd name="connsiteY3" fmla="*/ 606 h 969768"/>
              <a:gd name="connsiteX4" fmla="*/ 53618 w 3914259"/>
              <a:gd name="connsiteY4" fmla="*/ 809880 h 969768"/>
              <a:gd name="connsiteX5" fmla="*/ 42518 w 3914259"/>
              <a:gd name="connsiteY5" fmla="*/ 943708 h 969768"/>
              <a:gd name="connsiteX6" fmla="*/ 377444 w 3914259"/>
              <a:gd name="connsiteY6" fmla="*/ 955917 h 969768"/>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8772 h 1012623"/>
              <a:gd name="connsiteX1" fmla="*/ 3912145 w 3914259"/>
              <a:gd name="connsiteY1" fmla="*/ 960319 h 1012623"/>
              <a:gd name="connsiteX2" fmla="*/ 3913979 w 3914259"/>
              <a:gd name="connsiteY2" fmla="*/ 723684 h 1012623"/>
              <a:gd name="connsiteX3" fmla="*/ 3263312 w 3914259"/>
              <a:gd name="connsiteY3" fmla="*/ 199365 h 1012623"/>
              <a:gd name="connsiteX4" fmla="*/ 2350504 w 3914259"/>
              <a:gd name="connsiteY4" fmla="*/ 43461 h 1012623"/>
              <a:gd name="connsiteX5" fmla="*/ 53618 w 3914259"/>
              <a:gd name="connsiteY5" fmla="*/ 852735 h 1012623"/>
              <a:gd name="connsiteX6" fmla="*/ 42518 w 3914259"/>
              <a:gd name="connsiteY6" fmla="*/ 986563 h 1012623"/>
              <a:gd name="connsiteX7" fmla="*/ 377444 w 3914259"/>
              <a:gd name="connsiteY7" fmla="*/ 998772 h 1012623"/>
              <a:gd name="connsiteX0" fmla="*/ 673123 w 3871741"/>
              <a:gd name="connsiteY0" fmla="*/ 975156 h 1005424"/>
              <a:gd name="connsiteX1" fmla="*/ 3869627 w 3871741"/>
              <a:gd name="connsiteY1" fmla="*/ 960319 h 1005424"/>
              <a:gd name="connsiteX2" fmla="*/ 3871461 w 3871741"/>
              <a:gd name="connsiteY2" fmla="*/ 723684 h 1005424"/>
              <a:gd name="connsiteX3" fmla="*/ 3220794 w 3871741"/>
              <a:gd name="connsiteY3" fmla="*/ 199365 h 1005424"/>
              <a:gd name="connsiteX4" fmla="*/ 2307986 w 3871741"/>
              <a:gd name="connsiteY4" fmla="*/ 43461 h 1005424"/>
              <a:gd name="connsiteX5" fmla="*/ 11100 w 3871741"/>
              <a:gd name="connsiteY5" fmla="*/ 852735 h 1005424"/>
              <a:gd name="connsiteX6" fmla="*/ 0 w 3871741"/>
              <a:gd name="connsiteY6" fmla="*/ 986563 h 1005424"/>
              <a:gd name="connsiteX7" fmla="*/ 673123 w 3871741"/>
              <a:gd name="connsiteY7" fmla="*/ 975156 h 1005424"/>
              <a:gd name="connsiteX0" fmla="*/ 707293 w 3905911"/>
              <a:gd name="connsiteY0" fmla="*/ 975156 h 1005024"/>
              <a:gd name="connsiteX1" fmla="*/ 3903797 w 3905911"/>
              <a:gd name="connsiteY1" fmla="*/ 960319 h 1005024"/>
              <a:gd name="connsiteX2" fmla="*/ 3905631 w 3905911"/>
              <a:gd name="connsiteY2" fmla="*/ 723684 h 1005024"/>
              <a:gd name="connsiteX3" fmla="*/ 3254964 w 3905911"/>
              <a:gd name="connsiteY3" fmla="*/ 199365 h 1005024"/>
              <a:gd name="connsiteX4" fmla="*/ 2342156 w 3905911"/>
              <a:gd name="connsiteY4" fmla="*/ 43461 h 1005024"/>
              <a:gd name="connsiteX5" fmla="*/ 45270 w 3905911"/>
              <a:gd name="connsiteY5" fmla="*/ 852735 h 1005024"/>
              <a:gd name="connsiteX6" fmla="*/ 34170 w 3905911"/>
              <a:gd name="connsiteY6" fmla="*/ 986563 h 1005024"/>
              <a:gd name="connsiteX7" fmla="*/ 707293 w 3905911"/>
              <a:gd name="connsiteY7" fmla="*/ 975156 h 1005024"/>
              <a:gd name="connsiteX0" fmla="*/ 673123 w 3871543"/>
              <a:gd name="connsiteY0" fmla="*/ 975156 h 1003750"/>
              <a:gd name="connsiteX1" fmla="*/ 3857966 w 3871543"/>
              <a:gd name="connsiteY1" fmla="*/ 999679 h 1003750"/>
              <a:gd name="connsiteX2" fmla="*/ 3871461 w 3871543"/>
              <a:gd name="connsiteY2" fmla="*/ 723684 h 1003750"/>
              <a:gd name="connsiteX3" fmla="*/ 3220794 w 3871543"/>
              <a:gd name="connsiteY3" fmla="*/ 199365 h 1003750"/>
              <a:gd name="connsiteX4" fmla="*/ 2307986 w 3871543"/>
              <a:gd name="connsiteY4" fmla="*/ 43461 h 1003750"/>
              <a:gd name="connsiteX5" fmla="*/ 11100 w 3871543"/>
              <a:gd name="connsiteY5" fmla="*/ 852735 h 1003750"/>
              <a:gd name="connsiteX6" fmla="*/ 0 w 3871543"/>
              <a:gd name="connsiteY6" fmla="*/ 986563 h 1003750"/>
              <a:gd name="connsiteX7" fmla="*/ 673123 w 3871543"/>
              <a:gd name="connsiteY7" fmla="*/ 975156 h 1003750"/>
              <a:gd name="connsiteX0" fmla="*/ 684785 w 3871544"/>
              <a:gd name="connsiteY0" fmla="*/ 1006643 h 1012893"/>
              <a:gd name="connsiteX1" fmla="*/ 3857966 w 3871544"/>
              <a:gd name="connsiteY1" fmla="*/ 999679 h 1012893"/>
              <a:gd name="connsiteX2" fmla="*/ 3871461 w 3871544"/>
              <a:gd name="connsiteY2" fmla="*/ 723684 h 1012893"/>
              <a:gd name="connsiteX3" fmla="*/ 3220794 w 3871544"/>
              <a:gd name="connsiteY3" fmla="*/ 199365 h 1012893"/>
              <a:gd name="connsiteX4" fmla="*/ 2307986 w 3871544"/>
              <a:gd name="connsiteY4" fmla="*/ 43461 h 1012893"/>
              <a:gd name="connsiteX5" fmla="*/ 11100 w 3871544"/>
              <a:gd name="connsiteY5" fmla="*/ 852735 h 1012893"/>
              <a:gd name="connsiteX6" fmla="*/ 0 w 3871544"/>
              <a:gd name="connsiteY6" fmla="*/ 986563 h 1012893"/>
              <a:gd name="connsiteX7" fmla="*/ 684785 w 3871544"/>
              <a:gd name="connsiteY7" fmla="*/ 1006643 h 1012893"/>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5890 w 3862649"/>
              <a:gd name="connsiteY0" fmla="*/ 1006643 h 1006643"/>
              <a:gd name="connsiteX1" fmla="*/ 3849071 w 3862649"/>
              <a:gd name="connsiteY1" fmla="*/ 999679 h 1006643"/>
              <a:gd name="connsiteX2" fmla="*/ 3862566 w 3862649"/>
              <a:gd name="connsiteY2" fmla="*/ 723684 h 1006643"/>
              <a:gd name="connsiteX3" fmla="*/ 3211899 w 3862649"/>
              <a:gd name="connsiteY3" fmla="*/ 199365 h 1006643"/>
              <a:gd name="connsiteX4" fmla="*/ 2299091 w 3862649"/>
              <a:gd name="connsiteY4" fmla="*/ 43461 h 1006643"/>
              <a:gd name="connsiteX5" fmla="*/ 2205 w 3862649"/>
              <a:gd name="connsiteY5" fmla="*/ 852735 h 1006643"/>
              <a:gd name="connsiteX6" fmla="*/ 2766 w 3862649"/>
              <a:gd name="connsiteY6" fmla="*/ 978691 h 1006643"/>
              <a:gd name="connsiteX7" fmla="*/ 675890 w 3862649"/>
              <a:gd name="connsiteY7" fmla="*/ 1006643 h 1006643"/>
              <a:gd name="connsiteX0" fmla="*/ 687317 w 3874076"/>
              <a:gd name="connsiteY0" fmla="*/ 1006643 h 1009963"/>
              <a:gd name="connsiteX1" fmla="*/ 3860498 w 3874076"/>
              <a:gd name="connsiteY1" fmla="*/ 999679 h 1009963"/>
              <a:gd name="connsiteX2" fmla="*/ 3873993 w 3874076"/>
              <a:gd name="connsiteY2" fmla="*/ 723684 h 1009963"/>
              <a:gd name="connsiteX3" fmla="*/ 3223326 w 3874076"/>
              <a:gd name="connsiteY3" fmla="*/ 199365 h 1009963"/>
              <a:gd name="connsiteX4" fmla="*/ 2310518 w 3874076"/>
              <a:gd name="connsiteY4" fmla="*/ 43461 h 1009963"/>
              <a:gd name="connsiteX5" fmla="*/ 13632 w 3874076"/>
              <a:gd name="connsiteY5" fmla="*/ 852735 h 1009963"/>
              <a:gd name="connsiteX6" fmla="*/ 2532 w 3874076"/>
              <a:gd name="connsiteY6" fmla="*/ 1002307 h 1009963"/>
              <a:gd name="connsiteX7" fmla="*/ 687317 w 3874076"/>
              <a:gd name="connsiteY7" fmla="*/ 1006643 h 1009963"/>
              <a:gd name="connsiteX0" fmla="*/ 687317 w 3874076"/>
              <a:gd name="connsiteY0" fmla="*/ 970195 h 973515"/>
              <a:gd name="connsiteX1" fmla="*/ 3860498 w 3874076"/>
              <a:gd name="connsiteY1" fmla="*/ 963231 h 973515"/>
              <a:gd name="connsiteX2" fmla="*/ 3873993 w 3874076"/>
              <a:gd name="connsiteY2" fmla="*/ 687236 h 973515"/>
              <a:gd name="connsiteX3" fmla="*/ 3223326 w 3874076"/>
              <a:gd name="connsiteY3" fmla="*/ 162917 h 973515"/>
              <a:gd name="connsiteX4" fmla="*/ 2310518 w 3874076"/>
              <a:gd name="connsiteY4" fmla="*/ 7013 h 973515"/>
              <a:gd name="connsiteX5" fmla="*/ 13632 w 3874076"/>
              <a:gd name="connsiteY5" fmla="*/ 816287 h 973515"/>
              <a:gd name="connsiteX6" fmla="*/ 2532 w 3874076"/>
              <a:gd name="connsiteY6" fmla="*/ 965859 h 973515"/>
              <a:gd name="connsiteX7" fmla="*/ 687317 w 3874076"/>
              <a:gd name="connsiteY7" fmla="*/ 970195 h 973515"/>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82624 h 985944"/>
              <a:gd name="connsiteX1" fmla="*/ 3860498 w 3874076"/>
              <a:gd name="connsiteY1" fmla="*/ 975660 h 985944"/>
              <a:gd name="connsiteX2" fmla="*/ 3873993 w 3874076"/>
              <a:gd name="connsiteY2" fmla="*/ 699665 h 985944"/>
              <a:gd name="connsiteX3" fmla="*/ 3223326 w 3874076"/>
              <a:gd name="connsiteY3" fmla="*/ 175346 h 985944"/>
              <a:gd name="connsiteX4" fmla="*/ 2310518 w 3874076"/>
              <a:gd name="connsiteY4" fmla="*/ 19442 h 985944"/>
              <a:gd name="connsiteX5" fmla="*/ 13632 w 3874076"/>
              <a:gd name="connsiteY5" fmla="*/ 828716 h 985944"/>
              <a:gd name="connsiteX6" fmla="*/ 2532 w 3874076"/>
              <a:gd name="connsiteY6" fmla="*/ 978288 h 985944"/>
              <a:gd name="connsiteX7" fmla="*/ 687317 w 3874076"/>
              <a:gd name="connsiteY7" fmla="*/ 982624 h 985944"/>
              <a:gd name="connsiteX0" fmla="*/ 687317 w 3874076"/>
              <a:gd name="connsiteY0" fmla="*/ 968892 h 972212"/>
              <a:gd name="connsiteX1" fmla="*/ 3860498 w 3874076"/>
              <a:gd name="connsiteY1" fmla="*/ 961928 h 972212"/>
              <a:gd name="connsiteX2" fmla="*/ 3873993 w 3874076"/>
              <a:gd name="connsiteY2" fmla="*/ 685933 h 972212"/>
              <a:gd name="connsiteX3" fmla="*/ 3223326 w 3874076"/>
              <a:gd name="connsiteY3" fmla="*/ 161614 h 972212"/>
              <a:gd name="connsiteX4" fmla="*/ 2310518 w 3874076"/>
              <a:gd name="connsiteY4" fmla="*/ 5710 h 972212"/>
              <a:gd name="connsiteX5" fmla="*/ 13632 w 3874076"/>
              <a:gd name="connsiteY5" fmla="*/ 814984 h 972212"/>
              <a:gd name="connsiteX6" fmla="*/ 2532 w 3874076"/>
              <a:gd name="connsiteY6" fmla="*/ 964556 h 972212"/>
              <a:gd name="connsiteX7" fmla="*/ 687317 w 3874076"/>
              <a:gd name="connsiteY7" fmla="*/ 968892 h 972212"/>
              <a:gd name="connsiteX0" fmla="*/ 687317 w 3874076"/>
              <a:gd name="connsiteY0" fmla="*/ 971954 h 975274"/>
              <a:gd name="connsiteX1" fmla="*/ 3860498 w 3874076"/>
              <a:gd name="connsiteY1" fmla="*/ 964990 h 975274"/>
              <a:gd name="connsiteX2" fmla="*/ 3873993 w 3874076"/>
              <a:gd name="connsiteY2" fmla="*/ 688995 h 975274"/>
              <a:gd name="connsiteX3" fmla="*/ 3223326 w 3874076"/>
              <a:gd name="connsiteY3" fmla="*/ 164676 h 975274"/>
              <a:gd name="connsiteX4" fmla="*/ 2310518 w 3874076"/>
              <a:gd name="connsiteY4" fmla="*/ 8772 h 975274"/>
              <a:gd name="connsiteX5" fmla="*/ 13632 w 3874076"/>
              <a:gd name="connsiteY5" fmla="*/ 818046 h 975274"/>
              <a:gd name="connsiteX6" fmla="*/ 2532 w 3874076"/>
              <a:gd name="connsiteY6" fmla="*/ 967618 h 975274"/>
              <a:gd name="connsiteX7" fmla="*/ 687317 w 3874076"/>
              <a:gd name="connsiteY7" fmla="*/ 971954 h 975274"/>
              <a:gd name="connsiteX0" fmla="*/ 687317 w 3874076"/>
              <a:gd name="connsiteY0" fmla="*/ 964902 h 968222"/>
              <a:gd name="connsiteX1" fmla="*/ 3860498 w 3874076"/>
              <a:gd name="connsiteY1" fmla="*/ 957938 h 968222"/>
              <a:gd name="connsiteX2" fmla="*/ 3873993 w 3874076"/>
              <a:gd name="connsiteY2" fmla="*/ 681943 h 968222"/>
              <a:gd name="connsiteX3" fmla="*/ 3223326 w 3874076"/>
              <a:gd name="connsiteY3" fmla="*/ 157624 h 968222"/>
              <a:gd name="connsiteX4" fmla="*/ 2310518 w 3874076"/>
              <a:gd name="connsiteY4" fmla="*/ 1720 h 968222"/>
              <a:gd name="connsiteX5" fmla="*/ 13632 w 3874076"/>
              <a:gd name="connsiteY5" fmla="*/ 810994 h 968222"/>
              <a:gd name="connsiteX6" fmla="*/ 2532 w 3874076"/>
              <a:gd name="connsiteY6" fmla="*/ 960566 h 968222"/>
              <a:gd name="connsiteX7" fmla="*/ 687317 w 3874076"/>
              <a:gd name="connsiteY7" fmla="*/ 964902 h 968222"/>
              <a:gd name="connsiteX0" fmla="*/ 687317 w 3874076"/>
              <a:gd name="connsiteY0" fmla="*/ 980610 h 983930"/>
              <a:gd name="connsiteX1" fmla="*/ 3860498 w 3874076"/>
              <a:gd name="connsiteY1" fmla="*/ 973646 h 983930"/>
              <a:gd name="connsiteX2" fmla="*/ 3873993 w 3874076"/>
              <a:gd name="connsiteY2" fmla="*/ 697651 h 983930"/>
              <a:gd name="connsiteX3" fmla="*/ 3223326 w 3874076"/>
              <a:gd name="connsiteY3" fmla="*/ 173332 h 983930"/>
              <a:gd name="connsiteX4" fmla="*/ 2485447 w 3874076"/>
              <a:gd name="connsiteY4" fmla="*/ 1683 h 983930"/>
              <a:gd name="connsiteX5" fmla="*/ 13632 w 3874076"/>
              <a:gd name="connsiteY5" fmla="*/ 826702 h 983930"/>
              <a:gd name="connsiteX6" fmla="*/ 2532 w 3874076"/>
              <a:gd name="connsiteY6" fmla="*/ 976274 h 983930"/>
              <a:gd name="connsiteX7" fmla="*/ 687317 w 3874076"/>
              <a:gd name="connsiteY7" fmla="*/ 980610 h 983930"/>
              <a:gd name="connsiteX0" fmla="*/ 687317 w 3874076"/>
              <a:gd name="connsiteY0" fmla="*/ 1019884 h 1023204"/>
              <a:gd name="connsiteX1" fmla="*/ 3860498 w 3874076"/>
              <a:gd name="connsiteY1" fmla="*/ 1012920 h 1023204"/>
              <a:gd name="connsiteX2" fmla="*/ 3873993 w 3874076"/>
              <a:gd name="connsiteY2" fmla="*/ 736925 h 1023204"/>
              <a:gd name="connsiteX3" fmla="*/ 3223326 w 3874076"/>
              <a:gd name="connsiteY3" fmla="*/ 212606 h 1023204"/>
              <a:gd name="connsiteX4" fmla="*/ 2462123 w 3874076"/>
              <a:gd name="connsiteY4" fmla="*/ 1597 h 1023204"/>
              <a:gd name="connsiteX5" fmla="*/ 13632 w 3874076"/>
              <a:gd name="connsiteY5" fmla="*/ 865976 h 1023204"/>
              <a:gd name="connsiteX6" fmla="*/ 2532 w 3874076"/>
              <a:gd name="connsiteY6" fmla="*/ 1015548 h 1023204"/>
              <a:gd name="connsiteX7" fmla="*/ 687317 w 3874076"/>
              <a:gd name="connsiteY7" fmla="*/ 1019884 h 1023204"/>
              <a:gd name="connsiteX0" fmla="*/ 687317 w 3874076"/>
              <a:gd name="connsiteY0" fmla="*/ 1026449 h 1029769"/>
              <a:gd name="connsiteX1" fmla="*/ 3860498 w 3874076"/>
              <a:gd name="connsiteY1" fmla="*/ 1019485 h 1029769"/>
              <a:gd name="connsiteX2" fmla="*/ 3873993 w 3874076"/>
              <a:gd name="connsiteY2" fmla="*/ 743490 h 1029769"/>
              <a:gd name="connsiteX3" fmla="*/ 3596509 w 3874076"/>
              <a:gd name="connsiteY3" fmla="*/ 455330 h 1029769"/>
              <a:gd name="connsiteX4" fmla="*/ 2462123 w 3874076"/>
              <a:gd name="connsiteY4" fmla="*/ 8162 h 1029769"/>
              <a:gd name="connsiteX5" fmla="*/ 13632 w 3874076"/>
              <a:gd name="connsiteY5" fmla="*/ 872541 h 1029769"/>
              <a:gd name="connsiteX6" fmla="*/ 2532 w 3874076"/>
              <a:gd name="connsiteY6" fmla="*/ 1022113 h 1029769"/>
              <a:gd name="connsiteX7" fmla="*/ 687317 w 3874076"/>
              <a:gd name="connsiteY7" fmla="*/ 1026449 h 1029769"/>
              <a:gd name="connsiteX0" fmla="*/ 687317 w 3874076"/>
              <a:gd name="connsiteY0" fmla="*/ 1027207 h 1030527"/>
              <a:gd name="connsiteX1" fmla="*/ 3860498 w 3874076"/>
              <a:gd name="connsiteY1" fmla="*/ 1020243 h 1030527"/>
              <a:gd name="connsiteX2" fmla="*/ 3873993 w 3874076"/>
              <a:gd name="connsiteY2" fmla="*/ 744248 h 1030527"/>
              <a:gd name="connsiteX3" fmla="*/ 3596509 w 3874076"/>
              <a:gd name="connsiteY3" fmla="*/ 456088 h 1030527"/>
              <a:gd name="connsiteX4" fmla="*/ 2462123 w 3874076"/>
              <a:gd name="connsiteY4" fmla="*/ 8920 h 1030527"/>
              <a:gd name="connsiteX5" fmla="*/ 13632 w 3874076"/>
              <a:gd name="connsiteY5" fmla="*/ 873299 h 1030527"/>
              <a:gd name="connsiteX6" fmla="*/ 2532 w 3874076"/>
              <a:gd name="connsiteY6" fmla="*/ 1022871 h 1030527"/>
              <a:gd name="connsiteX7" fmla="*/ 687317 w 3874076"/>
              <a:gd name="connsiteY7" fmla="*/ 1027207 h 1030527"/>
              <a:gd name="connsiteX0" fmla="*/ 687317 w 3874076"/>
              <a:gd name="connsiteY0" fmla="*/ 956847 h 960167"/>
              <a:gd name="connsiteX1" fmla="*/ 3860498 w 3874076"/>
              <a:gd name="connsiteY1" fmla="*/ 949883 h 960167"/>
              <a:gd name="connsiteX2" fmla="*/ 3873993 w 3874076"/>
              <a:gd name="connsiteY2" fmla="*/ 673888 h 960167"/>
              <a:gd name="connsiteX3" fmla="*/ 3596509 w 3874076"/>
              <a:gd name="connsiteY3" fmla="*/ 385728 h 960167"/>
              <a:gd name="connsiteX4" fmla="*/ 2240546 w 3874076"/>
              <a:gd name="connsiteY4" fmla="*/ 9408 h 960167"/>
              <a:gd name="connsiteX5" fmla="*/ 13632 w 3874076"/>
              <a:gd name="connsiteY5" fmla="*/ 802939 h 960167"/>
              <a:gd name="connsiteX6" fmla="*/ 2532 w 3874076"/>
              <a:gd name="connsiteY6" fmla="*/ 952511 h 960167"/>
              <a:gd name="connsiteX7" fmla="*/ 687317 w 3874076"/>
              <a:gd name="connsiteY7" fmla="*/ 956847 h 960167"/>
              <a:gd name="connsiteX0" fmla="*/ 687317 w 3874076"/>
              <a:gd name="connsiteY0" fmla="*/ 964519 h 967839"/>
              <a:gd name="connsiteX1" fmla="*/ 3860498 w 3874076"/>
              <a:gd name="connsiteY1" fmla="*/ 957555 h 967839"/>
              <a:gd name="connsiteX2" fmla="*/ 3873993 w 3874076"/>
              <a:gd name="connsiteY2" fmla="*/ 681560 h 967839"/>
              <a:gd name="connsiteX3" fmla="*/ 3596509 w 3874076"/>
              <a:gd name="connsiteY3" fmla="*/ 393400 h 967839"/>
              <a:gd name="connsiteX4" fmla="*/ 2240546 w 3874076"/>
              <a:gd name="connsiteY4" fmla="*/ 17080 h 967839"/>
              <a:gd name="connsiteX5" fmla="*/ 13632 w 3874076"/>
              <a:gd name="connsiteY5" fmla="*/ 810611 h 967839"/>
              <a:gd name="connsiteX6" fmla="*/ 2532 w 3874076"/>
              <a:gd name="connsiteY6" fmla="*/ 960183 h 967839"/>
              <a:gd name="connsiteX7" fmla="*/ 687317 w 3874076"/>
              <a:gd name="connsiteY7" fmla="*/ 964519 h 967839"/>
              <a:gd name="connsiteX0" fmla="*/ 687317 w 3874076"/>
              <a:gd name="connsiteY0" fmla="*/ 947442 h 950762"/>
              <a:gd name="connsiteX1" fmla="*/ 3860498 w 3874076"/>
              <a:gd name="connsiteY1" fmla="*/ 940478 h 950762"/>
              <a:gd name="connsiteX2" fmla="*/ 3873993 w 3874076"/>
              <a:gd name="connsiteY2" fmla="*/ 664483 h 950762"/>
              <a:gd name="connsiteX3" fmla="*/ 3596509 w 3874076"/>
              <a:gd name="connsiteY3" fmla="*/ 376323 h 950762"/>
              <a:gd name="connsiteX4" fmla="*/ 2240546 w 3874076"/>
              <a:gd name="connsiteY4" fmla="*/ 3 h 950762"/>
              <a:gd name="connsiteX5" fmla="*/ 13632 w 3874076"/>
              <a:gd name="connsiteY5" fmla="*/ 793534 h 950762"/>
              <a:gd name="connsiteX6" fmla="*/ 2532 w 3874076"/>
              <a:gd name="connsiteY6" fmla="*/ 943106 h 950762"/>
              <a:gd name="connsiteX7" fmla="*/ 687317 w 3874076"/>
              <a:gd name="connsiteY7" fmla="*/ 947442 h 950762"/>
              <a:gd name="connsiteX0" fmla="*/ 687317 w 3874076"/>
              <a:gd name="connsiteY0" fmla="*/ 967853 h 971173"/>
              <a:gd name="connsiteX1" fmla="*/ 3860498 w 3874076"/>
              <a:gd name="connsiteY1" fmla="*/ 960889 h 971173"/>
              <a:gd name="connsiteX2" fmla="*/ 3873993 w 3874076"/>
              <a:gd name="connsiteY2" fmla="*/ 684894 h 971173"/>
              <a:gd name="connsiteX3" fmla="*/ 3526537 w 3874076"/>
              <a:gd name="connsiteY3" fmla="*/ 373119 h 971173"/>
              <a:gd name="connsiteX4" fmla="*/ 2240546 w 3874076"/>
              <a:gd name="connsiteY4" fmla="*/ 20414 h 971173"/>
              <a:gd name="connsiteX5" fmla="*/ 13632 w 3874076"/>
              <a:gd name="connsiteY5" fmla="*/ 813945 h 971173"/>
              <a:gd name="connsiteX6" fmla="*/ 2532 w 3874076"/>
              <a:gd name="connsiteY6" fmla="*/ 963517 h 971173"/>
              <a:gd name="connsiteX7" fmla="*/ 687317 w 3874076"/>
              <a:gd name="connsiteY7" fmla="*/ 967853 h 971173"/>
              <a:gd name="connsiteX0" fmla="*/ 687317 w 3874076"/>
              <a:gd name="connsiteY0" fmla="*/ 965448 h 968768"/>
              <a:gd name="connsiteX1" fmla="*/ 3860498 w 3874076"/>
              <a:gd name="connsiteY1" fmla="*/ 958484 h 968768"/>
              <a:gd name="connsiteX2" fmla="*/ 3873993 w 3874076"/>
              <a:gd name="connsiteY2" fmla="*/ 682489 h 968768"/>
              <a:gd name="connsiteX3" fmla="*/ 3526537 w 3874076"/>
              <a:gd name="connsiteY3" fmla="*/ 370714 h 968768"/>
              <a:gd name="connsiteX4" fmla="*/ 2240546 w 3874076"/>
              <a:gd name="connsiteY4" fmla="*/ 18009 h 968768"/>
              <a:gd name="connsiteX5" fmla="*/ 13632 w 3874076"/>
              <a:gd name="connsiteY5" fmla="*/ 811540 h 968768"/>
              <a:gd name="connsiteX6" fmla="*/ 2532 w 3874076"/>
              <a:gd name="connsiteY6" fmla="*/ 961112 h 968768"/>
              <a:gd name="connsiteX7" fmla="*/ 687317 w 3874076"/>
              <a:gd name="connsiteY7" fmla="*/ 965448 h 968768"/>
              <a:gd name="connsiteX0" fmla="*/ 687317 w 3888745"/>
              <a:gd name="connsiteY0" fmla="*/ 965448 h 968768"/>
              <a:gd name="connsiteX1" fmla="*/ 3888745 w 3888745"/>
              <a:gd name="connsiteY1" fmla="*/ 950425 h 968768"/>
              <a:gd name="connsiteX2" fmla="*/ 3873993 w 3888745"/>
              <a:gd name="connsiteY2" fmla="*/ 682489 h 968768"/>
              <a:gd name="connsiteX3" fmla="*/ 3526537 w 3888745"/>
              <a:gd name="connsiteY3" fmla="*/ 370714 h 968768"/>
              <a:gd name="connsiteX4" fmla="*/ 2240546 w 3888745"/>
              <a:gd name="connsiteY4" fmla="*/ 18009 h 968768"/>
              <a:gd name="connsiteX5" fmla="*/ 13632 w 3888745"/>
              <a:gd name="connsiteY5" fmla="*/ 811540 h 968768"/>
              <a:gd name="connsiteX6" fmla="*/ 2532 w 3888745"/>
              <a:gd name="connsiteY6" fmla="*/ 961112 h 968768"/>
              <a:gd name="connsiteX7" fmla="*/ 687317 w 3888745"/>
              <a:gd name="connsiteY7" fmla="*/ 965448 h 968768"/>
              <a:gd name="connsiteX0" fmla="*/ 687317 w 3892426"/>
              <a:gd name="connsiteY0" fmla="*/ 965448 h 968768"/>
              <a:gd name="connsiteX1" fmla="*/ 3888745 w 3892426"/>
              <a:gd name="connsiteY1" fmla="*/ 950425 h 968768"/>
              <a:gd name="connsiteX2" fmla="*/ 3873993 w 3892426"/>
              <a:gd name="connsiteY2" fmla="*/ 682489 h 968768"/>
              <a:gd name="connsiteX3" fmla="*/ 3526537 w 3892426"/>
              <a:gd name="connsiteY3" fmla="*/ 370714 h 968768"/>
              <a:gd name="connsiteX4" fmla="*/ 2240546 w 3892426"/>
              <a:gd name="connsiteY4" fmla="*/ 18009 h 968768"/>
              <a:gd name="connsiteX5" fmla="*/ 13632 w 3892426"/>
              <a:gd name="connsiteY5" fmla="*/ 811540 h 968768"/>
              <a:gd name="connsiteX6" fmla="*/ 2532 w 3892426"/>
              <a:gd name="connsiteY6" fmla="*/ 961112 h 968768"/>
              <a:gd name="connsiteX7" fmla="*/ 687317 w 3892426"/>
              <a:gd name="connsiteY7" fmla="*/ 965448 h 968768"/>
              <a:gd name="connsiteX0" fmla="*/ 687317 w 3892426"/>
              <a:gd name="connsiteY0" fmla="*/ 948075 h 951395"/>
              <a:gd name="connsiteX1" fmla="*/ 3888745 w 3892426"/>
              <a:gd name="connsiteY1" fmla="*/ 933052 h 951395"/>
              <a:gd name="connsiteX2" fmla="*/ 3873993 w 3892426"/>
              <a:gd name="connsiteY2" fmla="*/ 665116 h 951395"/>
              <a:gd name="connsiteX3" fmla="*/ 2240546 w 3892426"/>
              <a:gd name="connsiteY3" fmla="*/ 636 h 951395"/>
              <a:gd name="connsiteX4" fmla="*/ 13632 w 3892426"/>
              <a:gd name="connsiteY4" fmla="*/ 794167 h 951395"/>
              <a:gd name="connsiteX5" fmla="*/ 2532 w 3892426"/>
              <a:gd name="connsiteY5" fmla="*/ 943739 h 951395"/>
              <a:gd name="connsiteX6" fmla="*/ 687317 w 3892426"/>
              <a:gd name="connsiteY6" fmla="*/ 948075 h 951395"/>
              <a:gd name="connsiteX0" fmla="*/ 687317 w 3890805"/>
              <a:gd name="connsiteY0" fmla="*/ 1231189 h 1234509"/>
              <a:gd name="connsiteX1" fmla="*/ 3888745 w 3890805"/>
              <a:gd name="connsiteY1" fmla="*/ 1216166 h 1234509"/>
              <a:gd name="connsiteX2" fmla="*/ 3845746 w 3890805"/>
              <a:gd name="connsiteY2" fmla="*/ 53638 h 1234509"/>
              <a:gd name="connsiteX3" fmla="*/ 2240546 w 3890805"/>
              <a:gd name="connsiteY3" fmla="*/ 283750 h 1234509"/>
              <a:gd name="connsiteX4" fmla="*/ 13632 w 3890805"/>
              <a:gd name="connsiteY4" fmla="*/ 1077281 h 1234509"/>
              <a:gd name="connsiteX5" fmla="*/ 2532 w 3890805"/>
              <a:gd name="connsiteY5" fmla="*/ 1226853 h 1234509"/>
              <a:gd name="connsiteX6" fmla="*/ 687317 w 3890805"/>
              <a:gd name="connsiteY6" fmla="*/ 1231189 h 1234509"/>
              <a:gd name="connsiteX0" fmla="*/ 687317 w 3890805"/>
              <a:gd name="connsiteY0" fmla="*/ 1178015 h 1181335"/>
              <a:gd name="connsiteX1" fmla="*/ 3888745 w 3890805"/>
              <a:gd name="connsiteY1" fmla="*/ 1162992 h 1181335"/>
              <a:gd name="connsiteX2" fmla="*/ 3845746 w 3890805"/>
              <a:gd name="connsiteY2" fmla="*/ 464 h 1181335"/>
              <a:gd name="connsiteX3" fmla="*/ 13632 w 3890805"/>
              <a:gd name="connsiteY3" fmla="*/ 1024107 h 1181335"/>
              <a:gd name="connsiteX4" fmla="*/ 2532 w 3890805"/>
              <a:gd name="connsiteY4" fmla="*/ 1173679 h 1181335"/>
              <a:gd name="connsiteX5" fmla="*/ 687317 w 3890805"/>
              <a:gd name="connsiteY5" fmla="*/ 1178015 h 1181335"/>
              <a:gd name="connsiteX0" fmla="*/ 687317 w 3902634"/>
              <a:gd name="connsiteY0" fmla="*/ 1194123 h 1197443"/>
              <a:gd name="connsiteX1" fmla="*/ 3888745 w 3902634"/>
              <a:gd name="connsiteY1" fmla="*/ 1179100 h 1197443"/>
              <a:gd name="connsiteX2" fmla="*/ 3902239 w 3902634"/>
              <a:gd name="connsiteY2" fmla="*/ 454 h 1197443"/>
              <a:gd name="connsiteX3" fmla="*/ 13632 w 3902634"/>
              <a:gd name="connsiteY3" fmla="*/ 1040215 h 1197443"/>
              <a:gd name="connsiteX4" fmla="*/ 2532 w 3902634"/>
              <a:gd name="connsiteY4" fmla="*/ 1189787 h 1197443"/>
              <a:gd name="connsiteX5" fmla="*/ 687317 w 3902634"/>
              <a:gd name="connsiteY5" fmla="*/ 1194123 h 1197443"/>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0421 w 3895738"/>
              <a:gd name="connsiteY0" fmla="*/ 1193669 h 1193877"/>
              <a:gd name="connsiteX1" fmla="*/ 3881849 w 3895738"/>
              <a:gd name="connsiteY1" fmla="*/ 1178646 h 1193877"/>
              <a:gd name="connsiteX2" fmla="*/ 3895343 w 3895738"/>
              <a:gd name="connsiteY2" fmla="*/ 0 h 1193877"/>
              <a:gd name="connsiteX3" fmla="*/ 6736 w 3895738"/>
              <a:gd name="connsiteY3" fmla="*/ 1039761 h 1193877"/>
              <a:gd name="connsiteX4" fmla="*/ 2698 w 3895738"/>
              <a:gd name="connsiteY4" fmla="*/ 1181274 h 1193877"/>
              <a:gd name="connsiteX5" fmla="*/ 680421 w 3895738"/>
              <a:gd name="connsiteY5" fmla="*/ 1193669 h 1193877"/>
              <a:gd name="connsiteX0" fmla="*/ 673733 w 3889050"/>
              <a:gd name="connsiteY0" fmla="*/ 1193669 h 1216881"/>
              <a:gd name="connsiteX1" fmla="*/ 3875161 w 3889050"/>
              <a:gd name="connsiteY1" fmla="*/ 1178646 h 1216881"/>
              <a:gd name="connsiteX2" fmla="*/ 3888655 w 3889050"/>
              <a:gd name="connsiteY2" fmla="*/ 0 h 1216881"/>
              <a:gd name="connsiteX3" fmla="*/ 48 w 3889050"/>
              <a:gd name="connsiteY3" fmla="*/ 1039761 h 1216881"/>
              <a:gd name="connsiteX4" fmla="*/ 207862 w 3889050"/>
              <a:gd name="connsiteY4" fmla="*/ 1213511 h 1216881"/>
              <a:gd name="connsiteX5" fmla="*/ 673733 w 3889050"/>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27166 w 3711378"/>
              <a:gd name="connsiteY3" fmla="*/ 878574 h 1216881"/>
              <a:gd name="connsiteX4" fmla="*/ 30190 w 3711378"/>
              <a:gd name="connsiteY4" fmla="*/ 1213511 h 1216881"/>
              <a:gd name="connsiteX5" fmla="*/ 496061 w 3711378"/>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5008 w 3711378"/>
              <a:gd name="connsiteY3" fmla="*/ 561898 h 1216881"/>
              <a:gd name="connsiteX4" fmla="*/ 30190 w 3711378"/>
              <a:gd name="connsiteY4" fmla="*/ 1213511 h 1216881"/>
              <a:gd name="connsiteX5" fmla="*/ 496061 w 3711378"/>
              <a:gd name="connsiteY5" fmla="*/ 1193669 h 1216881"/>
              <a:gd name="connsiteX0" fmla="*/ 25476 w 3706664"/>
              <a:gd name="connsiteY0" fmla="*/ 1213511 h 1310738"/>
              <a:gd name="connsiteX1" fmla="*/ 3692775 w 3706664"/>
              <a:gd name="connsiteY1" fmla="*/ 1178646 h 1310738"/>
              <a:gd name="connsiteX2" fmla="*/ 3706269 w 3706664"/>
              <a:gd name="connsiteY2" fmla="*/ 0 h 1310738"/>
              <a:gd name="connsiteX3" fmla="*/ 294 w 3706664"/>
              <a:gd name="connsiteY3" fmla="*/ 561898 h 1310738"/>
              <a:gd name="connsiteX4" fmla="*/ 25476 w 3706664"/>
              <a:gd name="connsiteY4" fmla="*/ 1213511 h 1310738"/>
              <a:gd name="connsiteX0" fmla="*/ 25476 w 3706664"/>
              <a:gd name="connsiteY0" fmla="*/ 1213511 h 1259318"/>
              <a:gd name="connsiteX1" fmla="*/ 3692775 w 3706664"/>
              <a:gd name="connsiteY1" fmla="*/ 1178646 h 1259318"/>
              <a:gd name="connsiteX2" fmla="*/ 3706269 w 3706664"/>
              <a:gd name="connsiteY2" fmla="*/ 0 h 1259318"/>
              <a:gd name="connsiteX3" fmla="*/ 294 w 3706664"/>
              <a:gd name="connsiteY3" fmla="*/ 561898 h 1259318"/>
              <a:gd name="connsiteX4" fmla="*/ 25476 w 3706664"/>
              <a:gd name="connsiteY4" fmla="*/ 1213511 h 1259318"/>
              <a:gd name="connsiteX0" fmla="*/ 25476 w 3706664"/>
              <a:gd name="connsiteY0" fmla="*/ 1213511 h 1213511"/>
              <a:gd name="connsiteX1" fmla="*/ 3692775 w 3706664"/>
              <a:gd name="connsiteY1" fmla="*/ 1178646 h 1213511"/>
              <a:gd name="connsiteX2" fmla="*/ 3706269 w 3706664"/>
              <a:gd name="connsiteY2" fmla="*/ 0 h 1213511"/>
              <a:gd name="connsiteX3" fmla="*/ 294 w 3706664"/>
              <a:gd name="connsiteY3" fmla="*/ 561898 h 1213511"/>
              <a:gd name="connsiteX4" fmla="*/ 25476 w 3706664"/>
              <a:gd name="connsiteY4" fmla="*/ 1213511 h 1213511"/>
              <a:gd name="connsiteX0" fmla="*/ 25476 w 3706664"/>
              <a:gd name="connsiteY0" fmla="*/ 1213511 h 1213511"/>
              <a:gd name="connsiteX1" fmla="*/ 3692775 w 3706664"/>
              <a:gd name="connsiteY1" fmla="*/ 1195313 h 1213511"/>
              <a:gd name="connsiteX2" fmla="*/ 3706269 w 3706664"/>
              <a:gd name="connsiteY2" fmla="*/ 0 h 1213511"/>
              <a:gd name="connsiteX3" fmla="*/ 294 w 3706664"/>
              <a:gd name="connsiteY3" fmla="*/ 561898 h 1213511"/>
              <a:gd name="connsiteX4" fmla="*/ 25476 w 3706664"/>
              <a:gd name="connsiteY4" fmla="*/ 1213511 h 1213511"/>
              <a:gd name="connsiteX0" fmla="*/ 0 w 3681188"/>
              <a:gd name="connsiteY0" fmla="*/ 1213511 h 1213511"/>
              <a:gd name="connsiteX1" fmla="*/ 3667299 w 3681188"/>
              <a:gd name="connsiteY1" fmla="*/ 1195313 h 1213511"/>
              <a:gd name="connsiteX2" fmla="*/ 3680793 w 3681188"/>
              <a:gd name="connsiteY2" fmla="*/ 0 h 1213511"/>
              <a:gd name="connsiteX3" fmla="*/ 8054 w 3681188"/>
              <a:gd name="connsiteY3" fmla="*/ 561898 h 1213511"/>
              <a:gd name="connsiteX4" fmla="*/ 0 w 3681188"/>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8054 w 3680893"/>
              <a:gd name="connsiteY3" fmla="*/ 561898 h 1213511"/>
              <a:gd name="connsiteX4" fmla="*/ 0 w 3680893"/>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2525 w 3680893"/>
              <a:gd name="connsiteY3" fmla="*/ 873019 h 1213511"/>
              <a:gd name="connsiteX4" fmla="*/ 0 w 3680893"/>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11909 h 1213511"/>
              <a:gd name="connsiteX4" fmla="*/ 3812 w 3684705"/>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39688 h 1213511"/>
              <a:gd name="connsiteX4" fmla="*/ 3812 w 3684705"/>
              <a:gd name="connsiteY4" fmla="*/ 1213511 h 1213511"/>
              <a:gd name="connsiteX0" fmla="*/ 3812 w 3660133"/>
              <a:gd name="connsiteY0" fmla="*/ 846833 h 846833"/>
              <a:gd name="connsiteX1" fmla="*/ 3660032 w 3660133"/>
              <a:gd name="connsiteY1" fmla="*/ 845303 h 846833"/>
              <a:gd name="connsiteX2" fmla="*/ 2385252 w 3660133"/>
              <a:gd name="connsiteY2" fmla="*/ 0 h 846833"/>
              <a:gd name="connsiteX3" fmla="*/ 808 w 3660133"/>
              <a:gd name="connsiteY3" fmla="*/ 573010 h 846833"/>
              <a:gd name="connsiteX4" fmla="*/ 3812 w 3660133"/>
              <a:gd name="connsiteY4" fmla="*/ 846833 h 846833"/>
              <a:gd name="connsiteX0" fmla="*/ 3812 w 2389773"/>
              <a:gd name="connsiteY0" fmla="*/ 846833 h 856414"/>
              <a:gd name="connsiteX1" fmla="*/ 2382796 w 2389773"/>
              <a:gd name="connsiteY1" fmla="*/ 856414 h 856414"/>
              <a:gd name="connsiteX2" fmla="*/ 2385252 w 2389773"/>
              <a:gd name="connsiteY2" fmla="*/ 0 h 856414"/>
              <a:gd name="connsiteX3" fmla="*/ 808 w 2389773"/>
              <a:gd name="connsiteY3" fmla="*/ 573010 h 856414"/>
              <a:gd name="connsiteX4" fmla="*/ 3812 w 2389773"/>
              <a:gd name="connsiteY4" fmla="*/ 846833 h 856414"/>
              <a:gd name="connsiteX0" fmla="*/ 3812 w 2389773"/>
              <a:gd name="connsiteY0" fmla="*/ 846833 h 846833"/>
              <a:gd name="connsiteX1" fmla="*/ 2382796 w 2389773"/>
              <a:gd name="connsiteY1" fmla="*/ 839747 h 846833"/>
              <a:gd name="connsiteX2" fmla="*/ 2385252 w 2389773"/>
              <a:gd name="connsiteY2" fmla="*/ 0 h 846833"/>
              <a:gd name="connsiteX3" fmla="*/ 808 w 2389773"/>
              <a:gd name="connsiteY3" fmla="*/ 573010 h 846833"/>
              <a:gd name="connsiteX4" fmla="*/ 3812 w 2389773"/>
              <a:gd name="connsiteY4" fmla="*/ 846833 h 846833"/>
              <a:gd name="connsiteX0" fmla="*/ 3812 w 2405301"/>
              <a:gd name="connsiteY0" fmla="*/ 846833 h 846833"/>
              <a:gd name="connsiteX1" fmla="*/ 2401794 w 2405301"/>
              <a:gd name="connsiteY1" fmla="*/ 839747 h 846833"/>
              <a:gd name="connsiteX2" fmla="*/ 2385252 w 2405301"/>
              <a:gd name="connsiteY2" fmla="*/ 0 h 846833"/>
              <a:gd name="connsiteX3" fmla="*/ 808 w 2405301"/>
              <a:gd name="connsiteY3" fmla="*/ 573010 h 846833"/>
              <a:gd name="connsiteX4" fmla="*/ 3812 w 2405301"/>
              <a:gd name="connsiteY4" fmla="*/ 846833 h 846833"/>
              <a:gd name="connsiteX0" fmla="*/ 3812 w 2407921"/>
              <a:gd name="connsiteY0" fmla="*/ 835529 h 835529"/>
              <a:gd name="connsiteX1" fmla="*/ 2401794 w 2407921"/>
              <a:gd name="connsiteY1" fmla="*/ 828443 h 835529"/>
              <a:gd name="connsiteX2" fmla="*/ 2401536 w 2407921"/>
              <a:gd name="connsiteY2" fmla="*/ 0 h 835529"/>
              <a:gd name="connsiteX3" fmla="*/ 808 w 2407921"/>
              <a:gd name="connsiteY3" fmla="*/ 561706 h 835529"/>
              <a:gd name="connsiteX4" fmla="*/ 3812 w 2407921"/>
              <a:gd name="connsiteY4" fmla="*/ 835529 h 835529"/>
              <a:gd name="connsiteX0" fmla="*/ 3812 w 2408771"/>
              <a:gd name="connsiteY0" fmla="*/ 858137 h 858137"/>
              <a:gd name="connsiteX1" fmla="*/ 2401794 w 2408771"/>
              <a:gd name="connsiteY1" fmla="*/ 851051 h 858137"/>
              <a:gd name="connsiteX2" fmla="*/ 2404250 w 2408771"/>
              <a:gd name="connsiteY2" fmla="*/ 0 h 858137"/>
              <a:gd name="connsiteX3" fmla="*/ 808 w 2408771"/>
              <a:gd name="connsiteY3" fmla="*/ 584314 h 858137"/>
              <a:gd name="connsiteX4" fmla="*/ 3812 w 2408771"/>
              <a:gd name="connsiteY4" fmla="*/ 858137 h 858137"/>
              <a:gd name="connsiteX0" fmla="*/ 3812 w 2407416"/>
              <a:gd name="connsiteY0" fmla="*/ 858137 h 858137"/>
              <a:gd name="connsiteX1" fmla="*/ 2401794 w 2407416"/>
              <a:gd name="connsiteY1" fmla="*/ 851051 h 858137"/>
              <a:gd name="connsiteX2" fmla="*/ 2404250 w 2407416"/>
              <a:gd name="connsiteY2" fmla="*/ 0 h 858137"/>
              <a:gd name="connsiteX3" fmla="*/ 808 w 2407416"/>
              <a:gd name="connsiteY3" fmla="*/ 584314 h 858137"/>
              <a:gd name="connsiteX4" fmla="*/ 3812 w 2407416"/>
              <a:gd name="connsiteY4" fmla="*/ 858137 h 858137"/>
              <a:gd name="connsiteX0" fmla="*/ 3812 w 2404250"/>
              <a:gd name="connsiteY0" fmla="*/ 858137 h 858137"/>
              <a:gd name="connsiteX1" fmla="*/ 2401794 w 2404250"/>
              <a:gd name="connsiteY1" fmla="*/ 851051 h 858137"/>
              <a:gd name="connsiteX2" fmla="*/ 2404250 w 2404250"/>
              <a:gd name="connsiteY2" fmla="*/ 0 h 858137"/>
              <a:gd name="connsiteX3" fmla="*/ 808 w 2404250"/>
              <a:gd name="connsiteY3" fmla="*/ 584314 h 858137"/>
              <a:gd name="connsiteX4" fmla="*/ 3812 w 2404250"/>
              <a:gd name="connsiteY4" fmla="*/ 858137 h 85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250" h="858137">
                <a:moveTo>
                  <a:pt x="3812" y="858137"/>
                </a:moveTo>
                <a:lnTo>
                  <a:pt x="2401794" y="851051"/>
                </a:lnTo>
                <a:cubicBezTo>
                  <a:pt x="2406895" y="127997"/>
                  <a:pt x="2400182" y="611546"/>
                  <a:pt x="2404250" y="0"/>
                </a:cubicBezTo>
                <a:lnTo>
                  <a:pt x="808" y="584314"/>
                </a:lnTo>
                <a:cubicBezTo>
                  <a:pt x="-2892" y="757499"/>
                  <a:pt x="7512" y="771544"/>
                  <a:pt x="3812" y="858137"/>
                </a:cubicBezTo>
                <a:close/>
              </a:path>
            </a:pathLst>
          </a:custGeom>
          <a:solidFill>
            <a:srgbClr val="0066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cxnSp>
        <p:nvCxnSpPr>
          <p:cNvPr id="45" name="Straight Arrow Connector 44"/>
          <p:cNvCxnSpPr/>
          <p:nvPr/>
        </p:nvCxnSpPr>
        <p:spPr>
          <a:xfrm>
            <a:off x="2362200" y="3305896"/>
            <a:ext cx="0" cy="2209800"/>
          </a:xfrm>
          <a:prstGeom prst="straightConnector1">
            <a:avLst/>
          </a:prstGeom>
          <a:ln>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133600" y="4157247"/>
            <a:ext cx="304800" cy="338554"/>
          </a:xfrm>
          <a:prstGeom prst="rect">
            <a:avLst/>
          </a:prstGeom>
          <a:noFill/>
        </p:spPr>
        <p:txBody>
          <a:bodyPr wrap="square" rtlCol="0">
            <a:spAutoFit/>
          </a:bodyPr>
          <a:lstStyle/>
          <a:p>
            <a:pPr algn="ctr" defTabSz="609585"/>
            <a:r>
              <a:rPr lang="en-US" sz="1600" b="1" dirty="0">
                <a:solidFill>
                  <a:prstClr val="black">
                    <a:lumMod val="75000"/>
                    <a:lumOff val="25000"/>
                  </a:prstClr>
                </a:solidFill>
                <a:latin typeface="Calibri"/>
              </a:rPr>
              <a:t>$</a:t>
            </a:r>
          </a:p>
        </p:txBody>
      </p:sp>
      <p:sp>
        <p:nvSpPr>
          <p:cNvPr id="79" name="TextBox 78"/>
          <p:cNvSpPr txBox="1"/>
          <p:nvPr/>
        </p:nvSpPr>
        <p:spPr>
          <a:xfrm>
            <a:off x="6553175" y="4745287"/>
            <a:ext cx="4646959" cy="923330"/>
          </a:xfrm>
          <a:prstGeom prst="rect">
            <a:avLst/>
          </a:prstGeom>
          <a:noFill/>
        </p:spPr>
        <p:txBody>
          <a:bodyPr wrap="square" rtlCol="0">
            <a:spAutoFit/>
          </a:bodyPr>
          <a:lstStyle/>
          <a:p>
            <a:pPr algn="ctr" defTabSz="609585"/>
            <a:r>
              <a:rPr lang="en-US" dirty="0">
                <a:solidFill>
                  <a:prstClr val="white"/>
                </a:solidFill>
                <a:effectLst>
                  <a:outerShdw blurRad="38100" dist="38100" dir="2700000" algn="tl">
                    <a:srgbClr val="000000">
                      <a:alpha val="43137"/>
                    </a:srgbClr>
                  </a:outerShdw>
                </a:effectLst>
                <a:latin typeface="Calibri"/>
              </a:rPr>
              <a:t>Essential Income</a:t>
            </a:r>
          </a:p>
          <a:p>
            <a:pPr algn="ctr" defTabSz="609585"/>
            <a:r>
              <a:rPr lang="en-US" dirty="0">
                <a:solidFill>
                  <a:prstClr val="white"/>
                </a:solidFill>
                <a:effectLst>
                  <a:outerShdw blurRad="38100" dist="38100" dir="2700000" algn="tl">
                    <a:srgbClr val="000000">
                      <a:alpha val="43137"/>
                    </a:srgbClr>
                  </a:outerShdw>
                </a:effectLst>
                <a:latin typeface="Calibri"/>
              </a:rPr>
              <a:t>Secure, Inflation-Adjusted </a:t>
            </a:r>
          </a:p>
          <a:p>
            <a:pPr algn="ctr" defTabSz="609585"/>
            <a:r>
              <a:rPr lang="en-US" dirty="0">
                <a:solidFill>
                  <a:prstClr val="white"/>
                </a:solidFill>
                <a:effectLst>
                  <a:outerShdw blurRad="38100" dist="38100" dir="2700000" algn="tl">
                    <a:srgbClr val="000000">
                      <a:alpha val="43137"/>
                    </a:srgbClr>
                  </a:outerShdw>
                </a:effectLst>
                <a:latin typeface="Calibri"/>
              </a:rPr>
              <a:t>Lifetime Income </a:t>
            </a:r>
          </a:p>
        </p:txBody>
      </p:sp>
      <p:sp>
        <p:nvSpPr>
          <p:cNvPr id="20" name="TextBox 19"/>
          <p:cNvSpPr txBox="1"/>
          <p:nvPr/>
        </p:nvSpPr>
        <p:spPr>
          <a:xfrm>
            <a:off x="2438400" y="5791201"/>
            <a:ext cx="7200797" cy="276999"/>
          </a:xfrm>
          <a:prstGeom prst="rect">
            <a:avLst/>
          </a:prstGeom>
          <a:noFill/>
        </p:spPr>
        <p:txBody>
          <a:bodyPr wrap="square" rtlCol="0">
            <a:spAutoFit/>
          </a:bodyPr>
          <a:lstStyle/>
          <a:p>
            <a:pPr defTabSz="609585"/>
            <a:r>
              <a:rPr lang="en-US" sz="1200" dirty="0">
                <a:solidFill>
                  <a:prstClr val="black"/>
                </a:solidFill>
                <a:latin typeface="Calibri"/>
              </a:rPr>
              <a:t>60                      65                      70                       75                         80                         85                         90                       95               </a:t>
            </a:r>
          </a:p>
        </p:txBody>
      </p:sp>
      <p:cxnSp>
        <p:nvCxnSpPr>
          <p:cNvPr id="22" name="Straight Arrow Connector 21"/>
          <p:cNvCxnSpPr/>
          <p:nvPr/>
        </p:nvCxnSpPr>
        <p:spPr>
          <a:xfrm flipV="1">
            <a:off x="9867901" y="5891021"/>
            <a:ext cx="6477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197105" y="3075109"/>
            <a:ext cx="5029200" cy="830997"/>
          </a:xfrm>
          <a:prstGeom prst="rect">
            <a:avLst/>
          </a:prstGeom>
          <a:noFill/>
        </p:spPr>
        <p:txBody>
          <a:bodyPr wrap="square" rtlCol="0">
            <a:spAutoFit/>
          </a:bodyPr>
          <a:lstStyle/>
          <a:p>
            <a:pPr algn="ctr" defTabSz="609585"/>
            <a:r>
              <a:rPr lang="en-US" sz="2400" b="1" dirty="0">
                <a:solidFill>
                  <a:prstClr val="black"/>
                </a:solidFill>
                <a:latin typeface="Calibri"/>
              </a:rPr>
              <a:t>Flooring with Laddered Bucket Approach</a:t>
            </a:r>
          </a:p>
        </p:txBody>
      </p:sp>
      <p:cxnSp>
        <p:nvCxnSpPr>
          <p:cNvPr id="47" name="Straight Connector 46"/>
          <p:cNvCxnSpPr/>
          <p:nvPr/>
        </p:nvCxnSpPr>
        <p:spPr>
          <a:xfrm flipV="1">
            <a:off x="2609045" y="5683608"/>
            <a:ext cx="8058955" cy="7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7238999" y="3864859"/>
            <a:ext cx="4646959" cy="584775"/>
          </a:xfrm>
          <a:prstGeom prst="rect">
            <a:avLst/>
          </a:prstGeom>
          <a:noFill/>
        </p:spPr>
        <p:txBody>
          <a:bodyPr wrap="square" rtlCol="0">
            <a:spAutoFit/>
          </a:bodyPr>
          <a:lstStyle/>
          <a:p>
            <a:pPr algn="ctr" defTabSz="609585"/>
            <a:r>
              <a:rPr lang="en-US" sz="1600" dirty="0">
                <a:solidFill>
                  <a:prstClr val="white"/>
                </a:solidFill>
                <a:effectLst>
                  <a:outerShdw blurRad="38100" dist="38100" dir="2700000" algn="tl">
                    <a:srgbClr val="000000">
                      <a:alpha val="43137"/>
                    </a:srgbClr>
                  </a:outerShdw>
                </a:effectLst>
                <a:latin typeface="Calibri"/>
              </a:rPr>
              <a:t>Systematic Withdrawal </a:t>
            </a:r>
          </a:p>
          <a:p>
            <a:pPr algn="ctr" defTabSz="609585"/>
            <a:r>
              <a:rPr lang="en-US" sz="1600" dirty="0">
                <a:solidFill>
                  <a:prstClr val="white"/>
                </a:solidFill>
                <a:effectLst>
                  <a:outerShdw blurRad="38100" dist="38100" dir="2700000" algn="tl">
                    <a:srgbClr val="000000">
                      <a:alpha val="43137"/>
                    </a:srgbClr>
                  </a:outerShdw>
                </a:effectLst>
                <a:latin typeface="Calibri"/>
              </a:rPr>
              <a:t>Income Plan (SWIP)</a:t>
            </a:r>
          </a:p>
        </p:txBody>
      </p:sp>
      <p:sp>
        <p:nvSpPr>
          <p:cNvPr id="42" name="Freeform 41"/>
          <p:cNvSpPr/>
          <p:nvPr/>
        </p:nvSpPr>
        <p:spPr>
          <a:xfrm>
            <a:off x="3528547" y="4437745"/>
            <a:ext cx="2200424" cy="938715"/>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663057 h 663964"/>
              <a:gd name="connsiteX1" fmla="*/ 3745593 w 3747707"/>
              <a:gd name="connsiteY1" fmla="*/ 663964 h 663964"/>
              <a:gd name="connsiteX2" fmla="*/ 3747427 w 3747707"/>
              <a:gd name="connsiteY2" fmla="*/ 341442 h 663964"/>
              <a:gd name="connsiteX3" fmla="*/ 2149198 w 3747707"/>
              <a:gd name="connsiteY3" fmla="*/ 5023 h 663964"/>
              <a:gd name="connsiteX4" fmla="*/ 0 w 3747707"/>
              <a:gd name="connsiteY4" fmla="*/ 663057 h 663964"/>
              <a:gd name="connsiteX0" fmla="*/ 0 w 3747707"/>
              <a:gd name="connsiteY0" fmla="*/ 887750 h 888657"/>
              <a:gd name="connsiteX1" fmla="*/ 3745593 w 3747707"/>
              <a:gd name="connsiteY1" fmla="*/ 888657 h 888657"/>
              <a:gd name="connsiteX2" fmla="*/ 3747427 w 3747707"/>
              <a:gd name="connsiteY2" fmla="*/ 566135 h 888657"/>
              <a:gd name="connsiteX3" fmla="*/ 2456450 w 3747707"/>
              <a:gd name="connsiteY3" fmla="*/ 3287 h 888657"/>
              <a:gd name="connsiteX4" fmla="*/ 0 w 3747707"/>
              <a:gd name="connsiteY4" fmla="*/ 887750 h 888657"/>
              <a:gd name="connsiteX0" fmla="*/ 0 w 3747707"/>
              <a:gd name="connsiteY0" fmla="*/ 886077 h 886984"/>
              <a:gd name="connsiteX1" fmla="*/ 3745593 w 3747707"/>
              <a:gd name="connsiteY1" fmla="*/ 886984 h 886984"/>
              <a:gd name="connsiteX2" fmla="*/ 3747427 w 3747707"/>
              <a:gd name="connsiteY2" fmla="*/ 650349 h 886984"/>
              <a:gd name="connsiteX3" fmla="*/ 2456450 w 3747707"/>
              <a:gd name="connsiteY3" fmla="*/ 1614 h 886984"/>
              <a:gd name="connsiteX4" fmla="*/ 0 w 3747707"/>
              <a:gd name="connsiteY4" fmla="*/ 886077 h 886984"/>
              <a:gd name="connsiteX0" fmla="*/ 0 w 3747707"/>
              <a:gd name="connsiteY0" fmla="*/ 886490 h 887397"/>
              <a:gd name="connsiteX1" fmla="*/ 3745593 w 3747707"/>
              <a:gd name="connsiteY1" fmla="*/ 887397 h 887397"/>
              <a:gd name="connsiteX2" fmla="*/ 3747427 w 3747707"/>
              <a:gd name="connsiteY2" fmla="*/ 650762 h 887397"/>
              <a:gd name="connsiteX3" fmla="*/ 2456450 w 3747707"/>
              <a:gd name="connsiteY3" fmla="*/ 2027 h 887397"/>
              <a:gd name="connsiteX4" fmla="*/ 0 w 3747707"/>
              <a:gd name="connsiteY4" fmla="*/ 886490 h 887397"/>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76756 w 4024463"/>
              <a:gd name="connsiteY0" fmla="*/ 917138 h 918045"/>
              <a:gd name="connsiteX1" fmla="*/ 4022349 w 4024463"/>
              <a:gd name="connsiteY1" fmla="*/ 918045 h 918045"/>
              <a:gd name="connsiteX2" fmla="*/ 4024183 w 4024463"/>
              <a:gd name="connsiteY2" fmla="*/ 681410 h 918045"/>
              <a:gd name="connsiteX3" fmla="*/ 2460708 w 4024463"/>
              <a:gd name="connsiteY3" fmla="*/ 1187 h 918045"/>
              <a:gd name="connsiteX4" fmla="*/ 507909 w 4024463"/>
              <a:gd name="connsiteY4" fmla="*/ 527075 h 918045"/>
              <a:gd name="connsiteX5" fmla="*/ 276756 w 4024463"/>
              <a:gd name="connsiteY5" fmla="*/ 917138 h 918045"/>
              <a:gd name="connsiteX0" fmla="*/ 246884 w 3994591"/>
              <a:gd name="connsiteY0" fmla="*/ 917052 h 917959"/>
              <a:gd name="connsiteX1" fmla="*/ 3992477 w 3994591"/>
              <a:gd name="connsiteY1" fmla="*/ 917959 h 917959"/>
              <a:gd name="connsiteX2" fmla="*/ 3994311 w 3994591"/>
              <a:gd name="connsiteY2" fmla="*/ 681324 h 917959"/>
              <a:gd name="connsiteX3" fmla="*/ 2430836 w 3994591"/>
              <a:gd name="connsiteY3" fmla="*/ 1101 h 917959"/>
              <a:gd name="connsiteX4" fmla="*/ 478037 w 3994591"/>
              <a:gd name="connsiteY4" fmla="*/ 526989 h 917959"/>
              <a:gd name="connsiteX5" fmla="*/ 466937 w 3994591"/>
              <a:gd name="connsiteY5" fmla="*/ 826124 h 917959"/>
              <a:gd name="connsiteX6" fmla="*/ 246884 w 3994591"/>
              <a:gd name="connsiteY6" fmla="*/ 917052 h 917959"/>
              <a:gd name="connsiteX0" fmla="*/ 291608 w 4039315"/>
              <a:gd name="connsiteY0" fmla="*/ 917052 h 917959"/>
              <a:gd name="connsiteX1" fmla="*/ 4037201 w 4039315"/>
              <a:gd name="connsiteY1" fmla="*/ 917959 h 917959"/>
              <a:gd name="connsiteX2" fmla="*/ 4039035 w 4039315"/>
              <a:gd name="connsiteY2" fmla="*/ 681324 h 917959"/>
              <a:gd name="connsiteX3" fmla="*/ 2475560 w 4039315"/>
              <a:gd name="connsiteY3" fmla="*/ 1101 h 917959"/>
              <a:gd name="connsiteX4" fmla="*/ 522761 w 4039315"/>
              <a:gd name="connsiteY4" fmla="*/ 526989 h 917959"/>
              <a:gd name="connsiteX5" fmla="*/ 311869 w 4039315"/>
              <a:gd name="connsiteY5" fmla="*/ 810381 h 917959"/>
              <a:gd name="connsiteX6" fmla="*/ 291608 w 4039315"/>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6616 h 917523"/>
              <a:gd name="connsiteX1" fmla="*/ 4062529 w 4064643"/>
              <a:gd name="connsiteY1" fmla="*/ 917523 h 917523"/>
              <a:gd name="connsiteX2" fmla="*/ 4064363 w 4064643"/>
              <a:gd name="connsiteY2" fmla="*/ 680888 h 917523"/>
              <a:gd name="connsiteX3" fmla="*/ 2500888 w 4064643"/>
              <a:gd name="connsiteY3" fmla="*/ 665 h 917523"/>
              <a:gd name="connsiteX4" fmla="*/ 592487 w 4064643"/>
              <a:gd name="connsiteY4" fmla="*/ 558041 h 917523"/>
              <a:gd name="connsiteX5" fmla="*/ 248399 w 4064643"/>
              <a:gd name="connsiteY5" fmla="*/ 794201 h 917523"/>
              <a:gd name="connsiteX6" fmla="*/ 316936 w 4064643"/>
              <a:gd name="connsiteY6" fmla="*/ 916616 h 917523"/>
              <a:gd name="connsiteX0" fmla="*/ 635876 w 3828603"/>
              <a:gd name="connsiteY0" fmla="*/ 932360 h 932360"/>
              <a:gd name="connsiteX1" fmla="*/ 3826489 w 3828603"/>
              <a:gd name="connsiteY1" fmla="*/ 917523 h 932360"/>
              <a:gd name="connsiteX2" fmla="*/ 3828323 w 3828603"/>
              <a:gd name="connsiteY2" fmla="*/ 680888 h 932360"/>
              <a:gd name="connsiteX3" fmla="*/ 2264848 w 3828603"/>
              <a:gd name="connsiteY3" fmla="*/ 665 h 932360"/>
              <a:gd name="connsiteX4" fmla="*/ 356447 w 3828603"/>
              <a:gd name="connsiteY4" fmla="*/ 558041 h 932360"/>
              <a:gd name="connsiteX5" fmla="*/ 12359 w 3828603"/>
              <a:gd name="connsiteY5" fmla="*/ 794201 h 932360"/>
              <a:gd name="connsiteX6" fmla="*/ 635876 w 3828603"/>
              <a:gd name="connsiteY6" fmla="*/ 932360 h 932360"/>
              <a:gd name="connsiteX0" fmla="*/ 635876 w 3828603"/>
              <a:gd name="connsiteY0" fmla="*/ 932360 h 942347"/>
              <a:gd name="connsiteX1" fmla="*/ 3826489 w 3828603"/>
              <a:gd name="connsiteY1" fmla="*/ 917523 h 942347"/>
              <a:gd name="connsiteX2" fmla="*/ 3828323 w 3828603"/>
              <a:gd name="connsiteY2" fmla="*/ 680888 h 942347"/>
              <a:gd name="connsiteX3" fmla="*/ 2264848 w 3828603"/>
              <a:gd name="connsiteY3" fmla="*/ 665 h 942347"/>
              <a:gd name="connsiteX4" fmla="*/ 356447 w 3828603"/>
              <a:gd name="connsiteY4" fmla="*/ 558041 h 942347"/>
              <a:gd name="connsiteX5" fmla="*/ 12359 w 3828603"/>
              <a:gd name="connsiteY5" fmla="*/ 794201 h 942347"/>
              <a:gd name="connsiteX6" fmla="*/ 635876 w 3828603"/>
              <a:gd name="connsiteY6" fmla="*/ 932360 h 942347"/>
              <a:gd name="connsiteX0" fmla="*/ 500439 w 3859660"/>
              <a:gd name="connsiteY0" fmla="*/ 955976 h 964653"/>
              <a:gd name="connsiteX1" fmla="*/ 3857546 w 3859660"/>
              <a:gd name="connsiteY1" fmla="*/ 917523 h 964653"/>
              <a:gd name="connsiteX2" fmla="*/ 3859380 w 3859660"/>
              <a:gd name="connsiteY2" fmla="*/ 680888 h 964653"/>
              <a:gd name="connsiteX3" fmla="*/ 2295905 w 3859660"/>
              <a:gd name="connsiteY3" fmla="*/ 665 h 964653"/>
              <a:gd name="connsiteX4" fmla="*/ 387504 w 3859660"/>
              <a:gd name="connsiteY4" fmla="*/ 558041 h 964653"/>
              <a:gd name="connsiteX5" fmla="*/ 43416 w 3859660"/>
              <a:gd name="connsiteY5" fmla="*/ 794201 h 964653"/>
              <a:gd name="connsiteX6" fmla="*/ 500439 w 3859660"/>
              <a:gd name="connsiteY6" fmla="*/ 955976 h 964653"/>
              <a:gd name="connsiteX0" fmla="*/ 508269 w 3867490"/>
              <a:gd name="connsiteY0" fmla="*/ 955976 h 962184"/>
              <a:gd name="connsiteX1" fmla="*/ 3865376 w 3867490"/>
              <a:gd name="connsiteY1" fmla="*/ 917523 h 962184"/>
              <a:gd name="connsiteX2" fmla="*/ 3867210 w 3867490"/>
              <a:gd name="connsiteY2" fmla="*/ 680888 h 962184"/>
              <a:gd name="connsiteX3" fmla="*/ 2303735 w 3867490"/>
              <a:gd name="connsiteY3" fmla="*/ 665 h 962184"/>
              <a:gd name="connsiteX4" fmla="*/ 395334 w 3867490"/>
              <a:gd name="connsiteY4" fmla="*/ 558041 h 962184"/>
              <a:gd name="connsiteX5" fmla="*/ 40146 w 3867490"/>
              <a:gd name="connsiteY5" fmla="*/ 723354 h 962184"/>
              <a:gd name="connsiteX6" fmla="*/ 508269 w 3867490"/>
              <a:gd name="connsiteY6" fmla="*/ 955976 h 962184"/>
              <a:gd name="connsiteX0" fmla="*/ 508270 w 3867491"/>
              <a:gd name="connsiteY0" fmla="*/ 955601 h 961809"/>
              <a:gd name="connsiteX1" fmla="*/ 3865377 w 3867491"/>
              <a:gd name="connsiteY1" fmla="*/ 917148 h 961809"/>
              <a:gd name="connsiteX2" fmla="*/ 3867211 w 3867491"/>
              <a:gd name="connsiteY2" fmla="*/ 680513 h 961809"/>
              <a:gd name="connsiteX3" fmla="*/ 2303736 w 3867491"/>
              <a:gd name="connsiteY3" fmla="*/ 290 h 961809"/>
              <a:gd name="connsiteX4" fmla="*/ 284338 w 3867491"/>
              <a:gd name="connsiteY4" fmla="*/ 597026 h 961809"/>
              <a:gd name="connsiteX5" fmla="*/ 40147 w 3867491"/>
              <a:gd name="connsiteY5" fmla="*/ 722979 h 961809"/>
              <a:gd name="connsiteX6" fmla="*/ 508270 w 3867491"/>
              <a:gd name="connsiteY6" fmla="*/ 955601 h 961809"/>
              <a:gd name="connsiteX0" fmla="*/ 610032 w 3969253"/>
              <a:gd name="connsiteY0" fmla="*/ 955312 h 961520"/>
              <a:gd name="connsiteX1" fmla="*/ 3967139 w 3969253"/>
              <a:gd name="connsiteY1" fmla="*/ 916859 h 961520"/>
              <a:gd name="connsiteX2" fmla="*/ 3968973 w 3969253"/>
              <a:gd name="connsiteY2" fmla="*/ 680224 h 961520"/>
              <a:gd name="connsiteX3" fmla="*/ 2405498 w 3969253"/>
              <a:gd name="connsiteY3" fmla="*/ 1 h 961520"/>
              <a:gd name="connsiteX4" fmla="*/ 175208 w 3969253"/>
              <a:gd name="connsiteY4" fmla="*/ 675457 h 961520"/>
              <a:gd name="connsiteX5" fmla="*/ 141909 w 3969253"/>
              <a:gd name="connsiteY5" fmla="*/ 722690 h 961520"/>
              <a:gd name="connsiteX6" fmla="*/ 610032 w 3969253"/>
              <a:gd name="connsiteY6" fmla="*/ 955312 h 961520"/>
              <a:gd name="connsiteX0" fmla="*/ 613407 w 3972628"/>
              <a:gd name="connsiteY0" fmla="*/ 955312 h 955312"/>
              <a:gd name="connsiteX1" fmla="*/ 3970514 w 3972628"/>
              <a:gd name="connsiteY1" fmla="*/ 916859 h 955312"/>
              <a:gd name="connsiteX2" fmla="*/ 3972348 w 3972628"/>
              <a:gd name="connsiteY2" fmla="*/ 680224 h 955312"/>
              <a:gd name="connsiteX3" fmla="*/ 2408873 w 3972628"/>
              <a:gd name="connsiteY3" fmla="*/ 1 h 955312"/>
              <a:gd name="connsiteX4" fmla="*/ 178583 w 3972628"/>
              <a:gd name="connsiteY4" fmla="*/ 675457 h 955312"/>
              <a:gd name="connsiteX5" fmla="*/ 145284 w 3972628"/>
              <a:gd name="connsiteY5" fmla="*/ 722690 h 955312"/>
              <a:gd name="connsiteX6" fmla="*/ 123086 w 3972628"/>
              <a:gd name="connsiteY6" fmla="*/ 903743 h 955312"/>
              <a:gd name="connsiteX7" fmla="*/ 613407 w 3972628"/>
              <a:gd name="connsiteY7" fmla="*/ 955312 h 955312"/>
              <a:gd name="connsiteX0" fmla="*/ 650710 w 4009931"/>
              <a:gd name="connsiteY0" fmla="*/ 955312 h 955312"/>
              <a:gd name="connsiteX1" fmla="*/ 4007817 w 4009931"/>
              <a:gd name="connsiteY1" fmla="*/ 916859 h 955312"/>
              <a:gd name="connsiteX2" fmla="*/ 4009651 w 4009931"/>
              <a:gd name="connsiteY2" fmla="*/ 680224 h 955312"/>
              <a:gd name="connsiteX3" fmla="*/ 2446176 w 4009931"/>
              <a:gd name="connsiteY3" fmla="*/ 1 h 955312"/>
              <a:gd name="connsiteX4" fmla="*/ 215886 w 4009931"/>
              <a:gd name="connsiteY4" fmla="*/ 675457 h 955312"/>
              <a:gd name="connsiteX5" fmla="*/ 71593 w 4009931"/>
              <a:gd name="connsiteY5" fmla="*/ 691200 h 955312"/>
              <a:gd name="connsiteX6" fmla="*/ 182587 w 4009931"/>
              <a:gd name="connsiteY6" fmla="*/ 722690 h 955312"/>
              <a:gd name="connsiteX7" fmla="*/ 160389 w 4009931"/>
              <a:gd name="connsiteY7" fmla="*/ 903743 h 955312"/>
              <a:gd name="connsiteX8" fmla="*/ 650710 w 4009931"/>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10037 w 4059579"/>
              <a:gd name="connsiteY7" fmla="*/ 903743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32236 w 4059579"/>
              <a:gd name="connsiteY7" fmla="*/ 919487 h 955312"/>
              <a:gd name="connsiteX8" fmla="*/ 700358 w 4059579"/>
              <a:gd name="connsiteY8" fmla="*/ 955312 h 955312"/>
              <a:gd name="connsiteX0" fmla="*/ 671054 w 4030275"/>
              <a:gd name="connsiteY0" fmla="*/ 955560 h 955560"/>
              <a:gd name="connsiteX1" fmla="*/ 4028161 w 4030275"/>
              <a:gd name="connsiteY1" fmla="*/ 917107 h 955560"/>
              <a:gd name="connsiteX2" fmla="*/ 4029995 w 4030275"/>
              <a:gd name="connsiteY2" fmla="*/ 680472 h 955560"/>
              <a:gd name="connsiteX3" fmla="*/ 2466520 w 4030275"/>
              <a:gd name="connsiteY3" fmla="*/ 249 h 955560"/>
              <a:gd name="connsiteX4" fmla="*/ 202931 w 4030275"/>
              <a:gd name="connsiteY4" fmla="*/ 762296 h 955560"/>
              <a:gd name="connsiteX5" fmla="*/ 91937 w 4030275"/>
              <a:gd name="connsiteY5" fmla="*/ 691448 h 955560"/>
              <a:gd name="connsiteX6" fmla="*/ 202931 w 4030275"/>
              <a:gd name="connsiteY6" fmla="*/ 722938 h 955560"/>
              <a:gd name="connsiteX7" fmla="*/ 202932 w 4030275"/>
              <a:gd name="connsiteY7" fmla="*/ 919735 h 955560"/>
              <a:gd name="connsiteX8" fmla="*/ 671054 w 4030275"/>
              <a:gd name="connsiteY8" fmla="*/ 955560 h 955560"/>
              <a:gd name="connsiteX0" fmla="*/ 635797 w 3995018"/>
              <a:gd name="connsiteY0" fmla="*/ 955560 h 955560"/>
              <a:gd name="connsiteX1" fmla="*/ 3992904 w 3995018"/>
              <a:gd name="connsiteY1" fmla="*/ 917107 h 955560"/>
              <a:gd name="connsiteX2" fmla="*/ 3994738 w 3995018"/>
              <a:gd name="connsiteY2" fmla="*/ 680472 h 955560"/>
              <a:gd name="connsiteX3" fmla="*/ 2431263 w 3995018"/>
              <a:gd name="connsiteY3" fmla="*/ 249 h 955560"/>
              <a:gd name="connsiteX4" fmla="*/ 167674 w 3995018"/>
              <a:gd name="connsiteY4" fmla="*/ 762296 h 955560"/>
              <a:gd name="connsiteX5" fmla="*/ 167674 w 3995018"/>
              <a:gd name="connsiteY5" fmla="*/ 722938 h 955560"/>
              <a:gd name="connsiteX6" fmla="*/ 167675 w 3995018"/>
              <a:gd name="connsiteY6" fmla="*/ 919735 h 955560"/>
              <a:gd name="connsiteX7" fmla="*/ 635797 w 3995018"/>
              <a:gd name="connsiteY7" fmla="*/ 955560 h 95556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67682 w 3926903"/>
              <a:gd name="connsiteY0" fmla="*/ 955475 h 955475"/>
              <a:gd name="connsiteX1" fmla="*/ 3924789 w 3926903"/>
              <a:gd name="connsiteY1" fmla="*/ 917022 h 955475"/>
              <a:gd name="connsiteX2" fmla="*/ 3926623 w 3926903"/>
              <a:gd name="connsiteY2" fmla="*/ 680387 h 955475"/>
              <a:gd name="connsiteX3" fmla="*/ 2363148 w 3926903"/>
              <a:gd name="connsiteY3" fmla="*/ 164 h 955475"/>
              <a:gd name="connsiteX4" fmla="*/ 55160 w 3926903"/>
              <a:gd name="connsiteY4" fmla="*/ 746468 h 955475"/>
              <a:gd name="connsiteX5" fmla="*/ 55162 w 3926903"/>
              <a:gd name="connsiteY5" fmla="*/ 943266 h 955475"/>
              <a:gd name="connsiteX6" fmla="*/ 567682 w 3926903"/>
              <a:gd name="connsiteY6" fmla="*/ 955475 h 955475"/>
              <a:gd name="connsiteX0" fmla="*/ 556920 w 3916141"/>
              <a:gd name="connsiteY0" fmla="*/ 955380 h 957575"/>
              <a:gd name="connsiteX1" fmla="*/ 3914027 w 3916141"/>
              <a:gd name="connsiteY1" fmla="*/ 916927 h 957575"/>
              <a:gd name="connsiteX2" fmla="*/ 3915861 w 3916141"/>
              <a:gd name="connsiteY2" fmla="*/ 680292 h 957575"/>
              <a:gd name="connsiteX3" fmla="*/ 2352386 w 3916141"/>
              <a:gd name="connsiteY3" fmla="*/ 69 h 957575"/>
              <a:gd name="connsiteX4" fmla="*/ 0 w 3916141"/>
              <a:gd name="connsiteY4" fmla="*/ 722757 h 957575"/>
              <a:gd name="connsiteX5" fmla="*/ 44400 w 3916141"/>
              <a:gd name="connsiteY5" fmla="*/ 943171 h 957575"/>
              <a:gd name="connsiteX6" fmla="*/ 556920 w 3916141"/>
              <a:gd name="connsiteY6" fmla="*/ 955380 h 957575"/>
              <a:gd name="connsiteX0" fmla="*/ 606510 w 3965731"/>
              <a:gd name="connsiteY0" fmla="*/ 955380 h 957575"/>
              <a:gd name="connsiteX1" fmla="*/ 3963617 w 3965731"/>
              <a:gd name="connsiteY1" fmla="*/ 916927 h 957575"/>
              <a:gd name="connsiteX2" fmla="*/ 3965451 w 3965731"/>
              <a:gd name="connsiteY2" fmla="*/ 680292 h 957575"/>
              <a:gd name="connsiteX3" fmla="*/ 2401976 w 3965731"/>
              <a:gd name="connsiteY3" fmla="*/ 69 h 957575"/>
              <a:gd name="connsiteX4" fmla="*/ 49590 w 3965731"/>
              <a:gd name="connsiteY4" fmla="*/ 722757 h 957575"/>
              <a:gd name="connsiteX5" fmla="*/ 93990 w 3965731"/>
              <a:gd name="connsiteY5" fmla="*/ 943171 h 957575"/>
              <a:gd name="connsiteX6" fmla="*/ 606510 w 3965731"/>
              <a:gd name="connsiteY6" fmla="*/ 955380 h 957575"/>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143703 w 4015444"/>
              <a:gd name="connsiteY4" fmla="*/ 945462 h 1013152"/>
              <a:gd name="connsiteX5" fmla="*/ 656223 w 4015444"/>
              <a:gd name="connsiteY5" fmla="*/ 957671 h 1013152"/>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288000 w 4015444"/>
              <a:gd name="connsiteY4" fmla="*/ 882485 h 1013152"/>
              <a:gd name="connsiteX5" fmla="*/ 143703 w 4015444"/>
              <a:gd name="connsiteY5" fmla="*/ 945462 h 1013152"/>
              <a:gd name="connsiteX6" fmla="*/ 656223 w 4015444"/>
              <a:gd name="connsiteY6" fmla="*/ 957671 h 1013152"/>
              <a:gd name="connsiteX0" fmla="*/ 547701 w 3906922"/>
              <a:gd name="connsiteY0" fmla="*/ 956069 h 956068"/>
              <a:gd name="connsiteX1" fmla="*/ 3904808 w 3906922"/>
              <a:gd name="connsiteY1" fmla="*/ 917616 h 956068"/>
              <a:gd name="connsiteX2" fmla="*/ 3906642 w 3906922"/>
              <a:gd name="connsiteY2" fmla="*/ 680981 h 956068"/>
              <a:gd name="connsiteX3" fmla="*/ 2343167 w 3906922"/>
              <a:gd name="connsiteY3" fmla="*/ 758 h 956068"/>
              <a:gd name="connsiteX4" fmla="*/ 301574 w 3906922"/>
              <a:gd name="connsiteY4" fmla="*/ 825779 h 956068"/>
              <a:gd name="connsiteX5" fmla="*/ 35181 w 3906922"/>
              <a:gd name="connsiteY5" fmla="*/ 943860 h 956068"/>
              <a:gd name="connsiteX6" fmla="*/ 547701 w 3906922"/>
              <a:gd name="connsiteY6" fmla="*/ 956069 h 956068"/>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664724 w 4023945"/>
              <a:gd name="connsiteY0" fmla="*/ 955312 h 960376"/>
              <a:gd name="connsiteX1" fmla="*/ 4021831 w 4023945"/>
              <a:gd name="connsiteY1" fmla="*/ 916859 h 960376"/>
              <a:gd name="connsiteX2" fmla="*/ 4023665 w 4023945"/>
              <a:gd name="connsiteY2" fmla="*/ 680224 h 960376"/>
              <a:gd name="connsiteX3" fmla="*/ 2460190 w 4023945"/>
              <a:gd name="connsiteY3" fmla="*/ 1 h 960376"/>
              <a:gd name="connsiteX4" fmla="*/ 207705 w 4023945"/>
              <a:gd name="connsiteY4" fmla="*/ 683327 h 960376"/>
              <a:gd name="connsiteX5" fmla="*/ 152204 w 4023945"/>
              <a:gd name="connsiteY5" fmla="*/ 943103 h 960376"/>
              <a:gd name="connsiteX6" fmla="*/ 664724 w 4023945"/>
              <a:gd name="connsiteY6" fmla="*/ 955312 h 960376"/>
              <a:gd name="connsiteX0" fmla="*/ 537117 w 3896338"/>
              <a:gd name="connsiteY0" fmla="*/ 955312 h 960376"/>
              <a:gd name="connsiteX1" fmla="*/ 3894224 w 3896338"/>
              <a:gd name="connsiteY1" fmla="*/ 916859 h 960376"/>
              <a:gd name="connsiteX2" fmla="*/ 3896058 w 3896338"/>
              <a:gd name="connsiteY2" fmla="*/ 680224 h 960376"/>
              <a:gd name="connsiteX3" fmla="*/ 2332583 w 3896338"/>
              <a:gd name="connsiteY3" fmla="*/ 1 h 960376"/>
              <a:gd name="connsiteX4" fmla="*/ 80098 w 3896338"/>
              <a:gd name="connsiteY4" fmla="*/ 683327 h 960376"/>
              <a:gd name="connsiteX5" fmla="*/ 24597 w 3896338"/>
              <a:gd name="connsiteY5" fmla="*/ 943103 h 960376"/>
              <a:gd name="connsiteX6" fmla="*/ 537117 w 3896338"/>
              <a:gd name="connsiteY6" fmla="*/ 955312 h 960376"/>
              <a:gd name="connsiteX0" fmla="*/ 556306 w 3915527"/>
              <a:gd name="connsiteY0" fmla="*/ 955312 h 960376"/>
              <a:gd name="connsiteX1" fmla="*/ 3913413 w 3915527"/>
              <a:gd name="connsiteY1" fmla="*/ 916859 h 960376"/>
              <a:gd name="connsiteX2" fmla="*/ 3915247 w 3915527"/>
              <a:gd name="connsiteY2" fmla="*/ 680224 h 960376"/>
              <a:gd name="connsiteX3" fmla="*/ 2351772 w 3915527"/>
              <a:gd name="connsiteY3" fmla="*/ 1 h 960376"/>
              <a:gd name="connsiteX4" fmla="*/ 32690 w 3915527"/>
              <a:gd name="connsiteY4" fmla="*/ 683327 h 960376"/>
              <a:gd name="connsiteX5" fmla="*/ 43786 w 3915527"/>
              <a:gd name="connsiteY5" fmla="*/ 943103 h 960376"/>
              <a:gd name="connsiteX6" fmla="*/ 556306 w 3915527"/>
              <a:gd name="connsiteY6" fmla="*/ 955312 h 960376"/>
              <a:gd name="connsiteX0" fmla="*/ 726957 w 4086178"/>
              <a:gd name="connsiteY0" fmla="*/ 955312 h 960376"/>
              <a:gd name="connsiteX1" fmla="*/ 4084064 w 4086178"/>
              <a:gd name="connsiteY1" fmla="*/ 916859 h 960376"/>
              <a:gd name="connsiteX2" fmla="*/ 4085898 w 4086178"/>
              <a:gd name="connsiteY2" fmla="*/ 680224 h 960376"/>
              <a:gd name="connsiteX3" fmla="*/ 2522423 w 4086178"/>
              <a:gd name="connsiteY3" fmla="*/ 1 h 960376"/>
              <a:gd name="connsiteX4" fmla="*/ 203341 w 4086178"/>
              <a:gd name="connsiteY4" fmla="*/ 683327 h 960376"/>
              <a:gd name="connsiteX5" fmla="*/ 214437 w 4086178"/>
              <a:gd name="connsiteY5" fmla="*/ 943103 h 960376"/>
              <a:gd name="connsiteX6" fmla="*/ 726957 w 40861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699572 w 4058793"/>
              <a:gd name="connsiteY0" fmla="*/ 955312 h 960376"/>
              <a:gd name="connsiteX1" fmla="*/ 4056679 w 4058793"/>
              <a:gd name="connsiteY1" fmla="*/ 916859 h 960376"/>
              <a:gd name="connsiteX2" fmla="*/ 4058513 w 4058793"/>
              <a:gd name="connsiteY2" fmla="*/ 680224 h 960376"/>
              <a:gd name="connsiteX3" fmla="*/ 2495038 w 4058793"/>
              <a:gd name="connsiteY3" fmla="*/ 1 h 960376"/>
              <a:gd name="connsiteX4" fmla="*/ 175956 w 4058793"/>
              <a:gd name="connsiteY4" fmla="*/ 683327 h 960376"/>
              <a:gd name="connsiteX5" fmla="*/ 164853 w 4058793"/>
              <a:gd name="connsiteY5" fmla="*/ 675455 h 960376"/>
              <a:gd name="connsiteX6" fmla="*/ 187052 w 4058793"/>
              <a:gd name="connsiteY6" fmla="*/ 943103 h 960376"/>
              <a:gd name="connsiteX7" fmla="*/ 699572 w 4058793"/>
              <a:gd name="connsiteY7" fmla="*/ 955312 h 960376"/>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491708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491708 w 3917527"/>
              <a:gd name="connsiteY8" fmla="*/ 955968 h 961032"/>
              <a:gd name="connsiteX0" fmla="*/ 380712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380712 w 3917527"/>
              <a:gd name="connsiteY8" fmla="*/ 955968 h 961032"/>
              <a:gd name="connsiteX0" fmla="*/ 380712 w 3917527"/>
              <a:gd name="connsiteY0" fmla="*/ 955968 h 969819"/>
              <a:gd name="connsiteX1" fmla="*/ 3915413 w 3917527"/>
              <a:gd name="connsiteY1" fmla="*/ 917515 h 969819"/>
              <a:gd name="connsiteX2" fmla="*/ 3917247 w 3917527"/>
              <a:gd name="connsiteY2" fmla="*/ 680880 h 969819"/>
              <a:gd name="connsiteX3" fmla="*/ 2353772 w 3917527"/>
              <a:gd name="connsiteY3" fmla="*/ 657 h 969819"/>
              <a:gd name="connsiteX4" fmla="*/ 412075 w 3917527"/>
              <a:gd name="connsiteY4" fmla="*/ 558032 h 969819"/>
              <a:gd name="connsiteX5" fmla="*/ 34690 w 3917527"/>
              <a:gd name="connsiteY5" fmla="*/ 683983 h 969819"/>
              <a:gd name="connsiteX6" fmla="*/ 23587 w 3917527"/>
              <a:gd name="connsiteY6" fmla="*/ 676111 h 969819"/>
              <a:gd name="connsiteX7" fmla="*/ 45786 w 3917527"/>
              <a:gd name="connsiteY7" fmla="*/ 943759 h 969819"/>
              <a:gd name="connsiteX8" fmla="*/ 380712 w 3917527"/>
              <a:gd name="connsiteY8" fmla="*/ 955968 h 969819"/>
              <a:gd name="connsiteX0" fmla="*/ 377445 w 3914260"/>
              <a:gd name="connsiteY0" fmla="*/ 955968 h 969819"/>
              <a:gd name="connsiteX1" fmla="*/ 3912146 w 3914260"/>
              <a:gd name="connsiteY1" fmla="*/ 917515 h 969819"/>
              <a:gd name="connsiteX2" fmla="*/ 3913980 w 3914260"/>
              <a:gd name="connsiteY2" fmla="*/ 680880 h 969819"/>
              <a:gd name="connsiteX3" fmla="*/ 2350505 w 3914260"/>
              <a:gd name="connsiteY3" fmla="*/ 657 h 969819"/>
              <a:gd name="connsiteX4" fmla="*/ 408808 w 3914260"/>
              <a:gd name="connsiteY4" fmla="*/ 558032 h 969819"/>
              <a:gd name="connsiteX5" fmla="*/ 31423 w 3914260"/>
              <a:gd name="connsiteY5" fmla="*/ 683983 h 969819"/>
              <a:gd name="connsiteX6" fmla="*/ 20320 w 3914260"/>
              <a:gd name="connsiteY6" fmla="*/ 676111 h 969819"/>
              <a:gd name="connsiteX7" fmla="*/ 42519 w 3914260"/>
              <a:gd name="connsiteY7" fmla="*/ 943759 h 969819"/>
              <a:gd name="connsiteX8" fmla="*/ 377445 w 3914260"/>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83307 w 3920122"/>
              <a:gd name="connsiteY0" fmla="*/ 955968 h 969819"/>
              <a:gd name="connsiteX1" fmla="*/ 3918008 w 3920122"/>
              <a:gd name="connsiteY1" fmla="*/ 917515 h 969819"/>
              <a:gd name="connsiteX2" fmla="*/ 3919842 w 3920122"/>
              <a:gd name="connsiteY2" fmla="*/ 680880 h 969819"/>
              <a:gd name="connsiteX3" fmla="*/ 2356367 w 3920122"/>
              <a:gd name="connsiteY3" fmla="*/ 657 h 969819"/>
              <a:gd name="connsiteX4" fmla="*/ 414670 w 3920122"/>
              <a:gd name="connsiteY4" fmla="*/ 558032 h 969819"/>
              <a:gd name="connsiteX5" fmla="*/ 37285 w 3920122"/>
              <a:gd name="connsiteY5" fmla="*/ 683983 h 969819"/>
              <a:gd name="connsiteX6" fmla="*/ 15083 w 3920122"/>
              <a:gd name="connsiteY6" fmla="*/ 668239 h 969819"/>
              <a:gd name="connsiteX7" fmla="*/ 48381 w 3920122"/>
              <a:gd name="connsiteY7" fmla="*/ 943759 h 969819"/>
              <a:gd name="connsiteX8" fmla="*/ 383307 w 3920122"/>
              <a:gd name="connsiteY8" fmla="*/ 955968 h 969819"/>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53618 w 3914259"/>
              <a:gd name="connsiteY6" fmla="*/ 683977 h 969816"/>
              <a:gd name="connsiteX7" fmla="*/ 42518 w 3914259"/>
              <a:gd name="connsiteY7" fmla="*/ 943756 h 969816"/>
              <a:gd name="connsiteX8" fmla="*/ 377444 w 3914259"/>
              <a:gd name="connsiteY8" fmla="*/ 955965 h 969816"/>
              <a:gd name="connsiteX0" fmla="*/ 386284 w 3923099"/>
              <a:gd name="connsiteY0" fmla="*/ 955965 h 969816"/>
              <a:gd name="connsiteX1" fmla="*/ 3920985 w 3923099"/>
              <a:gd name="connsiteY1" fmla="*/ 917512 h 969816"/>
              <a:gd name="connsiteX2" fmla="*/ 3922819 w 3923099"/>
              <a:gd name="connsiteY2" fmla="*/ 680877 h 969816"/>
              <a:gd name="connsiteX3" fmla="*/ 2359344 w 3923099"/>
              <a:gd name="connsiteY3" fmla="*/ 654 h 969816"/>
              <a:gd name="connsiteX4" fmla="*/ 417647 w 3923099"/>
              <a:gd name="connsiteY4" fmla="*/ 558029 h 969816"/>
              <a:gd name="connsiteX5" fmla="*/ 18060 w 3923099"/>
              <a:gd name="connsiteY5" fmla="*/ 683980 h 969816"/>
              <a:gd name="connsiteX6" fmla="*/ 62458 w 3923099"/>
              <a:gd name="connsiteY6" fmla="*/ 683977 h 969816"/>
              <a:gd name="connsiteX7" fmla="*/ 51358 w 3923099"/>
              <a:gd name="connsiteY7" fmla="*/ 943756 h 969816"/>
              <a:gd name="connsiteX8" fmla="*/ 386284 w 3923099"/>
              <a:gd name="connsiteY8" fmla="*/ 955965 h 969816"/>
              <a:gd name="connsiteX0" fmla="*/ 386284 w 3923099"/>
              <a:gd name="connsiteY0" fmla="*/ 955312 h 969163"/>
              <a:gd name="connsiteX1" fmla="*/ 3920985 w 3923099"/>
              <a:gd name="connsiteY1" fmla="*/ 916859 h 969163"/>
              <a:gd name="connsiteX2" fmla="*/ 3922819 w 3923099"/>
              <a:gd name="connsiteY2" fmla="*/ 680224 h 969163"/>
              <a:gd name="connsiteX3" fmla="*/ 2359344 w 3923099"/>
              <a:gd name="connsiteY3" fmla="*/ 1 h 969163"/>
              <a:gd name="connsiteX4" fmla="*/ 18060 w 3923099"/>
              <a:gd name="connsiteY4" fmla="*/ 683327 h 969163"/>
              <a:gd name="connsiteX5" fmla="*/ 62458 w 3923099"/>
              <a:gd name="connsiteY5" fmla="*/ 683324 h 969163"/>
              <a:gd name="connsiteX6" fmla="*/ 51358 w 3923099"/>
              <a:gd name="connsiteY6" fmla="*/ 943103 h 969163"/>
              <a:gd name="connsiteX7" fmla="*/ 386284 w 3923099"/>
              <a:gd name="connsiteY7"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917 h 969768"/>
              <a:gd name="connsiteX1" fmla="*/ 3912145 w 3914259"/>
              <a:gd name="connsiteY1" fmla="*/ 917464 h 969768"/>
              <a:gd name="connsiteX2" fmla="*/ 3913979 w 3914259"/>
              <a:gd name="connsiteY2" fmla="*/ 680829 h 969768"/>
              <a:gd name="connsiteX3" fmla="*/ 2350504 w 3914259"/>
              <a:gd name="connsiteY3" fmla="*/ 606 h 969768"/>
              <a:gd name="connsiteX4" fmla="*/ 53618 w 3914259"/>
              <a:gd name="connsiteY4" fmla="*/ 809880 h 969768"/>
              <a:gd name="connsiteX5" fmla="*/ 42518 w 3914259"/>
              <a:gd name="connsiteY5" fmla="*/ 943708 h 969768"/>
              <a:gd name="connsiteX6" fmla="*/ 377444 w 3914259"/>
              <a:gd name="connsiteY6" fmla="*/ 955917 h 969768"/>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8772 h 1012623"/>
              <a:gd name="connsiteX1" fmla="*/ 3912145 w 3914259"/>
              <a:gd name="connsiteY1" fmla="*/ 960319 h 1012623"/>
              <a:gd name="connsiteX2" fmla="*/ 3913979 w 3914259"/>
              <a:gd name="connsiteY2" fmla="*/ 723684 h 1012623"/>
              <a:gd name="connsiteX3" fmla="*/ 3263312 w 3914259"/>
              <a:gd name="connsiteY3" fmla="*/ 199365 h 1012623"/>
              <a:gd name="connsiteX4" fmla="*/ 2350504 w 3914259"/>
              <a:gd name="connsiteY4" fmla="*/ 43461 h 1012623"/>
              <a:gd name="connsiteX5" fmla="*/ 53618 w 3914259"/>
              <a:gd name="connsiteY5" fmla="*/ 852735 h 1012623"/>
              <a:gd name="connsiteX6" fmla="*/ 42518 w 3914259"/>
              <a:gd name="connsiteY6" fmla="*/ 986563 h 1012623"/>
              <a:gd name="connsiteX7" fmla="*/ 377444 w 3914259"/>
              <a:gd name="connsiteY7" fmla="*/ 998772 h 1012623"/>
              <a:gd name="connsiteX0" fmla="*/ 673123 w 3871741"/>
              <a:gd name="connsiteY0" fmla="*/ 975156 h 1005424"/>
              <a:gd name="connsiteX1" fmla="*/ 3869627 w 3871741"/>
              <a:gd name="connsiteY1" fmla="*/ 960319 h 1005424"/>
              <a:gd name="connsiteX2" fmla="*/ 3871461 w 3871741"/>
              <a:gd name="connsiteY2" fmla="*/ 723684 h 1005424"/>
              <a:gd name="connsiteX3" fmla="*/ 3220794 w 3871741"/>
              <a:gd name="connsiteY3" fmla="*/ 199365 h 1005424"/>
              <a:gd name="connsiteX4" fmla="*/ 2307986 w 3871741"/>
              <a:gd name="connsiteY4" fmla="*/ 43461 h 1005424"/>
              <a:gd name="connsiteX5" fmla="*/ 11100 w 3871741"/>
              <a:gd name="connsiteY5" fmla="*/ 852735 h 1005424"/>
              <a:gd name="connsiteX6" fmla="*/ 0 w 3871741"/>
              <a:gd name="connsiteY6" fmla="*/ 986563 h 1005424"/>
              <a:gd name="connsiteX7" fmla="*/ 673123 w 3871741"/>
              <a:gd name="connsiteY7" fmla="*/ 975156 h 1005424"/>
              <a:gd name="connsiteX0" fmla="*/ 707293 w 3905911"/>
              <a:gd name="connsiteY0" fmla="*/ 975156 h 1005024"/>
              <a:gd name="connsiteX1" fmla="*/ 3903797 w 3905911"/>
              <a:gd name="connsiteY1" fmla="*/ 960319 h 1005024"/>
              <a:gd name="connsiteX2" fmla="*/ 3905631 w 3905911"/>
              <a:gd name="connsiteY2" fmla="*/ 723684 h 1005024"/>
              <a:gd name="connsiteX3" fmla="*/ 3254964 w 3905911"/>
              <a:gd name="connsiteY3" fmla="*/ 199365 h 1005024"/>
              <a:gd name="connsiteX4" fmla="*/ 2342156 w 3905911"/>
              <a:gd name="connsiteY4" fmla="*/ 43461 h 1005024"/>
              <a:gd name="connsiteX5" fmla="*/ 45270 w 3905911"/>
              <a:gd name="connsiteY5" fmla="*/ 852735 h 1005024"/>
              <a:gd name="connsiteX6" fmla="*/ 34170 w 3905911"/>
              <a:gd name="connsiteY6" fmla="*/ 986563 h 1005024"/>
              <a:gd name="connsiteX7" fmla="*/ 707293 w 3905911"/>
              <a:gd name="connsiteY7" fmla="*/ 975156 h 1005024"/>
              <a:gd name="connsiteX0" fmla="*/ 673123 w 3871543"/>
              <a:gd name="connsiteY0" fmla="*/ 975156 h 1003750"/>
              <a:gd name="connsiteX1" fmla="*/ 3857966 w 3871543"/>
              <a:gd name="connsiteY1" fmla="*/ 999679 h 1003750"/>
              <a:gd name="connsiteX2" fmla="*/ 3871461 w 3871543"/>
              <a:gd name="connsiteY2" fmla="*/ 723684 h 1003750"/>
              <a:gd name="connsiteX3" fmla="*/ 3220794 w 3871543"/>
              <a:gd name="connsiteY3" fmla="*/ 199365 h 1003750"/>
              <a:gd name="connsiteX4" fmla="*/ 2307986 w 3871543"/>
              <a:gd name="connsiteY4" fmla="*/ 43461 h 1003750"/>
              <a:gd name="connsiteX5" fmla="*/ 11100 w 3871543"/>
              <a:gd name="connsiteY5" fmla="*/ 852735 h 1003750"/>
              <a:gd name="connsiteX6" fmla="*/ 0 w 3871543"/>
              <a:gd name="connsiteY6" fmla="*/ 986563 h 1003750"/>
              <a:gd name="connsiteX7" fmla="*/ 673123 w 3871543"/>
              <a:gd name="connsiteY7" fmla="*/ 975156 h 1003750"/>
              <a:gd name="connsiteX0" fmla="*/ 684785 w 3871544"/>
              <a:gd name="connsiteY0" fmla="*/ 1006643 h 1012893"/>
              <a:gd name="connsiteX1" fmla="*/ 3857966 w 3871544"/>
              <a:gd name="connsiteY1" fmla="*/ 999679 h 1012893"/>
              <a:gd name="connsiteX2" fmla="*/ 3871461 w 3871544"/>
              <a:gd name="connsiteY2" fmla="*/ 723684 h 1012893"/>
              <a:gd name="connsiteX3" fmla="*/ 3220794 w 3871544"/>
              <a:gd name="connsiteY3" fmla="*/ 199365 h 1012893"/>
              <a:gd name="connsiteX4" fmla="*/ 2307986 w 3871544"/>
              <a:gd name="connsiteY4" fmla="*/ 43461 h 1012893"/>
              <a:gd name="connsiteX5" fmla="*/ 11100 w 3871544"/>
              <a:gd name="connsiteY5" fmla="*/ 852735 h 1012893"/>
              <a:gd name="connsiteX6" fmla="*/ 0 w 3871544"/>
              <a:gd name="connsiteY6" fmla="*/ 986563 h 1012893"/>
              <a:gd name="connsiteX7" fmla="*/ 684785 w 3871544"/>
              <a:gd name="connsiteY7" fmla="*/ 1006643 h 1012893"/>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5890 w 3862649"/>
              <a:gd name="connsiteY0" fmla="*/ 1006643 h 1006643"/>
              <a:gd name="connsiteX1" fmla="*/ 3849071 w 3862649"/>
              <a:gd name="connsiteY1" fmla="*/ 999679 h 1006643"/>
              <a:gd name="connsiteX2" fmla="*/ 3862566 w 3862649"/>
              <a:gd name="connsiteY2" fmla="*/ 723684 h 1006643"/>
              <a:gd name="connsiteX3" fmla="*/ 3211899 w 3862649"/>
              <a:gd name="connsiteY3" fmla="*/ 199365 h 1006643"/>
              <a:gd name="connsiteX4" fmla="*/ 2299091 w 3862649"/>
              <a:gd name="connsiteY4" fmla="*/ 43461 h 1006643"/>
              <a:gd name="connsiteX5" fmla="*/ 2205 w 3862649"/>
              <a:gd name="connsiteY5" fmla="*/ 852735 h 1006643"/>
              <a:gd name="connsiteX6" fmla="*/ 2766 w 3862649"/>
              <a:gd name="connsiteY6" fmla="*/ 978691 h 1006643"/>
              <a:gd name="connsiteX7" fmla="*/ 675890 w 3862649"/>
              <a:gd name="connsiteY7" fmla="*/ 1006643 h 1006643"/>
              <a:gd name="connsiteX0" fmla="*/ 687317 w 3874076"/>
              <a:gd name="connsiteY0" fmla="*/ 1006643 h 1009963"/>
              <a:gd name="connsiteX1" fmla="*/ 3860498 w 3874076"/>
              <a:gd name="connsiteY1" fmla="*/ 999679 h 1009963"/>
              <a:gd name="connsiteX2" fmla="*/ 3873993 w 3874076"/>
              <a:gd name="connsiteY2" fmla="*/ 723684 h 1009963"/>
              <a:gd name="connsiteX3" fmla="*/ 3223326 w 3874076"/>
              <a:gd name="connsiteY3" fmla="*/ 199365 h 1009963"/>
              <a:gd name="connsiteX4" fmla="*/ 2310518 w 3874076"/>
              <a:gd name="connsiteY4" fmla="*/ 43461 h 1009963"/>
              <a:gd name="connsiteX5" fmla="*/ 13632 w 3874076"/>
              <a:gd name="connsiteY5" fmla="*/ 852735 h 1009963"/>
              <a:gd name="connsiteX6" fmla="*/ 2532 w 3874076"/>
              <a:gd name="connsiteY6" fmla="*/ 1002307 h 1009963"/>
              <a:gd name="connsiteX7" fmla="*/ 687317 w 3874076"/>
              <a:gd name="connsiteY7" fmla="*/ 1006643 h 1009963"/>
              <a:gd name="connsiteX0" fmla="*/ 687317 w 3874076"/>
              <a:gd name="connsiteY0" fmla="*/ 970195 h 973515"/>
              <a:gd name="connsiteX1" fmla="*/ 3860498 w 3874076"/>
              <a:gd name="connsiteY1" fmla="*/ 963231 h 973515"/>
              <a:gd name="connsiteX2" fmla="*/ 3873993 w 3874076"/>
              <a:gd name="connsiteY2" fmla="*/ 687236 h 973515"/>
              <a:gd name="connsiteX3" fmla="*/ 3223326 w 3874076"/>
              <a:gd name="connsiteY3" fmla="*/ 162917 h 973515"/>
              <a:gd name="connsiteX4" fmla="*/ 2310518 w 3874076"/>
              <a:gd name="connsiteY4" fmla="*/ 7013 h 973515"/>
              <a:gd name="connsiteX5" fmla="*/ 13632 w 3874076"/>
              <a:gd name="connsiteY5" fmla="*/ 816287 h 973515"/>
              <a:gd name="connsiteX6" fmla="*/ 2532 w 3874076"/>
              <a:gd name="connsiteY6" fmla="*/ 965859 h 973515"/>
              <a:gd name="connsiteX7" fmla="*/ 687317 w 3874076"/>
              <a:gd name="connsiteY7" fmla="*/ 970195 h 973515"/>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82624 h 985944"/>
              <a:gd name="connsiteX1" fmla="*/ 3860498 w 3874076"/>
              <a:gd name="connsiteY1" fmla="*/ 975660 h 985944"/>
              <a:gd name="connsiteX2" fmla="*/ 3873993 w 3874076"/>
              <a:gd name="connsiteY2" fmla="*/ 699665 h 985944"/>
              <a:gd name="connsiteX3" fmla="*/ 3223326 w 3874076"/>
              <a:gd name="connsiteY3" fmla="*/ 175346 h 985944"/>
              <a:gd name="connsiteX4" fmla="*/ 2310518 w 3874076"/>
              <a:gd name="connsiteY4" fmla="*/ 19442 h 985944"/>
              <a:gd name="connsiteX5" fmla="*/ 13632 w 3874076"/>
              <a:gd name="connsiteY5" fmla="*/ 828716 h 985944"/>
              <a:gd name="connsiteX6" fmla="*/ 2532 w 3874076"/>
              <a:gd name="connsiteY6" fmla="*/ 978288 h 985944"/>
              <a:gd name="connsiteX7" fmla="*/ 687317 w 3874076"/>
              <a:gd name="connsiteY7" fmla="*/ 982624 h 985944"/>
              <a:gd name="connsiteX0" fmla="*/ 687317 w 3874076"/>
              <a:gd name="connsiteY0" fmla="*/ 968892 h 972212"/>
              <a:gd name="connsiteX1" fmla="*/ 3860498 w 3874076"/>
              <a:gd name="connsiteY1" fmla="*/ 961928 h 972212"/>
              <a:gd name="connsiteX2" fmla="*/ 3873993 w 3874076"/>
              <a:gd name="connsiteY2" fmla="*/ 685933 h 972212"/>
              <a:gd name="connsiteX3" fmla="*/ 3223326 w 3874076"/>
              <a:gd name="connsiteY3" fmla="*/ 161614 h 972212"/>
              <a:gd name="connsiteX4" fmla="*/ 2310518 w 3874076"/>
              <a:gd name="connsiteY4" fmla="*/ 5710 h 972212"/>
              <a:gd name="connsiteX5" fmla="*/ 13632 w 3874076"/>
              <a:gd name="connsiteY5" fmla="*/ 814984 h 972212"/>
              <a:gd name="connsiteX6" fmla="*/ 2532 w 3874076"/>
              <a:gd name="connsiteY6" fmla="*/ 964556 h 972212"/>
              <a:gd name="connsiteX7" fmla="*/ 687317 w 3874076"/>
              <a:gd name="connsiteY7" fmla="*/ 968892 h 972212"/>
              <a:gd name="connsiteX0" fmla="*/ 687317 w 3874076"/>
              <a:gd name="connsiteY0" fmla="*/ 971954 h 975274"/>
              <a:gd name="connsiteX1" fmla="*/ 3860498 w 3874076"/>
              <a:gd name="connsiteY1" fmla="*/ 964990 h 975274"/>
              <a:gd name="connsiteX2" fmla="*/ 3873993 w 3874076"/>
              <a:gd name="connsiteY2" fmla="*/ 688995 h 975274"/>
              <a:gd name="connsiteX3" fmla="*/ 3223326 w 3874076"/>
              <a:gd name="connsiteY3" fmla="*/ 164676 h 975274"/>
              <a:gd name="connsiteX4" fmla="*/ 2310518 w 3874076"/>
              <a:gd name="connsiteY4" fmla="*/ 8772 h 975274"/>
              <a:gd name="connsiteX5" fmla="*/ 13632 w 3874076"/>
              <a:gd name="connsiteY5" fmla="*/ 818046 h 975274"/>
              <a:gd name="connsiteX6" fmla="*/ 2532 w 3874076"/>
              <a:gd name="connsiteY6" fmla="*/ 967618 h 975274"/>
              <a:gd name="connsiteX7" fmla="*/ 687317 w 3874076"/>
              <a:gd name="connsiteY7" fmla="*/ 971954 h 975274"/>
              <a:gd name="connsiteX0" fmla="*/ 687317 w 3874076"/>
              <a:gd name="connsiteY0" fmla="*/ 964902 h 968222"/>
              <a:gd name="connsiteX1" fmla="*/ 3860498 w 3874076"/>
              <a:gd name="connsiteY1" fmla="*/ 957938 h 968222"/>
              <a:gd name="connsiteX2" fmla="*/ 3873993 w 3874076"/>
              <a:gd name="connsiteY2" fmla="*/ 681943 h 968222"/>
              <a:gd name="connsiteX3" fmla="*/ 3223326 w 3874076"/>
              <a:gd name="connsiteY3" fmla="*/ 157624 h 968222"/>
              <a:gd name="connsiteX4" fmla="*/ 2310518 w 3874076"/>
              <a:gd name="connsiteY4" fmla="*/ 1720 h 968222"/>
              <a:gd name="connsiteX5" fmla="*/ 13632 w 3874076"/>
              <a:gd name="connsiteY5" fmla="*/ 810994 h 968222"/>
              <a:gd name="connsiteX6" fmla="*/ 2532 w 3874076"/>
              <a:gd name="connsiteY6" fmla="*/ 960566 h 968222"/>
              <a:gd name="connsiteX7" fmla="*/ 687317 w 3874076"/>
              <a:gd name="connsiteY7" fmla="*/ 964902 h 968222"/>
              <a:gd name="connsiteX0" fmla="*/ 687317 w 3874076"/>
              <a:gd name="connsiteY0" fmla="*/ 980610 h 983930"/>
              <a:gd name="connsiteX1" fmla="*/ 3860498 w 3874076"/>
              <a:gd name="connsiteY1" fmla="*/ 973646 h 983930"/>
              <a:gd name="connsiteX2" fmla="*/ 3873993 w 3874076"/>
              <a:gd name="connsiteY2" fmla="*/ 697651 h 983930"/>
              <a:gd name="connsiteX3" fmla="*/ 3223326 w 3874076"/>
              <a:gd name="connsiteY3" fmla="*/ 173332 h 983930"/>
              <a:gd name="connsiteX4" fmla="*/ 2485447 w 3874076"/>
              <a:gd name="connsiteY4" fmla="*/ 1683 h 983930"/>
              <a:gd name="connsiteX5" fmla="*/ 13632 w 3874076"/>
              <a:gd name="connsiteY5" fmla="*/ 826702 h 983930"/>
              <a:gd name="connsiteX6" fmla="*/ 2532 w 3874076"/>
              <a:gd name="connsiteY6" fmla="*/ 976274 h 983930"/>
              <a:gd name="connsiteX7" fmla="*/ 687317 w 3874076"/>
              <a:gd name="connsiteY7" fmla="*/ 980610 h 983930"/>
              <a:gd name="connsiteX0" fmla="*/ 687317 w 3874076"/>
              <a:gd name="connsiteY0" fmla="*/ 1019884 h 1023204"/>
              <a:gd name="connsiteX1" fmla="*/ 3860498 w 3874076"/>
              <a:gd name="connsiteY1" fmla="*/ 1012920 h 1023204"/>
              <a:gd name="connsiteX2" fmla="*/ 3873993 w 3874076"/>
              <a:gd name="connsiteY2" fmla="*/ 736925 h 1023204"/>
              <a:gd name="connsiteX3" fmla="*/ 3223326 w 3874076"/>
              <a:gd name="connsiteY3" fmla="*/ 212606 h 1023204"/>
              <a:gd name="connsiteX4" fmla="*/ 2462123 w 3874076"/>
              <a:gd name="connsiteY4" fmla="*/ 1597 h 1023204"/>
              <a:gd name="connsiteX5" fmla="*/ 13632 w 3874076"/>
              <a:gd name="connsiteY5" fmla="*/ 865976 h 1023204"/>
              <a:gd name="connsiteX6" fmla="*/ 2532 w 3874076"/>
              <a:gd name="connsiteY6" fmla="*/ 1015548 h 1023204"/>
              <a:gd name="connsiteX7" fmla="*/ 687317 w 3874076"/>
              <a:gd name="connsiteY7" fmla="*/ 1019884 h 1023204"/>
              <a:gd name="connsiteX0" fmla="*/ 687317 w 3874076"/>
              <a:gd name="connsiteY0" fmla="*/ 1026449 h 1029769"/>
              <a:gd name="connsiteX1" fmla="*/ 3860498 w 3874076"/>
              <a:gd name="connsiteY1" fmla="*/ 1019485 h 1029769"/>
              <a:gd name="connsiteX2" fmla="*/ 3873993 w 3874076"/>
              <a:gd name="connsiteY2" fmla="*/ 743490 h 1029769"/>
              <a:gd name="connsiteX3" fmla="*/ 3596509 w 3874076"/>
              <a:gd name="connsiteY3" fmla="*/ 455330 h 1029769"/>
              <a:gd name="connsiteX4" fmla="*/ 2462123 w 3874076"/>
              <a:gd name="connsiteY4" fmla="*/ 8162 h 1029769"/>
              <a:gd name="connsiteX5" fmla="*/ 13632 w 3874076"/>
              <a:gd name="connsiteY5" fmla="*/ 872541 h 1029769"/>
              <a:gd name="connsiteX6" fmla="*/ 2532 w 3874076"/>
              <a:gd name="connsiteY6" fmla="*/ 1022113 h 1029769"/>
              <a:gd name="connsiteX7" fmla="*/ 687317 w 3874076"/>
              <a:gd name="connsiteY7" fmla="*/ 1026449 h 1029769"/>
              <a:gd name="connsiteX0" fmla="*/ 687317 w 3874076"/>
              <a:gd name="connsiteY0" fmla="*/ 1027207 h 1030527"/>
              <a:gd name="connsiteX1" fmla="*/ 3860498 w 3874076"/>
              <a:gd name="connsiteY1" fmla="*/ 1020243 h 1030527"/>
              <a:gd name="connsiteX2" fmla="*/ 3873993 w 3874076"/>
              <a:gd name="connsiteY2" fmla="*/ 744248 h 1030527"/>
              <a:gd name="connsiteX3" fmla="*/ 3596509 w 3874076"/>
              <a:gd name="connsiteY3" fmla="*/ 456088 h 1030527"/>
              <a:gd name="connsiteX4" fmla="*/ 2462123 w 3874076"/>
              <a:gd name="connsiteY4" fmla="*/ 8920 h 1030527"/>
              <a:gd name="connsiteX5" fmla="*/ 13632 w 3874076"/>
              <a:gd name="connsiteY5" fmla="*/ 873299 h 1030527"/>
              <a:gd name="connsiteX6" fmla="*/ 2532 w 3874076"/>
              <a:gd name="connsiteY6" fmla="*/ 1022871 h 1030527"/>
              <a:gd name="connsiteX7" fmla="*/ 687317 w 3874076"/>
              <a:gd name="connsiteY7" fmla="*/ 1027207 h 1030527"/>
              <a:gd name="connsiteX0" fmla="*/ 687317 w 3874076"/>
              <a:gd name="connsiteY0" fmla="*/ 956847 h 960167"/>
              <a:gd name="connsiteX1" fmla="*/ 3860498 w 3874076"/>
              <a:gd name="connsiteY1" fmla="*/ 949883 h 960167"/>
              <a:gd name="connsiteX2" fmla="*/ 3873993 w 3874076"/>
              <a:gd name="connsiteY2" fmla="*/ 673888 h 960167"/>
              <a:gd name="connsiteX3" fmla="*/ 3596509 w 3874076"/>
              <a:gd name="connsiteY3" fmla="*/ 385728 h 960167"/>
              <a:gd name="connsiteX4" fmla="*/ 2240546 w 3874076"/>
              <a:gd name="connsiteY4" fmla="*/ 9408 h 960167"/>
              <a:gd name="connsiteX5" fmla="*/ 13632 w 3874076"/>
              <a:gd name="connsiteY5" fmla="*/ 802939 h 960167"/>
              <a:gd name="connsiteX6" fmla="*/ 2532 w 3874076"/>
              <a:gd name="connsiteY6" fmla="*/ 952511 h 960167"/>
              <a:gd name="connsiteX7" fmla="*/ 687317 w 3874076"/>
              <a:gd name="connsiteY7" fmla="*/ 956847 h 960167"/>
              <a:gd name="connsiteX0" fmla="*/ 687317 w 3874076"/>
              <a:gd name="connsiteY0" fmla="*/ 964519 h 967839"/>
              <a:gd name="connsiteX1" fmla="*/ 3860498 w 3874076"/>
              <a:gd name="connsiteY1" fmla="*/ 957555 h 967839"/>
              <a:gd name="connsiteX2" fmla="*/ 3873993 w 3874076"/>
              <a:gd name="connsiteY2" fmla="*/ 681560 h 967839"/>
              <a:gd name="connsiteX3" fmla="*/ 3596509 w 3874076"/>
              <a:gd name="connsiteY3" fmla="*/ 393400 h 967839"/>
              <a:gd name="connsiteX4" fmla="*/ 2240546 w 3874076"/>
              <a:gd name="connsiteY4" fmla="*/ 17080 h 967839"/>
              <a:gd name="connsiteX5" fmla="*/ 13632 w 3874076"/>
              <a:gd name="connsiteY5" fmla="*/ 810611 h 967839"/>
              <a:gd name="connsiteX6" fmla="*/ 2532 w 3874076"/>
              <a:gd name="connsiteY6" fmla="*/ 960183 h 967839"/>
              <a:gd name="connsiteX7" fmla="*/ 687317 w 3874076"/>
              <a:gd name="connsiteY7" fmla="*/ 964519 h 967839"/>
              <a:gd name="connsiteX0" fmla="*/ 687317 w 3874076"/>
              <a:gd name="connsiteY0" fmla="*/ 947442 h 950762"/>
              <a:gd name="connsiteX1" fmla="*/ 3860498 w 3874076"/>
              <a:gd name="connsiteY1" fmla="*/ 940478 h 950762"/>
              <a:gd name="connsiteX2" fmla="*/ 3873993 w 3874076"/>
              <a:gd name="connsiteY2" fmla="*/ 664483 h 950762"/>
              <a:gd name="connsiteX3" fmla="*/ 3596509 w 3874076"/>
              <a:gd name="connsiteY3" fmla="*/ 376323 h 950762"/>
              <a:gd name="connsiteX4" fmla="*/ 2240546 w 3874076"/>
              <a:gd name="connsiteY4" fmla="*/ 3 h 950762"/>
              <a:gd name="connsiteX5" fmla="*/ 13632 w 3874076"/>
              <a:gd name="connsiteY5" fmla="*/ 793534 h 950762"/>
              <a:gd name="connsiteX6" fmla="*/ 2532 w 3874076"/>
              <a:gd name="connsiteY6" fmla="*/ 943106 h 950762"/>
              <a:gd name="connsiteX7" fmla="*/ 687317 w 3874076"/>
              <a:gd name="connsiteY7" fmla="*/ 947442 h 950762"/>
              <a:gd name="connsiteX0" fmla="*/ 687317 w 3874076"/>
              <a:gd name="connsiteY0" fmla="*/ 967853 h 971173"/>
              <a:gd name="connsiteX1" fmla="*/ 3860498 w 3874076"/>
              <a:gd name="connsiteY1" fmla="*/ 960889 h 971173"/>
              <a:gd name="connsiteX2" fmla="*/ 3873993 w 3874076"/>
              <a:gd name="connsiteY2" fmla="*/ 684894 h 971173"/>
              <a:gd name="connsiteX3" fmla="*/ 3526537 w 3874076"/>
              <a:gd name="connsiteY3" fmla="*/ 373119 h 971173"/>
              <a:gd name="connsiteX4" fmla="*/ 2240546 w 3874076"/>
              <a:gd name="connsiteY4" fmla="*/ 20414 h 971173"/>
              <a:gd name="connsiteX5" fmla="*/ 13632 w 3874076"/>
              <a:gd name="connsiteY5" fmla="*/ 813945 h 971173"/>
              <a:gd name="connsiteX6" fmla="*/ 2532 w 3874076"/>
              <a:gd name="connsiteY6" fmla="*/ 963517 h 971173"/>
              <a:gd name="connsiteX7" fmla="*/ 687317 w 3874076"/>
              <a:gd name="connsiteY7" fmla="*/ 967853 h 971173"/>
              <a:gd name="connsiteX0" fmla="*/ 687317 w 3874076"/>
              <a:gd name="connsiteY0" fmla="*/ 965448 h 968768"/>
              <a:gd name="connsiteX1" fmla="*/ 3860498 w 3874076"/>
              <a:gd name="connsiteY1" fmla="*/ 958484 h 968768"/>
              <a:gd name="connsiteX2" fmla="*/ 3873993 w 3874076"/>
              <a:gd name="connsiteY2" fmla="*/ 682489 h 968768"/>
              <a:gd name="connsiteX3" fmla="*/ 3526537 w 3874076"/>
              <a:gd name="connsiteY3" fmla="*/ 370714 h 968768"/>
              <a:gd name="connsiteX4" fmla="*/ 2240546 w 3874076"/>
              <a:gd name="connsiteY4" fmla="*/ 18009 h 968768"/>
              <a:gd name="connsiteX5" fmla="*/ 13632 w 3874076"/>
              <a:gd name="connsiteY5" fmla="*/ 811540 h 968768"/>
              <a:gd name="connsiteX6" fmla="*/ 2532 w 3874076"/>
              <a:gd name="connsiteY6" fmla="*/ 961112 h 968768"/>
              <a:gd name="connsiteX7" fmla="*/ 687317 w 3874076"/>
              <a:gd name="connsiteY7" fmla="*/ 965448 h 968768"/>
              <a:gd name="connsiteX0" fmla="*/ 687317 w 3888745"/>
              <a:gd name="connsiteY0" fmla="*/ 965448 h 968768"/>
              <a:gd name="connsiteX1" fmla="*/ 3888745 w 3888745"/>
              <a:gd name="connsiteY1" fmla="*/ 950425 h 968768"/>
              <a:gd name="connsiteX2" fmla="*/ 3873993 w 3888745"/>
              <a:gd name="connsiteY2" fmla="*/ 682489 h 968768"/>
              <a:gd name="connsiteX3" fmla="*/ 3526537 w 3888745"/>
              <a:gd name="connsiteY3" fmla="*/ 370714 h 968768"/>
              <a:gd name="connsiteX4" fmla="*/ 2240546 w 3888745"/>
              <a:gd name="connsiteY4" fmla="*/ 18009 h 968768"/>
              <a:gd name="connsiteX5" fmla="*/ 13632 w 3888745"/>
              <a:gd name="connsiteY5" fmla="*/ 811540 h 968768"/>
              <a:gd name="connsiteX6" fmla="*/ 2532 w 3888745"/>
              <a:gd name="connsiteY6" fmla="*/ 961112 h 968768"/>
              <a:gd name="connsiteX7" fmla="*/ 687317 w 3888745"/>
              <a:gd name="connsiteY7" fmla="*/ 965448 h 968768"/>
              <a:gd name="connsiteX0" fmla="*/ 687317 w 3892426"/>
              <a:gd name="connsiteY0" fmla="*/ 965448 h 968768"/>
              <a:gd name="connsiteX1" fmla="*/ 3888745 w 3892426"/>
              <a:gd name="connsiteY1" fmla="*/ 950425 h 968768"/>
              <a:gd name="connsiteX2" fmla="*/ 3873993 w 3892426"/>
              <a:gd name="connsiteY2" fmla="*/ 682489 h 968768"/>
              <a:gd name="connsiteX3" fmla="*/ 3526537 w 3892426"/>
              <a:gd name="connsiteY3" fmla="*/ 370714 h 968768"/>
              <a:gd name="connsiteX4" fmla="*/ 2240546 w 3892426"/>
              <a:gd name="connsiteY4" fmla="*/ 18009 h 968768"/>
              <a:gd name="connsiteX5" fmla="*/ 13632 w 3892426"/>
              <a:gd name="connsiteY5" fmla="*/ 811540 h 968768"/>
              <a:gd name="connsiteX6" fmla="*/ 2532 w 3892426"/>
              <a:gd name="connsiteY6" fmla="*/ 961112 h 968768"/>
              <a:gd name="connsiteX7" fmla="*/ 687317 w 3892426"/>
              <a:gd name="connsiteY7" fmla="*/ 965448 h 968768"/>
              <a:gd name="connsiteX0" fmla="*/ 687317 w 3892426"/>
              <a:gd name="connsiteY0" fmla="*/ 948075 h 951395"/>
              <a:gd name="connsiteX1" fmla="*/ 3888745 w 3892426"/>
              <a:gd name="connsiteY1" fmla="*/ 933052 h 951395"/>
              <a:gd name="connsiteX2" fmla="*/ 3873993 w 3892426"/>
              <a:gd name="connsiteY2" fmla="*/ 665116 h 951395"/>
              <a:gd name="connsiteX3" fmla="*/ 2240546 w 3892426"/>
              <a:gd name="connsiteY3" fmla="*/ 636 h 951395"/>
              <a:gd name="connsiteX4" fmla="*/ 13632 w 3892426"/>
              <a:gd name="connsiteY4" fmla="*/ 794167 h 951395"/>
              <a:gd name="connsiteX5" fmla="*/ 2532 w 3892426"/>
              <a:gd name="connsiteY5" fmla="*/ 943739 h 951395"/>
              <a:gd name="connsiteX6" fmla="*/ 687317 w 3892426"/>
              <a:gd name="connsiteY6" fmla="*/ 948075 h 951395"/>
              <a:gd name="connsiteX0" fmla="*/ 687317 w 3890805"/>
              <a:gd name="connsiteY0" fmla="*/ 1231189 h 1234509"/>
              <a:gd name="connsiteX1" fmla="*/ 3888745 w 3890805"/>
              <a:gd name="connsiteY1" fmla="*/ 1216166 h 1234509"/>
              <a:gd name="connsiteX2" fmla="*/ 3845746 w 3890805"/>
              <a:gd name="connsiteY2" fmla="*/ 53638 h 1234509"/>
              <a:gd name="connsiteX3" fmla="*/ 2240546 w 3890805"/>
              <a:gd name="connsiteY3" fmla="*/ 283750 h 1234509"/>
              <a:gd name="connsiteX4" fmla="*/ 13632 w 3890805"/>
              <a:gd name="connsiteY4" fmla="*/ 1077281 h 1234509"/>
              <a:gd name="connsiteX5" fmla="*/ 2532 w 3890805"/>
              <a:gd name="connsiteY5" fmla="*/ 1226853 h 1234509"/>
              <a:gd name="connsiteX6" fmla="*/ 687317 w 3890805"/>
              <a:gd name="connsiteY6" fmla="*/ 1231189 h 1234509"/>
              <a:gd name="connsiteX0" fmla="*/ 687317 w 3890805"/>
              <a:gd name="connsiteY0" fmla="*/ 1178015 h 1181335"/>
              <a:gd name="connsiteX1" fmla="*/ 3888745 w 3890805"/>
              <a:gd name="connsiteY1" fmla="*/ 1162992 h 1181335"/>
              <a:gd name="connsiteX2" fmla="*/ 3845746 w 3890805"/>
              <a:gd name="connsiteY2" fmla="*/ 464 h 1181335"/>
              <a:gd name="connsiteX3" fmla="*/ 13632 w 3890805"/>
              <a:gd name="connsiteY3" fmla="*/ 1024107 h 1181335"/>
              <a:gd name="connsiteX4" fmla="*/ 2532 w 3890805"/>
              <a:gd name="connsiteY4" fmla="*/ 1173679 h 1181335"/>
              <a:gd name="connsiteX5" fmla="*/ 687317 w 3890805"/>
              <a:gd name="connsiteY5" fmla="*/ 1178015 h 1181335"/>
              <a:gd name="connsiteX0" fmla="*/ 687317 w 3902634"/>
              <a:gd name="connsiteY0" fmla="*/ 1194123 h 1197443"/>
              <a:gd name="connsiteX1" fmla="*/ 3888745 w 3902634"/>
              <a:gd name="connsiteY1" fmla="*/ 1179100 h 1197443"/>
              <a:gd name="connsiteX2" fmla="*/ 3902239 w 3902634"/>
              <a:gd name="connsiteY2" fmla="*/ 454 h 1197443"/>
              <a:gd name="connsiteX3" fmla="*/ 13632 w 3902634"/>
              <a:gd name="connsiteY3" fmla="*/ 1040215 h 1197443"/>
              <a:gd name="connsiteX4" fmla="*/ 2532 w 3902634"/>
              <a:gd name="connsiteY4" fmla="*/ 1189787 h 1197443"/>
              <a:gd name="connsiteX5" fmla="*/ 687317 w 3902634"/>
              <a:gd name="connsiteY5" fmla="*/ 1194123 h 1197443"/>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0421 w 3895738"/>
              <a:gd name="connsiteY0" fmla="*/ 1193669 h 1193877"/>
              <a:gd name="connsiteX1" fmla="*/ 3881849 w 3895738"/>
              <a:gd name="connsiteY1" fmla="*/ 1178646 h 1193877"/>
              <a:gd name="connsiteX2" fmla="*/ 3895343 w 3895738"/>
              <a:gd name="connsiteY2" fmla="*/ 0 h 1193877"/>
              <a:gd name="connsiteX3" fmla="*/ 6736 w 3895738"/>
              <a:gd name="connsiteY3" fmla="*/ 1039761 h 1193877"/>
              <a:gd name="connsiteX4" fmla="*/ 2698 w 3895738"/>
              <a:gd name="connsiteY4" fmla="*/ 1181274 h 1193877"/>
              <a:gd name="connsiteX5" fmla="*/ 680421 w 3895738"/>
              <a:gd name="connsiteY5" fmla="*/ 1193669 h 1193877"/>
              <a:gd name="connsiteX0" fmla="*/ 673733 w 3889050"/>
              <a:gd name="connsiteY0" fmla="*/ 1193669 h 1216881"/>
              <a:gd name="connsiteX1" fmla="*/ 3875161 w 3889050"/>
              <a:gd name="connsiteY1" fmla="*/ 1178646 h 1216881"/>
              <a:gd name="connsiteX2" fmla="*/ 3888655 w 3889050"/>
              <a:gd name="connsiteY2" fmla="*/ 0 h 1216881"/>
              <a:gd name="connsiteX3" fmla="*/ 48 w 3889050"/>
              <a:gd name="connsiteY3" fmla="*/ 1039761 h 1216881"/>
              <a:gd name="connsiteX4" fmla="*/ 207862 w 3889050"/>
              <a:gd name="connsiteY4" fmla="*/ 1213511 h 1216881"/>
              <a:gd name="connsiteX5" fmla="*/ 673733 w 3889050"/>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27166 w 3711378"/>
              <a:gd name="connsiteY3" fmla="*/ 878574 h 1216881"/>
              <a:gd name="connsiteX4" fmla="*/ 30190 w 3711378"/>
              <a:gd name="connsiteY4" fmla="*/ 1213511 h 1216881"/>
              <a:gd name="connsiteX5" fmla="*/ 496061 w 3711378"/>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5008 w 3711378"/>
              <a:gd name="connsiteY3" fmla="*/ 561898 h 1216881"/>
              <a:gd name="connsiteX4" fmla="*/ 30190 w 3711378"/>
              <a:gd name="connsiteY4" fmla="*/ 1213511 h 1216881"/>
              <a:gd name="connsiteX5" fmla="*/ 496061 w 3711378"/>
              <a:gd name="connsiteY5" fmla="*/ 1193669 h 1216881"/>
              <a:gd name="connsiteX0" fmla="*/ 25476 w 3706664"/>
              <a:gd name="connsiteY0" fmla="*/ 1213511 h 1310738"/>
              <a:gd name="connsiteX1" fmla="*/ 3692775 w 3706664"/>
              <a:gd name="connsiteY1" fmla="*/ 1178646 h 1310738"/>
              <a:gd name="connsiteX2" fmla="*/ 3706269 w 3706664"/>
              <a:gd name="connsiteY2" fmla="*/ 0 h 1310738"/>
              <a:gd name="connsiteX3" fmla="*/ 294 w 3706664"/>
              <a:gd name="connsiteY3" fmla="*/ 561898 h 1310738"/>
              <a:gd name="connsiteX4" fmla="*/ 25476 w 3706664"/>
              <a:gd name="connsiteY4" fmla="*/ 1213511 h 1310738"/>
              <a:gd name="connsiteX0" fmla="*/ 25476 w 3706664"/>
              <a:gd name="connsiteY0" fmla="*/ 1213511 h 1259318"/>
              <a:gd name="connsiteX1" fmla="*/ 3692775 w 3706664"/>
              <a:gd name="connsiteY1" fmla="*/ 1178646 h 1259318"/>
              <a:gd name="connsiteX2" fmla="*/ 3706269 w 3706664"/>
              <a:gd name="connsiteY2" fmla="*/ 0 h 1259318"/>
              <a:gd name="connsiteX3" fmla="*/ 294 w 3706664"/>
              <a:gd name="connsiteY3" fmla="*/ 561898 h 1259318"/>
              <a:gd name="connsiteX4" fmla="*/ 25476 w 3706664"/>
              <a:gd name="connsiteY4" fmla="*/ 1213511 h 1259318"/>
              <a:gd name="connsiteX0" fmla="*/ 25476 w 3706664"/>
              <a:gd name="connsiteY0" fmla="*/ 1213511 h 1213511"/>
              <a:gd name="connsiteX1" fmla="*/ 3692775 w 3706664"/>
              <a:gd name="connsiteY1" fmla="*/ 1178646 h 1213511"/>
              <a:gd name="connsiteX2" fmla="*/ 3706269 w 3706664"/>
              <a:gd name="connsiteY2" fmla="*/ 0 h 1213511"/>
              <a:gd name="connsiteX3" fmla="*/ 294 w 3706664"/>
              <a:gd name="connsiteY3" fmla="*/ 561898 h 1213511"/>
              <a:gd name="connsiteX4" fmla="*/ 25476 w 3706664"/>
              <a:gd name="connsiteY4" fmla="*/ 1213511 h 1213511"/>
              <a:gd name="connsiteX0" fmla="*/ 25476 w 3706664"/>
              <a:gd name="connsiteY0" fmla="*/ 1213511 h 1213511"/>
              <a:gd name="connsiteX1" fmla="*/ 3692775 w 3706664"/>
              <a:gd name="connsiteY1" fmla="*/ 1195313 h 1213511"/>
              <a:gd name="connsiteX2" fmla="*/ 3706269 w 3706664"/>
              <a:gd name="connsiteY2" fmla="*/ 0 h 1213511"/>
              <a:gd name="connsiteX3" fmla="*/ 294 w 3706664"/>
              <a:gd name="connsiteY3" fmla="*/ 561898 h 1213511"/>
              <a:gd name="connsiteX4" fmla="*/ 25476 w 3706664"/>
              <a:gd name="connsiteY4" fmla="*/ 1213511 h 1213511"/>
              <a:gd name="connsiteX0" fmla="*/ 0 w 3681188"/>
              <a:gd name="connsiteY0" fmla="*/ 1213511 h 1213511"/>
              <a:gd name="connsiteX1" fmla="*/ 3667299 w 3681188"/>
              <a:gd name="connsiteY1" fmla="*/ 1195313 h 1213511"/>
              <a:gd name="connsiteX2" fmla="*/ 3680793 w 3681188"/>
              <a:gd name="connsiteY2" fmla="*/ 0 h 1213511"/>
              <a:gd name="connsiteX3" fmla="*/ 8054 w 3681188"/>
              <a:gd name="connsiteY3" fmla="*/ 561898 h 1213511"/>
              <a:gd name="connsiteX4" fmla="*/ 0 w 3681188"/>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8054 w 3680893"/>
              <a:gd name="connsiteY3" fmla="*/ 561898 h 1213511"/>
              <a:gd name="connsiteX4" fmla="*/ 0 w 3680893"/>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2525 w 3680893"/>
              <a:gd name="connsiteY3" fmla="*/ 873019 h 1213511"/>
              <a:gd name="connsiteX4" fmla="*/ 0 w 3680893"/>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11909 h 1213511"/>
              <a:gd name="connsiteX4" fmla="*/ 3812 w 3684705"/>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39688 h 1213511"/>
              <a:gd name="connsiteX4" fmla="*/ 3812 w 3684705"/>
              <a:gd name="connsiteY4" fmla="*/ 1213511 h 1213511"/>
              <a:gd name="connsiteX0" fmla="*/ 3812 w 3660133"/>
              <a:gd name="connsiteY0" fmla="*/ 846833 h 846833"/>
              <a:gd name="connsiteX1" fmla="*/ 3660032 w 3660133"/>
              <a:gd name="connsiteY1" fmla="*/ 845303 h 846833"/>
              <a:gd name="connsiteX2" fmla="*/ 2385252 w 3660133"/>
              <a:gd name="connsiteY2" fmla="*/ 0 h 846833"/>
              <a:gd name="connsiteX3" fmla="*/ 808 w 3660133"/>
              <a:gd name="connsiteY3" fmla="*/ 573010 h 846833"/>
              <a:gd name="connsiteX4" fmla="*/ 3812 w 3660133"/>
              <a:gd name="connsiteY4" fmla="*/ 846833 h 846833"/>
              <a:gd name="connsiteX0" fmla="*/ 3812 w 2389773"/>
              <a:gd name="connsiteY0" fmla="*/ 846833 h 856414"/>
              <a:gd name="connsiteX1" fmla="*/ 2382796 w 2389773"/>
              <a:gd name="connsiteY1" fmla="*/ 856414 h 856414"/>
              <a:gd name="connsiteX2" fmla="*/ 2385252 w 2389773"/>
              <a:gd name="connsiteY2" fmla="*/ 0 h 856414"/>
              <a:gd name="connsiteX3" fmla="*/ 808 w 2389773"/>
              <a:gd name="connsiteY3" fmla="*/ 573010 h 856414"/>
              <a:gd name="connsiteX4" fmla="*/ 3812 w 2389773"/>
              <a:gd name="connsiteY4" fmla="*/ 846833 h 856414"/>
              <a:gd name="connsiteX0" fmla="*/ 3812 w 2389773"/>
              <a:gd name="connsiteY0" fmla="*/ 846833 h 846833"/>
              <a:gd name="connsiteX1" fmla="*/ 2382796 w 2389773"/>
              <a:gd name="connsiteY1" fmla="*/ 839747 h 846833"/>
              <a:gd name="connsiteX2" fmla="*/ 2385252 w 2389773"/>
              <a:gd name="connsiteY2" fmla="*/ 0 h 846833"/>
              <a:gd name="connsiteX3" fmla="*/ 808 w 2389773"/>
              <a:gd name="connsiteY3" fmla="*/ 573010 h 846833"/>
              <a:gd name="connsiteX4" fmla="*/ 3812 w 2389773"/>
              <a:gd name="connsiteY4" fmla="*/ 846833 h 846833"/>
              <a:gd name="connsiteX0" fmla="*/ 3812 w 2382880"/>
              <a:gd name="connsiteY0" fmla="*/ 702373 h 702373"/>
              <a:gd name="connsiteX1" fmla="*/ 2382796 w 2382880"/>
              <a:gd name="connsiteY1" fmla="*/ 695287 h 702373"/>
              <a:gd name="connsiteX2" fmla="*/ 839669 w 2382880"/>
              <a:gd name="connsiteY2" fmla="*/ 0 h 702373"/>
              <a:gd name="connsiteX3" fmla="*/ 808 w 2382880"/>
              <a:gd name="connsiteY3" fmla="*/ 428550 h 702373"/>
              <a:gd name="connsiteX4" fmla="*/ 3812 w 2382880"/>
              <a:gd name="connsiteY4" fmla="*/ 702373 h 702373"/>
              <a:gd name="connsiteX0" fmla="*/ 3812 w 844190"/>
              <a:gd name="connsiteY0" fmla="*/ 711920 h 711920"/>
              <a:gd name="connsiteX1" fmla="*/ 837214 w 844190"/>
              <a:gd name="connsiteY1" fmla="*/ 514755 h 711920"/>
              <a:gd name="connsiteX2" fmla="*/ 839669 w 844190"/>
              <a:gd name="connsiteY2" fmla="*/ 9547 h 711920"/>
              <a:gd name="connsiteX3" fmla="*/ 808 w 844190"/>
              <a:gd name="connsiteY3" fmla="*/ 438097 h 711920"/>
              <a:gd name="connsiteX4" fmla="*/ 3812 w 844190"/>
              <a:gd name="connsiteY4" fmla="*/ 711920 h 711920"/>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28550 h 702373"/>
              <a:gd name="connsiteX4" fmla="*/ 3812 w 844190"/>
              <a:gd name="connsiteY4" fmla="*/ 702373 h 702373"/>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51359 h 702373"/>
              <a:gd name="connsiteX4" fmla="*/ 3812 w 844190"/>
              <a:gd name="connsiteY4" fmla="*/ 702373 h 702373"/>
              <a:gd name="connsiteX0" fmla="*/ 3812 w 844190"/>
              <a:gd name="connsiteY0" fmla="*/ 716685 h 716685"/>
              <a:gd name="connsiteX1" fmla="*/ 837214 w 844190"/>
              <a:gd name="connsiteY1" fmla="*/ 511916 h 716685"/>
              <a:gd name="connsiteX2" fmla="*/ 839669 w 844190"/>
              <a:gd name="connsiteY2" fmla="*/ 14312 h 716685"/>
              <a:gd name="connsiteX3" fmla="*/ 808 w 844190"/>
              <a:gd name="connsiteY3" fmla="*/ 465671 h 716685"/>
              <a:gd name="connsiteX4" fmla="*/ 3812 w 844190"/>
              <a:gd name="connsiteY4" fmla="*/ 716685 h 716685"/>
              <a:gd name="connsiteX0" fmla="*/ 7810 w 848188"/>
              <a:gd name="connsiteY0" fmla="*/ 716685 h 716685"/>
              <a:gd name="connsiteX1" fmla="*/ 841212 w 848188"/>
              <a:gd name="connsiteY1" fmla="*/ 511916 h 716685"/>
              <a:gd name="connsiteX2" fmla="*/ 843667 w 848188"/>
              <a:gd name="connsiteY2" fmla="*/ 14312 h 716685"/>
              <a:gd name="connsiteX3" fmla="*/ 606 w 848188"/>
              <a:gd name="connsiteY3" fmla="*/ 420053 h 716685"/>
              <a:gd name="connsiteX4" fmla="*/ 7810 w 848188"/>
              <a:gd name="connsiteY4" fmla="*/ 716685 h 716685"/>
              <a:gd name="connsiteX0" fmla="*/ 7810 w 846079"/>
              <a:gd name="connsiteY0" fmla="*/ 732786 h 732786"/>
              <a:gd name="connsiteX1" fmla="*/ 841212 w 846079"/>
              <a:gd name="connsiteY1" fmla="*/ 528017 h 732786"/>
              <a:gd name="connsiteX2" fmla="*/ 835267 w 846079"/>
              <a:gd name="connsiteY2" fmla="*/ 0 h 732786"/>
              <a:gd name="connsiteX3" fmla="*/ 606 w 846079"/>
              <a:gd name="connsiteY3" fmla="*/ 436154 h 732786"/>
              <a:gd name="connsiteX4" fmla="*/ 7810 w 846079"/>
              <a:gd name="connsiteY4" fmla="*/ 732786 h 732786"/>
              <a:gd name="connsiteX0" fmla="*/ 7810 w 844936"/>
              <a:gd name="connsiteY0" fmla="*/ 740389 h 740389"/>
              <a:gd name="connsiteX1" fmla="*/ 841212 w 844936"/>
              <a:gd name="connsiteY1" fmla="*/ 535620 h 740389"/>
              <a:gd name="connsiteX2" fmla="*/ 826867 w 844936"/>
              <a:gd name="connsiteY2" fmla="*/ 0 h 740389"/>
              <a:gd name="connsiteX3" fmla="*/ 606 w 844936"/>
              <a:gd name="connsiteY3" fmla="*/ 443757 h 740389"/>
              <a:gd name="connsiteX4" fmla="*/ 7810 w 844936"/>
              <a:gd name="connsiteY4" fmla="*/ 740389 h 740389"/>
              <a:gd name="connsiteX0" fmla="*/ 7810 w 844936"/>
              <a:gd name="connsiteY0" fmla="*/ 740389 h 740389"/>
              <a:gd name="connsiteX1" fmla="*/ 841212 w 844936"/>
              <a:gd name="connsiteY1" fmla="*/ 535620 h 740389"/>
              <a:gd name="connsiteX2" fmla="*/ 826867 w 844936"/>
              <a:gd name="connsiteY2" fmla="*/ 0 h 740389"/>
              <a:gd name="connsiteX3" fmla="*/ 606 w 844936"/>
              <a:gd name="connsiteY3" fmla="*/ 443757 h 740389"/>
              <a:gd name="connsiteX4" fmla="*/ 7810 w 844936"/>
              <a:gd name="connsiteY4" fmla="*/ 740389 h 740389"/>
              <a:gd name="connsiteX0" fmla="*/ 7810 w 864775"/>
              <a:gd name="connsiteY0" fmla="*/ 968484 h 968484"/>
              <a:gd name="connsiteX1" fmla="*/ 841212 w 864775"/>
              <a:gd name="connsiteY1" fmla="*/ 763715 h 968484"/>
              <a:gd name="connsiteX2" fmla="*/ 864667 w 864775"/>
              <a:gd name="connsiteY2" fmla="*/ 0 h 968484"/>
              <a:gd name="connsiteX3" fmla="*/ 606 w 864775"/>
              <a:gd name="connsiteY3" fmla="*/ 671852 h 968484"/>
              <a:gd name="connsiteX4" fmla="*/ 7810 w 864775"/>
              <a:gd name="connsiteY4" fmla="*/ 968484 h 968484"/>
              <a:gd name="connsiteX0" fmla="*/ 7810 w 884969"/>
              <a:gd name="connsiteY0" fmla="*/ 968484 h 968484"/>
              <a:gd name="connsiteX1" fmla="*/ 841212 w 884969"/>
              <a:gd name="connsiteY1" fmla="*/ 763715 h 968484"/>
              <a:gd name="connsiteX2" fmla="*/ 864667 w 884969"/>
              <a:gd name="connsiteY2" fmla="*/ 0 h 968484"/>
              <a:gd name="connsiteX3" fmla="*/ 606 w 884969"/>
              <a:gd name="connsiteY3" fmla="*/ 671852 h 968484"/>
              <a:gd name="connsiteX4" fmla="*/ 7810 w 884969"/>
              <a:gd name="connsiteY4" fmla="*/ 968484 h 968484"/>
              <a:gd name="connsiteX0" fmla="*/ 7810 w 864667"/>
              <a:gd name="connsiteY0" fmla="*/ 968484 h 968484"/>
              <a:gd name="connsiteX1" fmla="*/ 841212 w 864667"/>
              <a:gd name="connsiteY1" fmla="*/ 763715 h 968484"/>
              <a:gd name="connsiteX2" fmla="*/ 864667 w 864667"/>
              <a:gd name="connsiteY2" fmla="*/ 0 h 968484"/>
              <a:gd name="connsiteX3" fmla="*/ 606 w 864667"/>
              <a:gd name="connsiteY3" fmla="*/ 671852 h 968484"/>
              <a:gd name="connsiteX4" fmla="*/ 7810 w 864667"/>
              <a:gd name="connsiteY4" fmla="*/ 968484 h 968484"/>
              <a:gd name="connsiteX0" fmla="*/ 7810 w 845086"/>
              <a:gd name="connsiteY0" fmla="*/ 755595 h 755595"/>
              <a:gd name="connsiteX1" fmla="*/ 841212 w 845086"/>
              <a:gd name="connsiteY1" fmla="*/ 550826 h 755595"/>
              <a:gd name="connsiteX2" fmla="*/ 843667 w 845086"/>
              <a:gd name="connsiteY2" fmla="*/ 0 h 755595"/>
              <a:gd name="connsiteX3" fmla="*/ 606 w 845086"/>
              <a:gd name="connsiteY3" fmla="*/ 458963 h 755595"/>
              <a:gd name="connsiteX4" fmla="*/ 7810 w 845086"/>
              <a:gd name="connsiteY4" fmla="*/ 755595 h 755595"/>
              <a:gd name="connsiteX0" fmla="*/ 7810 w 848189"/>
              <a:gd name="connsiteY0" fmla="*/ 755595 h 755595"/>
              <a:gd name="connsiteX1" fmla="*/ 841212 w 848189"/>
              <a:gd name="connsiteY1" fmla="*/ 550826 h 755595"/>
              <a:gd name="connsiteX2" fmla="*/ 843667 w 848189"/>
              <a:gd name="connsiteY2" fmla="*/ 0 h 755595"/>
              <a:gd name="connsiteX3" fmla="*/ 606 w 848189"/>
              <a:gd name="connsiteY3" fmla="*/ 458963 h 755595"/>
              <a:gd name="connsiteX4" fmla="*/ 7810 w 848189"/>
              <a:gd name="connsiteY4" fmla="*/ 755595 h 755595"/>
              <a:gd name="connsiteX0" fmla="*/ 0 w 840379"/>
              <a:gd name="connsiteY0" fmla="*/ 755595 h 755595"/>
              <a:gd name="connsiteX1" fmla="*/ 833402 w 840379"/>
              <a:gd name="connsiteY1" fmla="*/ 550826 h 755595"/>
              <a:gd name="connsiteX2" fmla="*/ 835857 w 840379"/>
              <a:gd name="connsiteY2" fmla="*/ 0 h 755595"/>
              <a:gd name="connsiteX3" fmla="*/ 9438 w 840379"/>
              <a:gd name="connsiteY3" fmla="*/ 597542 h 755595"/>
              <a:gd name="connsiteX4" fmla="*/ 0 w 840379"/>
              <a:gd name="connsiteY4" fmla="*/ 755595 h 755595"/>
              <a:gd name="connsiteX0" fmla="*/ 0 w 841770"/>
              <a:gd name="connsiteY0" fmla="*/ 645640 h 645640"/>
              <a:gd name="connsiteX1" fmla="*/ 833402 w 841770"/>
              <a:gd name="connsiteY1" fmla="*/ 440871 h 645640"/>
              <a:gd name="connsiteX2" fmla="*/ 839185 w 841770"/>
              <a:gd name="connsiteY2" fmla="*/ 64774 h 645640"/>
              <a:gd name="connsiteX3" fmla="*/ 9438 w 841770"/>
              <a:gd name="connsiteY3" fmla="*/ 487587 h 645640"/>
              <a:gd name="connsiteX4" fmla="*/ 0 w 841770"/>
              <a:gd name="connsiteY4" fmla="*/ 645640 h 645640"/>
              <a:gd name="connsiteX0" fmla="*/ 0 w 841770"/>
              <a:gd name="connsiteY0" fmla="*/ 632582 h 632582"/>
              <a:gd name="connsiteX1" fmla="*/ 833402 w 841770"/>
              <a:gd name="connsiteY1" fmla="*/ 445888 h 632582"/>
              <a:gd name="connsiteX2" fmla="*/ 839185 w 841770"/>
              <a:gd name="connsiteY2" fmla="*/ 51716 h 632582"/>
              <a:gd name="connsiteX3" fmla="*/ 9438 w 841770"/>
              <a:gd name="connsiteY3" fmla="*/ 474529 h 632582"/>
              <a:gd name="connsiteX4" fmla="*/ 0 w 841770"/>
              <a:gd name="connsiteY4" fmla="*/ 632582 h 632582"/>
              <a:gd name="connsiteX0" fmla="*/ 7809 w 849579"/>
              <a:gd name="connsiteY0" fmla="*/ 632582 h 632582"/>
              <a:gd name="connsiteX1" fmla="*/ 841211 w 849579"/>
              <a:gd name="connsiteY1" fmla="*/ 445888 h 632582"/>
              <a:gd name="connsiteX2" fmla="*/ 846994 w 849579"/>
              <a:gd name="connsiteY2" fmla="*/ 51716 h 632582"/>
              <a:gd name="connsiteX3" fmla="*/ 606 w 849579"/>
              <a:gd name="connsiteY3" fmla="*/ 486579 h 632582"/>
              <a:gd name="connsiteX4" fmla="*/ 7809 w 849579"/>
              <a:gd name="connsiteY4" fmla="*/ 632582 h 632582"/>
              <a:gd name="connsiteX0" fmla="*/ 7203 w 848973"/>
              <a:gd name="connsiteY0" fmla="*/ 632582 h 632582"/>
              <a:gd name="connsiteX1" fmla="*/ 840605 w 848973"/>
              <a:gd name="connsiteY1" fmla="*/ 445888 h 632582"/>
              <a:gd name="connsiteX2" fmla="*/ 846388 w 848973"/>
              <a:gd name="connsiteY2" fmla="*/ 51716 h 632582"/>
              <a:gd name="connsiteX3" fmla="*/ 0 w 848973"/>
              <a:gd name="connsiteY3" fmla="*/ 486579 h 632582"/>
              <a:gd name="connsiteX4" fmla="*/ 7203 w 848973"/>
              <a:gd name="connsiteY4" fmla="*/ 632582 h 632582"/>
              <a:gd name="connsiteX0" fmla="*/ 7203 w 848973"/>
              <a:gd name="connsiteY0" fmla="*/ 632582 h 632582"/>
              <a:gd name="connsiteX1" fmla="*/ 840605 w 848973"/>
              <a:gd name="connsiteY1" fmla="*/ 445888 h 632582"/>
              <a:gd name="connsiteX2" fmla="*/ 846388 w 848973"/>
              <a:gd name="connsiteY2" fmla="*/ 51716 h 632582"/>
              <a:gd name="connsiteX3" fmla="*/ 0 w 848973"/>
              <a:gd name="connsiteY3" fmla="*/ 486579 h 632582"/>
              <a:gd name="connsiteX4" fmla="*/ 7203 w 848973"/>
              <a:gd name="connsiteY4" fmla="*/ 632582 h 63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73" h="632582">
                <a:moveTo>
                  <a:pt x="7203" y="632582"/>
                </a:moveTo>
                <a:lnTo>
                  <a:pt x="840605" y="445888"/>
                </a:lnTo>
                <a:cubicBezTo>
                  <a:pt x="853848" y="-548457"/>
                  <a:pt x="847749" y="496666"/>
                  <a:pt x="846388" y="51716"/>
                </a:cubicBezTo>
                <a:cubicBezTo>
                  <a:pt x="565368" y="204704"/>
                  <a:pt x="281020" y="333591"/>
                  <a:pt x="0" y="486579"/>
                </a:cubicBezTo>
                <a:cubicBezTo>
                  <a:pt x="19598" y="659764"/>
                  <a:pt x="-2410" y="539964"/>
                  <a:pt x="7203" y="632582"/>
                </a:cubicBezTo>
                <a:close/>
              </a:path>
            </a:pathLst>
          </a:custGeom>
          <a:solidFill>
            <a:srgbClr val="FF757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3" name="Freeform 42"/>
          <p:cNvSpPr/>
          <p:nvPr/>
        </p:nvSpPr>
        <p:spPr>
          <a:xfrm>
            <a:off x="5697038" y="3948020"/>
            <a:ext cx="2153293" cy="1162077"/>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663057 h 663964"/>
              <a:gd name="connsiteX1" fmla="*/ 3745593 w 3747707"/>
              <a:gd name="connsiteY1" fmla="*/ 663964 h 663964"/>
              <a:gd name="connsiteX2" fmla="*/ 3747427 w 3747707"/>
              <a:gd name="connsiteY2" fmla="*/ 341442 h 663964"/>
              <a:gd name="connsiteX3" fmla="*/ 2149198 w 3747707"/>
              <a:gd name="connsiteY3" fmla="*/ 5023 h 663964"/>
              <a:gd name="connsiteX4" fmla="*/ 0 w 3747707"/>
              <a:gd name="connsiteY4" fmla="*/ 663057 h 663964"/>
              <a:gd name="connsiteX0" fmla="*/ 0 w 3747707"/>
              <a:gd name="connsiteY0" fmla="*/ 887750 h 888657"/>
              <a:gd name="connsiteX1" fmla="*/ 3745593 w 3747707"/>
              <a:gd name="connsiteY1" fmla="*/ 888657 h 888657"/>
              <a:gd name="connsiteX2" fmla="*/ 3747427 w 3747707"/>
              <a:gd name="connsiteY2" fmla="*/ 566135 h 888657"/>
              <a:gd name="connsiteX3" fmla="*/ 2456450 w 3747707"/>
              <a:gd name="connsiteY3" fmla="*/ 3287 h 888657"/>
              <a:gd name="connsiteX4" fmla="*/ 0 w 3747707"/>
              <a:gd name="connsiteY4" fmla="*/ 887750 h 888657"/>
              <a:gd name="connsiteX0" fmla="*/ 0 w 3747707"/>
              <a:gd name="connsiteY0" fmla="*/ 886077 h 886984"/>
              <a:gd name="connsiteX1" fmla="*/ 3745593 w 3747707"/>
              <a:gd name="connsiteY1" fmla="*/ 886984 h 886984"/>
              <a:gd name="connsiteX2" fmla="*/ 3747427 w 3747707"/>
              <a:gd name="connsiteY2" fmla="*/ 650349 h 886984"/>
              <a:gd name="connsiteX3" fmla="*/ 2456450 w 3747707"/>
              <a:gd name="connsiteY3" fmla="*/ 1614 h 886984"/>
              <a:gd name="connsiteX4" fmla="*/ 0 w 3747707"/>
              <a:gd name="connsiteY4" fmla="*/ 886077 h 886984"/>
              <a:gd name="connsiteX0" fmla="*/ 0 w 3747707"/>
              <a:gd name="connsiteY0" fmla="*/ 886490 h 887397"/>
              <a:gd name="connsiteX1" fmla="*/ 3745593 w 3747707"/>
              <a:gd name="connsiteY1" fmla="*/ 887397 h 887397"/>
              <a:gd name="connsiteX2" fmla="*/ 3747427 w 3747707"/>
              <a:gd name="connsiteY2" fmla="*/ 650762 h 887397"/>
              <a:gd name="connsiteX3" fmla="*/ 2456450 w 3747707"/>
              <a:gd name="connsiteY3" fmla="*/ 2027 h 887397"/>
              <a:gd name="connsiteX4" fmla="*/ 0 w 3747707"/>
              <a:gd name="connsiteY4" fmla="*/ 886490 h 887397"/>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76756 w 4024463"/>
              <a:gd name="connsiteY0" fmla="*/ 917138 h 918045"/>
              <a:gd name="connsiteX1" fmla="*/ 4022349 w 4024463"/>
              <a:gd name="connsiteY1" fmla="*/ 918045 h 918045"/>
              <a:gd name="connsiteX2" fmla="*/ 4024183 w 4024463"/>
              <a:gd name="connsiteY2" fmla="*/ 681410 h 918045"/>
              <a:gd name="connsiteX3" fmla="*/ 2460708 w 4024463"/>
              <a:gd name="connsiteY3" fmla="*/ 1187 h 918045"/>
              <a:gd name="connsiteX4" fmla="*/ 507909 w 4024463"/>
              <a:gd name="connsiteY4" fmla="*/ 527075 h 918045"/>
              <a:gd name="connsiteX5" fmla="*/ 276756 w 4024463"/>
              <a:gd name="connsiteY5" fmla="*/ 917138 h 918045"/>
              <a:gd name="connsiteX0" fmla="*/ 246884 w 3994591"/>
              <a:gd name="connsiteY0" fmla="*/ 917052 h 917959"/>
              <a:gd name="connsiteX1" fmla="*/ 3992477 w 3994591"/>
              <a:gd name="connsiteY1" fmla="*/ 917959 h 917959"/>
              <a:gd name="connsiteX2" fmla="*/ 3994311 w 3994591"/>
              <a:gd name="connsiteY2" fmla="*/ 681324 h 917959"/>
              <a:gd name="connsiteX3" fmla="*/ 2430836 w 3994591"/>
              <a:gd name="connsiteY3" fmla="*/ 1101 h 917959"/>
              <a:gd name="connsiteX4" fmla="*/ 478037 w 3994591"/>
              <a:gd name="connsiteY4" fmla="*/ 526989 h 917959"/>
              <a:gd name="connsiteX5" fmla="*/ 466937 w 3994591"/>
              <a:gd name="connsiteY5" fmla="*/ 826124 h 917959"/>
              <a:gd name="connsiteX6" fmla="*/ 246884 w 3994591"/>
              <a:gd name="connsiteY6" fmla="*/ 917052 h 917959"/>
              <a:gd name="connsiteX0" fmla="*/ 291608 w 4039315"/>
              <a:gd name="connsiteY0" fmla="*/ 917052 h 917959"/>
              <a:gd name="connsiteX1" fmla="*/ 4037201 w 4039315"/>
              <a:gd name="connsiteY1" fmla="*/ 917959 h 917959"/>
              <a:gd name="connsiteX2" fmla="*/ 4039035 w 4039315"/>
              <a:gd name="connsiteY2" fmla="*/ 681324 h 917959"/>
              <a:gd name="connsiteX3" fmla="*/ 2475560 w 4039315"/>
              <a:gd name="connsiteY3" fmla="*/ 1101 h 917959"/>
              <a:gd name="connsiteX4" fmla="*/ 522761 w 4039315"/>
              <a:gd name="connsiteY4" fmla="*/ 526989 h 917959"/>
              <a:gd name="connsiteX5" fmla="*/ 311869 w 4039315"/>
              <a:gd name="connsiteY5" fmla="*/ 810381 h 917959"/>
              <a:gd name="connsiteX6" fmla="*/ 291608 w 4039315"/>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6616 h 917523"/>
              <a:gd name="connsiteX1" fmla="*/ 4062529 w 4064643"/>
              <a:gd name="connsiteY1" fmla="*/ 917523 h 917523"/>
              <a:gd name="connsiteX2" fmla="*/ 4064363 w 4064643"/>
              <a:gd name="connsiteY2" fmla="*/ 680888 h 917523"/>
              <a:gd name="connsiteX3" fmla="*/ 2500888 w 4064643"/>
              <a:gd name="connsiteY3" fmla="*/ 665 h 917523"/>
              <a:gd name="connsiteX4" fmla="*/ 592487 w 4064643"/>
              <a:gd name="connsiteY4" fmla="*/ 558041 h 917523"/>
              <a:gd name="connsiteX5" fmla="*/ 248399 w 4064643"/>
              <a:gd name="connsiteY5" fmla="*/ 794201 h 917523"/>
              <a:gd name="connsiteX6" fmla="*/ 316936 w 4064643"/>
              <a:gd name="connsiteY6" fmla="*/ 916616 h 917523"/>
              <a:gd name="connsiteX0" fmla="*/ 635876 w 3828603"/>
              <a:gd name="connsiteY0" fmla="*/ 932360 h 932360"/>
              <a:gd name="connsiteX1" fmla="*/ 3826489 w 3828603"/>
              <a:gd name="connsiteY1" fmla="*/ 917523 h 932360"/>
              <a:gd name="connsiteX2" fmla="*/ 3828323 w 3828603"/>
              <a:gd name="connsiteY2" fmla="*/ 680888 h 932360"/>
              <a:gd name="connsiteX3" fmla="*/ 2264848 w 3828603"/>
              <a:gd name="connsiteY3" fmla="*/ 665 h 932360"/>
              <a:gd name="connsiteX4" fmla="*/ 356447 w 3828603"/>
              <a:gd name="connsiteY4" fmla="*/ 558041 h 932360"/>
              <a:gd name="connsiteX5" fmla="*/ 12359 w 3828603"/>
              <a:gd name="connsiteY5" fmla="*/ 794201 h 932360"/>
              <a:gd name="connsiteX6" fmla="*/ 635876 w 3828603"/>
              <a:gd name="connsiteY6" fmla="*/ 932360 h 932360"/>
              <a:gd name="connsiteX0" fmla="*/ 635876 w 3828603"/>
              <a:gd name="connsiteY0" fmla="*/ 932360 h 942347"/>
              <a:gd name="connsiteX1" fmla="*/ 3826489 w 3828603"/>
              <a:gd name="connsiteY1" fmla="*/ 917523 h 942347"/>
              <a:gd name="connsiteX2" fmla="*/ 3828323 w 3828603"/>
              <a:gd name="connsiteY2" fmla="*/ 680888 h 942347"/>
              <a:gd name="connsiteX3" fmla="*/ 2264848 w 3828603"/>
              <a:gd name="connsiteY3" fmla="*/ 665 h 942347"/>
              <a:gd name="connsiteX4" fmla="*/ 356447 w 3828603"/>
              <a:gd name="connsiteY4" fmla="*/ 558041 h 942347"/>
              <a:gd name="connsiteX5" fmla="*/ 12359 w 3828603"/>
              <a:gd name="connsiteY5" fmla="*/ 794201 h 942347"/>
              <a:gd name="connsiteX6" fmla="*/ 635876 w 3828603"/>
              <a:gd name="connsiteY6" fmla="*/ 932360 h 942347"/>
              <a:gd name="connsiteX0" fmla="*/ 500439 w 3859660"/>
              <a:gd name="connsiteY0" fmla="*/ 955976 h 964653"/>
              <a:gd name="connsiteX1" fmla="*/ 3857546 w 3859660"/>
              <a:gd name="connsiteY1" fmla="*/ 917523 h 964653"/>
              <a:gd name="connsiteX2" fmla="*/ 3859380 w 3859660"/>
              <a:gd name="connsiteY2" fmla="*/ 680888 h 964653"/>
              <a:gd name="connsiteX3" fmla="*/ 2295905 w 3859660"/>
              <a:gd name="connsiteY3" fmla="*/ 665 h 964653"/>
              <a:gd name="connsiteX4" fmla="*/ 387504 w 3859660"/>
              <a:gd name="connsiteY4" fmla="*/ 558041 h 964653"/>
              <a:gd name="connsiteX5" fmla="*/ 43416 w 3859660"/>
              <a:gd name="connsiteY5" fmla="*/ 794201 h 964653"/>
              <a:gd name="connsiteX6" fmla="*/ 500439 w 3859660"/>
              <a:gd name="connsiteY6" fmla="*/ 955976 h 964653"/>
              <a:gd name="connsiteX0" fmla="*/ 508269 w 3867490"/>
              <a:gd name="connsiteY0" fmla="*/ 955976 h 962184"/>
              <a:gd name="connsiteX1" fmla="*/ 3865376 w 3867490"/>
              <a:gd name="connsiteY1" fmla="*/ 917523 h 962184"/>
              <a:gd name="connsiteX2" fmla="*/ 3867210 w 3867490"/>
              <a:gd name="connsiteY2" fmla="*/ 680888 h 962184"/>
              <a:gd name="connsiteX3" fmla="*/ 2303735 w 3867490"/>
              <a:gd name="connsiteY3" fmla="*/ 665 h 962184"/>
              <a:gd name="connsiteX4" fmla="*/ 395334 w 3867490"/>
              <a:gd name="connsiteY4" fmla="*/ 558041 h 962184"/>
              <a:gd name="connsiteX5" fmla="*/ 40146 w 3867490"/>
              <a:gd name="connsiteY5" fmla="*/ 723354 h 962184"/>
              <a:gd name="connsiteX6" fmla="*/ 508269 w 3867490"/>
              <a:gd name="connsiteY6" fmla="*/ 955976 h 962184"/>
              <a:gd name="connsiteX0" fmla="*/ 508270 w 3867491"/>
              <a:gd name="connsiteY0" fmla="*/ 955601 h 961809"/>
              <a:gd name="connsiteX1" fmla="*/ 3865377 w 3867491"/>
              <a:gd name="connsiteY1" fmla="*/ 917148 h 961809"/>
              <a:gd name="connsiteX2" fmla="*/ 3867211 w 3867491"/>
              <a:gd name="connsiteY2" fmla="*/ 680513 h 961809"/>
              <a:gd name="connsiteX3" fmla="*/ 2303736 w 3867491"/>
              <a:gd name="connsiteY3" fmla="*/ 290 h 961809"/>
              <a:gd name="connsiteX4" fmla="*/ 284338 w 3867491"/>
              <a:gd name="connsiteY4" fmla="*/ 597026 h 961809"/>
              <a:gd name="connsiteX5" fmla="*/ 40147 w 3867491"/>
              <a:gd name="connsiteY5" fmla="*/ 722979 h 961809"/>
              <a:gd name="connsiteX6" fmla="*/ 508270 w 3867491"/>
              <a:gd name="connsiteY6" fmla="*/ 955601 h 961809"/>
              <a:gd name="connsiteX0" fmla="*/ 610032 w 3969253"/>
              <a:gd name="connsiteY0" fmla="*/ 955312 h 961520"/>
              <a:gd name="connsiteX1" fmla="*/ 3967139 w 3969253"/>
              <a:gd name="connsiteY1" fmla="*/ 916859 h 961520"/>
              <a:gd name="connsiteX2" fmla="*/ 3968973 w 3969253"/>
              <a:gd name="connsiteY2" fmla="*/ 680224 h 961520"/>
              <a:gd name="connsiteX3" fmla="*/ 2405498 w 3969253"/>
              <a:gd name="connsiteY3" fmla="*/ 1 h 961520"/>
              <a:gd name="connsiteX4" fmla="*/ 175208 w 3969253"/>
              <a:gd name="connsiteY4" fmla="*/ 675457 h 961520"/>
              <a:gd name="connsiteX5" fmla="*/ 141909 w 3969253"/>
              <a:gd name="connsiteY5" fmla="*/ 722690 h 961520"/>
              <a:gd name="connsiteX6" fmla="*/ 610032 w 3969253"/>
              <a:gd name="connsiteY6" fmla="*/ 955312 h 961520"/>
              <a:gd name="connsiteX0" fmla="*/ 613407 w 3972628"/>
              <a:gd name="connsiteY0" fmla="*/ 955312 h 955312"/>
              <a:gd name="connsiteX1" fmla="*/ 3970514 w 3972628"/>
              <a:gd name="connsiteY1" fmla="*/ 916859 h 955312"/>
              <a:gd name="connsiteX2" fmla="*/ 3972348 w 3972628"/>
              <a:gd name="connsiteY2" fmla="*/ 680224 h 955312"/>
              <a:gd name="connsiteX3" fmla="*/ 2408873 w 3972628"/>
              <a:gd name="connsiteY3" fmla="*/ 1 h 955312"/>
              <a:gd name="connsiteX4" fmla="*/ 178583 w 3972628"/>
              <a:gd name="connsiteY4" fmla="*/ 675457 h 955312"/>
              <a:gd name="connsiteX5" fmla="*/ 145284 w 3972628"/>
              <a:gd name="connsiteY5" fmla="*/ 722690 h 955312"/>
              <a:gd name="connsiteX6" fmla="*/ 123086 w 3972628"/>
              <a:gd name="connsiteY6" fmla="*/ 903743 h 955312"/>
              <a:gd name="connsiteX7" fmla="*/ 613407 w 3972628"/>
              <a:gd name="connsiteY7" fmla="*/ 955312 h 955312"/>
              <a:gd name="connsiteX0" fmla="*/ 650710 w 4009931"/>
              <a:gd name="connsiteY0" fmla="*/ 955312 h 955312"/>
              <a:gd name="connsiteX1" fmla="*/ 4007817 w 4009931"/>
              <a:gd name="connsiteY1" fmla="*/ 916859 h 955312"/>
              <a:gd name="connsiteX2" fmla="*/ 4009651 w 4009931"/>
              <a:gd name="connsiteY2" fmla="*/ 680224 h 955312"/>
              <a:gd name="connsiteX3" fmla="*/ 2446176 w 4009931"/>
              <a:gd name="connsiteY3" fmla="*/ 1 h 955312"/>
              <a:gd name="connsiteX4" fmla="*/ 215886 w 4009931"/>
              <a:gd name="connsiteY4" fmla="*/ 675457 h 955312"/>
              <a:gd name="connsiteX5" fmla="*/ 71593 w 4009931"/>
              <a:gd name="connsiteY5" fmla="*/ 691200 h 955312"/>
              <a:gd name="connsiteX6" fmla="*/ 182587 w 4009931"/>
              <a:gd name="connsiteY6" fmla="*/ 722690 h 955312"/>
              <a:gd name="connsiteX7" fmla="*/ 160389 w 4009931"/>
              <a:gd name="connsiteY7" fmla="*/ 903743 h 955312"/>
              <a:gd name="connsiteX8" fmla="*/ 650710 w 4009931"/>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10037 w 4059579"/>
              <a:gd name="connsiteY7" fmla="*/ 903743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32236 w 4059579"/>
              <a:gd name="connsiteY7" fmla="*/ 919487 h 955312"/>
              <a:gd name="connsiteX8" fmla="*/ 700358 w 4059579"/>
              <a:gd name="connsiteY8" fmla="*/ 955312 h 955312"/>
              <a:gd name="connsiteX0" fmla="*/ 671054 w 4030275"/>
              <a:gd name="connsiteY0" fmla="*/ 955560 h 955560"/>
              <a:gd name="connsiteX1" fmla="*/ 4028161 w 4030275"/>
              <a:gd name="connsiteY1" fmla="*/ 917107 h 955560"/>
              <a:gd name="connsiteX2" fmla="*/ 4029995 w 4030275"/>
              <a:gd name="connsiteY2" fmla="*/ 680472 h 955560"/>
              <a:gd name="connsiteX3" fmla="*/ 2466520 w 4030275"/>
              <a:gd name="connsiteY3" fmla="*/ 249 h 955560"/>
              <a:gd name="connsiteX4" fmla="*/ 202931 w 4030275"/>
              <a:gd name="connsiteY4" fmla="*/ 762296 h 955560"/>
              <a:gd name="connsiteX5" fmla="*/ 91937 w 4030275"/>
              <a:gd name="connsiteY5" fmla="*/ 691448 h 955560"/>
              <a:gd name="connsiteX6" fmla="*/ 202931 w 4030275"/>
              <a:gd name="connsiteY6" fmla="*/ 722938 h 955560"/>
              <a:gd name="connsiteX7" fmla="*/ 202932 w 4030275"/>
              <a:gd name="connsiteY7" fmla="*/ 919735 h 955560"/>
              <a:gd name="connsiteX8" fmla="*/ 671054 w 4030275"/>
              <a:gd name="connsiteY8" fmla="*/ 955560 h 955560"/>
              <a:gd name="connsiteX0" fmla="*/ 635797 w 3995018"/>
              <a:gd name="connsiteY0" fmla="*/ 955560 h 955560"/>
              <a:gd name="connsiteX1" fmla="*/ 3992904 w 3995018"/>
              <a:gd name="connsiteY1" fmla="*/ 917107 h 955560"/>
              <a:gd name="connsiteX2" fmla="*/ 3994738 w 3995018"/>
              <a:gd name="connsiteY2" fmla="*/ 680472 h 955560"/>
              <a:gd name="connsiteX3" fmla="*/ 2431263 w 3995018"/>
              <a:gd name="connsiteY3" fmla="*/ 249 h 955560"/>
              <a:gd name="connsiteX4" fmla="*/ 167674 w 3995018"/>
              <a:gd name="connsiteY4" fmla="*/ 762296 h 955560"/>
              <a:gd name="connsiteX5" fmla="*/ 167674 w 3995018"/>
              <a:gd name="connsiteY5" fmla="*/ 722938 h 955560"/>
              <a:gd name="connsiteX6" fmla="*/ 167675 w 3995018"/>
              <a:gd name="connsiteY6" fmla="*/ 919735 h 955560"/>
              <a:gd name="connsiteX7" fmla="*/ 635797 w 3995018"/>
              <a:gd name="connsiteY7" fmla="*/ 955560 h 95556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67682 w 3926903"/>
              <a:gd name="connsiteY0" fmla="*/ 955475 h 955475"/>
              <a:gd name="connsiteX1" fmla="*/ 3924789 w 3926903"/>
              <a:gd name="connsiteY1" fmla="*/ 917022 h 955475"/>
              <a:gd name="connsiteX2" fmla="*/ 3926623 w 3926903"/>
              <a:gd name="connsiteY2" fmla="*/ 680387 h 955475"/>
              <a:gd name="connsiteX3" fmla="*/ 2363148 w 3926903"/>
              <a:gd name="connsiteY3" fmla="*/ 164 h 955475"/>
              <a:gd name="connsiteX4" fmla="*/ 55160 w 3926903"/>
              <a:gd name="connsiteY4" fmla="*/ 746468 h 955475"/>
              <a:gd name="connsiteX5" fmla="*/ 55162 w 3926903"/>
              <a:gd name="connsiteY5" fmla="*/ 943266 h 955475"/>
              <a:gd name="connsiteX6" fmla="*/ 567682 w 3926903"/>
              <a:gd name="connsiteY6" fmla="*/ 955475 h 955475"/>
              <a:gd name="connsiteX0" fmla="*/ 556920 w 3916141"/>
              <a:gd name="connsiteY0" fmla="*/ 955380 h 957575"/>
              <a:gd name="connsiteX1" fmla="*/ 3914027 w 3916141"/>
              <a:gd name="connsiteY1" fmla="*/ 916927 h 957575"/>
              <a:gd name="connsiteX2" fmla="*/ 3915861 w 3916141"/>
              <a:gd name="connsiteY2" fmla="*/ 680292 h 957575"/>
              <a:gd name="connsiteX3" fmla="*/ 2352386 w 3916141"/>
              <a:gd name="connsiteY3" fmla="*/ 69 h 957575"/>
              <a:gd name="connsiteX4" fmla="*/ 0 w 3916141"/>
              <a:gd name="connsiteY4" fmla="*/ 722757 h 957575"/>
              <a:gd name="connsiteX5" fmla="*/ 44400 w 3916141"/>
              <a:gd name="connsiteY5" fmla="*/ 943171 h 957575"/>
              <a:gd name="connsiteX6" fmla="*/ 556920 w 3916141"/>
              <a:gd name="connsiteY6" fmla="*/ 955380 h 957575"/>
              <a:gd name="connsiteX0" fmla="*/ 606510 w 3965731"/>
              <a:gd name="connsiteY0" fmla="*/ 955380 h 957575"/>
              <a:gd name="connsiteX1" fmla="*/ 3963617 w 3965731"/>
              <a:gd name="connsiteY1" fmla="*/ 916927 h 957575"/>
              <a:gd name="connsiteX2" fmla="*/ 3965451 w 3965731"/>
              <a:gd name="connsiteY2" fmla="*/ 680292 h 957575"/>
              <a:gd name="connsiteX3" fmla="*/ 2401976 w 3965731"/>
              <a:gd name="connsiteY3" fmla="*/ 69 h 957575"/>
              <a:gd name="connsiteX4" fmla="*/ 49590 w 3965731"/>
              <a:gd name="connsiteY4" fmla="*/ 722757 h 957575"/>
              <a:gd name="connsiteX5" fmla="*/ 93990 w 3965731"/>
              <a:gd name="connsiteY5" fmla="*/ 943171 h 957575"/>
              <a:gd name="connsiteX6" fmla="*/ 606510 w 3965731"/>
              <a:gd name="connsiteY6" fmla="*/ 955380 h 957575"/>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143703 w 4015444"/>
              <a:gd name="connsiteY4" fmla="*/ 945462 h 1013152"/>
              <a:gd name="connsiteX5" fmla="*/ 656223 w 4015444"/>
              <a:gd name="connsiteY5" fmla="*/ 957671 h 1013152"/>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288000 w 4015444"/>
              <a:gd name="connsiteY4" fmla="*/ 882485 h 1013152"/>
              <a:gd name="connsiteX5" fmla="*/ 143703 w 4015444"/>
              <a:gd name="connsiteY5" fmla="*/ 945462 h 1013152"/>
              <a:gd name="connsiteX6" fmla="*/ 656223 w 4015444"/>
              <a:gd name="connsiteY6" fmla="*/ 957671 h 1013152"/>
              <a:gd name="connsiteX0" fmla="*/ 547701 w 3906922"/>
              <a:gd name="connsiteY0" fmla="*/ 956069 h 956068"/>
              <a:gd name="connsiteX1" fmla="*/ 3904808 w 3906922"/>
              <a:gd name="connsiteY1" fmla="*/ 917616 h 956068"/>
              <a:gd name="connsiteX2" fmla="*/ 3906642 w 3906922"/>
              <a:gd name="connsiteY2" fmla="*/ 680981 h 956068"/>
              <a:gd name="connsiteX3" fmla="*/ 2343167 w 3906922"/>
              <a:gd name="connsiteY3" fmla="*/ 758 h 956068"/>
              <a:gd name="connsiteX4" fmla="*/ 301574 w 3906922"/>
              <a:gd name="connsiteY4" fmla="*/ 825779 h 956068"/>
              <a:gd name="connsiteX5" fmla="*/ 35181 w 3906922"/>
              <a:gd name="connsiteY5" fmla="*/ 943860 h 956068"/>
              <a:gd name="connsiteX6" fmla="*/ 547701 w 3906922"/>
              <a:gd name="connsiteY6" fmla="*/ 956069 h 956068"/>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664724 w 4023945"/>
              <a:gd name="connsiteY0" fmla="*/ 955312 h 960376"/>
              <a:gd name="connsiteX1" fmla="*/ 4021831 w 4023945"/>
              <a:gd name="connsiteY1" fmla="*/ 916859 h 960376"/>
              <a:gd name="connsiteX2" fmla="*/ 4023665 w 4023945"/>
              <a:gd name="connsiteY2" fmla="*/ 680224 h 960376"/>
              <a:gd name="connsiteX3" fmla="*/ 2460190 w 4023945"/>
              <a:gd name="connsiteY3" fmla="*/ 1 h 960376"/>
              <a:gd name="connsiteX4" fmla="*/ 207705 w 4023945"/>
              <a:gd name="connsiteY4" fmla="*/ 683327 h 960376"/>
              <a:gd name="connsiteX5" fmla="*/ 152204 w 4023945"/>
              <a:gd name="connsiteY5" fmla="*/ 943103 h 960376"/>
              <a:gd name="connsiteX6" fmla="*/ 664724 w 4023945"/>
              <a:gd name="connsiteY6" fmla="*/ 955312 h 960376"/>
              <a:gd name="connsiteX0" fmla="*/ 537117 w 3896338"/>
              <a:gd name="connsiteY0" fmla="*/ 955312 h 960376"/>
              <a:gd name="connsiteX1" fmla="*/ 3894224 w 3896338"/>
              <a:gd name="connsiteY1" fmla="*/ 916859 h 960376"/>
              <a:gd name="connsiteX2" fmla="*/ 3896058 w 3896338"/>
              <a:gd name="connsiteY2" fmla="*/ 680224 h 960376"/>
              <a:gd name="connsiteX3" fmla="*/ 2332583 w 3896338"/>
              <a:gd name="connsiteY3" fmla="*/ 1 h 960376"/>
              <a:gd name="connsiteX4" fmla="*/ 80098 w 3896338"/>
              <a:gd name="connsiteY4" fmla="*/ 683327 h 960376"/>
              <a:gd name="connsiteX5" fmla="*/ 24597 w 3896338"/>
              <a:gd name="connsiteY5" fmla="*/ 943103 h 960376"/>
              <a:gd name="connsiteX6" fmla="*/ 537117 w 3896338"/>
              <a:gd name="connsiteY6" fmla="*/ 955312 h 960376"/>
              <a:gd name="connsiteX0" fmla="*/ 556306 w 3915527"/>
              <a:gd name="connsiteY0" fmla="*/ 955312 h 960376"/>
              <a:gd name="connsiteX1" fmla="*/ 3913413 w 3915527"/>
              <a:gd name="connsiteY1" fmla="*/ 916859 h 960376"/>
              <a:gd name="connsiteX2" fmla="*/ 3915247 w 3915527"/>
              <a:gd name="connsiteY2" fmla="*/ 680224 h 960376"/>
              <a:gd name="connsiteX3" fmla="*/ 2351772 w 3915527"/>
              <a:gd name="connsiteY3" fmla="*/ 1 h 960376"/>
              <a:gd name="connsiteX4" fmla="*/ 32690 w 3915527"/>
              <a:gd name="connsiteY4" fmla="*/ 683327 h 960376"/>
              <a:gd name="connsiteX5" fmla="*/ 43786 w 3915527"/>
              <a:gd name="connsiteY5" fmla="*/ 943103 h 960376"/>
              <a:gd name="connsiteX6" fmla="*/ 556306 w 3915527"/>
              <a:gd name="connsiteY6" fmla="*/ 955312 h 960376"/>
              <a:gd name="connsiteX0" fmla="*/ 726957 w 4086178"/>
              <a:gd name="connsiteY0" fmla="*/ 955312 h 960376"/>
              <a:gd name="connsiteX1" fmla="*/ 4084064 w 4086178"/>
              <a:gd name="connsiteY1" fmla="*/ 916859 h 960376"/>
              <a:gd name="connsiteX2" fmla="*/ 4085898 w 4086178"/>
              <a:gd name="connsiteY2" fmla="*/ 680224 h 960376"/>
              <a:gd name="connsiteX3" fmla="*/ 2522423 w 4086178"/>
              <a:gd name="connsiteY3" fmla="*/ 1 h 960376"/>
              <a:gd name="connsiteX4" fmla="*/ 203341 w 4086178"/>
              <a:gd name="connsiteY4" fmla="*/ 683327 h 960376"/>
              <a:gd name="connsiteX5" fmla="*/ 214437 w 4086178"/>
              <a:gd name="connsiteY5" fmla="*/ 943103 h 960376"/>
              <a:gd name="connsiteX6" fmla="*/ 726957 w 40861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699572 w 4058793"/>
              <a:gd name="connsiteY0" fmla="*/ 955312 h 960376"/>
              <a:gd name="connsiteX1" fmla="*/ 4056679 w 4058793"/>
              <a:gd name="connsiteY1" fmla="*/ 916859 h 960376"/>
              <a:gd name="connsiteX2" fmla="*/ 4058513 w 4058793"/>
              <a:gd name="connsiteY2" fmla="*/ 680224 h 960376"/>
              <a:gd name="connsiteX3" fmla="*/ 2495038 w 4058793"/>
              <a:gd name="connsiteY3" fmla="*/ 1 h 960376"/>
              <a:gd name="connsiteX4" fmla="*/ 175956 w 4058793"/>
              <a:gd name="connsiteY4" fmla="*/ 683327 h 960376"/>
              <a:gd name="connsiteX5" fmla="*/ 164853 w 4058793"/>
              <a:gd name="connsiteY5" fmla="*/ 675455 h 960376"/>
              <a:gd name="connsiteX6" fmla="*/ 187052 w 4058793"/>
              <a:gd name="connsiteY6" fmla="*/ 943103 h 960376"/>
              <a:gd name="connsiteX7" fmla="*/ 699572 w 4058793"/>
              <a:gd name="connsiteY7" fmla="*/ 955312 h 960376"/>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491708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491708 w 3917527"/>
              <a:gd name="connsiteY8" fmla="*/ 955968 h 961032"/>
              <a:gd name="connsiteX0" fmla="*/ 380712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380712 w 3917527"/>
              <a:gd name="connsiteY8" fmla="*/ 955968 h 961032"/>
              <a:gd name="connsiteX0" fmla="*/ 380712 w 3917527"/>
              <a:gd name="connsiteY0" fmla="*/ 955968 h 969819"/>
              <a:gd name="connsiteX1" fmla="*/ 3915413 w 3917527"/>
              <a:gd name="connsiteY1" fmla="*/ 917515 h 969819"/>
              <a:gd name="connsiteX2" fmla="*/ 3917247 w 3917527"/>
              <a:gd name="connsiteY2" fmla="*/ 680880 h 969819"/>
              <a:gd name="connsiteX3" fmla="*/ 2353772 w 3917527"/>
              <a:gd name="connsiteY3" fmla="*/ 657 h 969819"/>
              <a:gd name="connsiteX4" fmla="*/ 412075 w 3917527"/>
              <a:gd name="connsiteY4" fmla="*/ 558032 h 969819"/>
              <a:gd name="connsiteX5" fmla="*/ 34690 w 3917527"/>
              <a:gd name="connsiteY5" fmla="*/ 683983 h 969819"/>
              <a:gd name="connsiteX6" fmla="*/ 23587 w 3917527"/>
              <a:gd name="connsiteY6" fmla="*/ 676111 h 969819"/>
              <a:gd name="connsiteX7" fmla="*/ 45786 w 3917527"/>
              <a:gd name="connsiteY7" fmla="*/ 943759 h 969819"/>
              <a:gd name="connsiteX8" fmla="*/ 380712 w 3917527"/>
              <a:gd name="connsiteY8" fmla="*/ 955968 h 969819"/>
              <a:gd name="connsiteX0" fmla="*/ 377445 w 3914260"/>
              <a:gd name="connsiteY0" fmla="*/ 955968 h 969819"/>
              <a:gd name="connsiteX1" fmla="*/ 3912146 w 3914260"/>
              <a:gd name="connsiteY1" fmla="*/ 917515 h 969819"/>
              <a:gd name="connsiteX2" fmla="*/ 3913980 w 3914260"/>
              <a:gd name="connsiteY2" fmla="*/ 680880 h 969819"/>
              <a:gd name="connsiteX3" fmla="*/ 2350505 w 3914260"/>
              <a:gd name="connsiteY3" fmla="*/ 657 h 969819"/>
              <a:gd name="connsiteX4" fmla="*/ 408808 w 3914260"/>
              <a:gd name="connsiteY4" fmla="*/ 558032 h 969819"/>
              <a:gd name="connsiteX5" fmla="*/ 31423 w 3914260"/>
              <a:gd name="connsiteY5" fmla="*/ 683983 h 969819"/>
              <a:gd name="connsiteX6" fmla="*/ 20320 w 3914260"/>
              <a:gd name="connsiteY6" fmla="*/ 676111 h 969819"/>
              <a:gd name="connsiteX7" fmla="*/ 42519 w 3914260"/>
              <a:gd name="connsiteY7" fmla="*/ 943759 h 969819"/>
              <a:gd name="connsiteX8" fmla="*/ 377445 w 3914260"/>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83307 w 3920122"/>
              <a:gd name="connsiteY0" fmla="*/ 955968 h 969819"/>
              <a:gd name="connsiteX1" fmla="*/ 3918008 w 3920122"/>
              <a:gd name="connsiteY1" fmla="*/ 917515 h 969819"/>
              <a:gd name="connsiteX2" fmla="*/ 3919842 w 3920122"/>
              <a:gd name="connsiteY2" fmla="*/ 680880 h 969819"/>
              <a:gd name="connsiteX3" fmla="*/ 2356367 w 3920122"/>
              <a:gd name="connsiteY3" fmla="*/ 657 h 969819"/>
              <a:gd name="connsiteX4" fmla="*/ 414670 w 3920122"/>
              <a:gd name="connsiteY4" fmla="*/ 558032 h 969819"/>
              <a:gd name="connsiteX5" fmla="*/ 37285 w 3920122"/>
              <a:gd name="connsiteY5" fmla="*/ 683983 h 969819"/>
              <a:gd name="connsiteX6" fmla="*/ 15083 w 3920122"/>
              <a:gd name="connsiteY6" fmla="*/ 668239 h 969819"/>
              <a:gd name="connsiteX7" fmla="*/ 48381 w 3920122"/>
              <a:gd name="connsiteY7" fmla="*/ 943759 h 969819"/>
              <a:gd name="connsiteX8" fmla="*/ 383307 w 3920122"/>
              <a:gd name="connsiteY8" fmla="*/ 955968 h 969819"/>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53618 w 3914259"/>
              <a:gd name="connsiteY6" fmla="*/ 683977 h 969816"/>
              <a:gd name="connsiteX7" fmla="*/ 42518 w 3914259"/>
              <a:gd name="connsiteY7" fmla="*/ 943756 h 969816"/>
              <a:gd name="connsiteX8" fmla="*/ 377444 w 3914259"/>
              <a:gd name="connsiteY8" fmla="*/ 955965 h 969816"/>
              <a:gd name="connsiteX0" fmla="*/ 386284 w 3923099"/>
              <a:gd name="connsiteY0" fmla="*/ 955965 h 969816"/>
              <a:gd name="connsiteX1" fmla="*/ 3920985 w 3923099"/>
              <a:gd name="connsiteY1" fmla="*/ 917512 h 969816"/>
              <a:gd name="connsiteX2" fmla="*/ 3922819 w 3923099"/>
              <a:gd name="connsiteY2" fmla="*/ 680877 h 969816"/>
              <a:gd name="connsiteX3" fmla="*/ 2359344 w 3923099"/>
              <a:gd name="connsiteY3" fmla="*/ 654 h 969816"/>
              <a:gd name="connsiteX4" fmla="*/ 417647 w 3923099"/>
              <a:gd name="connsiteY4" fmla="*/ 558029 h 969816"/>
              <a:gd name="connsiteX5" fmla="*/ 18060 w 3923099"/>
              <a:gd name="connsiteY5" fmla="*/ 683980 h 969816"/>
              <a:gd name="connsiteX6" fmla="*/ 62458 w 3923099"/>
              <a:gd name="connsiteY6" fmla="*/ 683977 h 969816"/>
              <a:gd name="connsiteX7" fmla="*/ 51358 w 3923099"/>
              <a:gd name="connsiteY7" fmla="*/ 943756 h 969816"/>
              <a:gd name="connsiteX8" fmla="*/ 386284 w 3923099"/>
              <a:gd name="connsiteY8" fmla="*/ 955965 h 969816"/>
              <a:gd name="connsiteX0" fmla="*/ 386284 w 3923099"/>
              <a:gd name="connsiteY0" fmla="*/ 955312 h 969163"/>
              <a:gd name="connsiteX1" fmla="*/ 3920985 w 3923099"/>
              <a:gd name="connsiteY1" fmla="*/ 916859 h 969163"/>
              <a:gd name="connsiteX2" fmla="*/ 3922819 w 3923099"/>
              <a:gd name="connsiteY2" fmla="*/ 680224 h 969163"/>
              <a:gd name="connsiteX3" fmla="*/ 2359344 w 3923099"/>
              <a:gd name="connsiteY3" fmla="*/ 1 h 969163"/>
              <a:gd name="connsiteX4" fmla="*/ 18060 w 3923099"/>
              <a:gd name="connsiteY4" fmla="*/ 683327 h 969163"/>
              <a:gd name="connsiteX5" fmla="*/ 62458 w 3923099"/>
              <a:gd name="connsiteY5" fmla="*/ 683324 h 969163"/>
              <a:gd name="connsiteX6" fmla="*/ 51358 w 3923099"/>
              <a:gd name="connsiteY6" fmla="*/ 943103 h 969163"/>
              <a:gd name="connsiteX7" fmla="*/ 386284 w 3923099"/>
              <a:gd name="connsiteY7"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917 h 969768"/>
              <a:gd name="connsiteX1" fmla="*/ 3912145 w 3914259"/>
              <a:gd name="connsiteY1" fmla="*/ 917464 h 969768"/>
              <a:gd name="connsiteX2" fmla="*/ 3913979 w 3914259"/>
              <a:gd name="connsiteY2" fmla="*/ 680829 h 969768"/>
              <a:gd name="connsiteX3" fmla="*/ 2350504 w 3914259"/>
              <a:gd name="connsiteY3" fmla="*/ 606 h 969768"/>
              <a:gd name="connsiteX4" fmla="*/ 53618 w 3914259"/>
              <a:gd name="connsiteY4" fmla="*/ 809880 h 969768"/>
              <a:gd name="connsiteX5" fmla="*/ 42518 w 3914259"/>
              <a:gd name="connsiteY5" fmla="*/ 943708 h 969768"/>
              <a:gd name="connsiteX6" fmla="*/ 377444 w 3914259"/>
              <a:gd name="connsiteY6" fmla="*/ 955917 h 969768"/>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8772 h 1012623"/>
              <a:gd name="connsiteX1" fmla="*/ 3912145 w 3914259"/>
              <a:gd name="connsiteY1" fmla="*/ 960319 h 1012623"/>
              <a:gd name="connsiteX2" fmla="*/ 3913979 w 3914259"/>
              <a:gd name="connsiteY2" fmla="*/ 723684 h 1012623"/>
              <a:gd name="connsiteX3" fmla="*/ 3263312 w 3914259"/>
              <a:gd name="connsiteY3" fmla="*/ 199365 h 1012623"/>
              <a:gd name="connsiteX4" fmla="*/ 2350504 w 3914259"/>
              <a:gd name="connsiteY4" fmla="*/ 43461 h 1012623"/>
              <a:gd name="connsiteX5" fmla="*/ 53618 w 3914259"/>
              <a:gd name="connsiteY5" fmla="*/ 852735 h 1012623"/>
              <a:gd name="connsiteX6" fmla="*/ 42518 w 3914259"/>
              <a:gd name="connsiteY6" fmla="*/ 986563 h 1012623"/>
              <a:gd name="connsiteX7" fmla="*/ 377444 w 3914259"/>
              <a:gd name="connsiteY7" fmla="*/ 998772 h 1012623"/>
              <a:gd name="connsiteX0" fmla="*/ 673123 w 3871741"/>
              <a:gd name="connsiteY0" fmla="*/ 975156 h 1005424"/>
              <a:gd name="connsiteX1" fmla="*/ 3869627 w 3871741"/>
              <a:gd name="connsiteY1" fmla="*/ 960319 h 1005424"/>
              <a:gd name="connsiteX2" fmla="*/ 3871461 w 3871741"/>
              <a:gd name="connsiteY2" fmla="*/ 723684 h 1005424"/>
              <a:gd name="connsiteX3" fmla="*/ 3220794 w 3871741"/>
              <a:gd name="connsiteY3" fmla="*/ 199365 h 1005424"/>
              <a:gd name="connsiteX4" fmla="*/ 2307986 w 3871741"/>
              <a:gd name="connsiteY4" fmla="*/ 43461 h 1005424"/>
              <a:gd name="connsiteX5" fmla="*/ 11100 w 3871741"/>
              <a:gd name="connsiteY5" fmla="*/ 852735 h 1005424"/>
              <a:gd name="connsiteX6" fmla="*/ 0 w 3871741"/>
              <a:gd name="connsiteY6" fmla="*/ 986563 h 1005424"/>
              <a:gd name="connsiteX7" fmla="*/ 673123 w 3871741"/>
              <a:gd name="connsiteY7" fmla="*/ 975156 h 1005424"/>
              <a:gd name="connsiteX0" fmla="*/ 707293 w 3905911"/>
              <a:gd name="connsiteY0" fmla="*/ 975156 h 1005024"/>
              <a:gd name="connsiteX1" fmla="*/ 3903797 w 3905911"/>
              <a:gd name="connsiteY1" fmla="*/ 960319 h 1005024"/>
              <a:gd name="connsiteX2" fmla="*/ 3905631 w 3905911"/>
              <a:gd name="connsiteY2" fmla="*/ 723684 h 1005024"/>
              <a:gd name="connsiteX3" fmla="*/ 3254964 w 3905911"/>
              <a:gd name="connsiteY3" fmla="*/ 199365 h 1005024"/>
              <a:gd name="connsiteX4" fmla="*/ 2342156 w 3905911"/>
              <a:gd name="connsiteY4" fmla="*/ 43461 h 1005024"/>
              <a:gd name="connsiteX5" fmla="*/ 45270 w 3905911"/>
              <a:gd name="connsiteY5" fmla="*/ 852735 h 1005024"/>
              <a:gd name="connsiteX6" fmla="*/ 34170 w 3905911"/>
              <a:gd name="connsiteY6" fmla="*/ 986563 h 1005024"/>
              <a:gd name="connsiteX7" fmla="*/ 707293 w 3905911"/>
              <a:gd name="connsiteY7" fmla="*/ 975156 h 1005024"/>
              <a:gd name="connsiteX0" fmla="*/ 673123 w 3871543"/>
              <a:gd name="connsiteY0" fmla="*/ 975156 h 1003750"/>
              <a:gd name="connsiteX1" fmla="*/ 3857966 w 3871543"/>
              <a:gd name="connsiteY1" fmla="*/ 999679 h 1003750"/>
              <a:gd name="connsiteX2" fmla="*/ 3871461 w 3871543"/>
              <a:gd name="connsiteY2" fmla="*/ 723684 h 1003750"/>
              <a:gd name="connsiteX3" fmla="*/ 3220794 w 3871543"/>
              <a:gd name="connsiteY3" fmla="*/ 199365 h 1003750"/>
              <a:gd name="connsiteX4" fmla="*/ 2307986 w 3871543"/>
              <a:gd name="connsiteY4" fmla="*/ 43461 h 1003750"/>
              <a:gd name="connsiteX5" fmla="*/ 11100 w 3871543"/>
              <a:gd name="connsiteY5" fmla="*/ 852735 h 1003750"/>
              <a:gd name="connsiteX6" fmla="*/ 0 w 3871543"/>
              <a:gd name="connsiteY6" fmla="*/ 986563 h 1003750"/>
              <a:gd name="connsiteX7" fmla="*/ 673123 w 3871543"/>
              <a:gd name="connsiteY7" fmla="*/ 975156 h 1003750"/>
              <a:gd name="connsiteX0" fmla="*/ 684785 w 3871544"/>
              <a:gd name="connsiteY0" fmla="*/ 1006643 h 1012893"/>
              <a:gd name="connsiteX1" fmla="*/ 3857966 w 3871544"/>
              <a:gd name="connsiteY1" fmla="*/ 999679 h 1012893"/>
              <a:gd name="connsiteX2" fmla="*/ 3871461 w 3871544"/>
              <a:gd name="connsiteY2" fmla="*/ 723684 h 1012893"/>
              <a:gd name="connsiteX3" fmla="*/ 3220794 w 3871544"/>
              <a:gd name="connsiteY3" fmla="*/ 199365 h 1012893"/>
              <a:gd name="connsiteX4" fmla="*/ 2307986 w 3871544"/>
              <a:gd name="connsiteY4" fmla="*/ 43461 h 1012893"/>
              <a:gd name="connsiteX5" fmla="*/ 11100 w 3871544"/>
              <a:gd name="connsiteY5" fmla="*/ 852735 h 1012893"/>
              <a:gd name="connsiteX6" fmla="*/ 0 w 3871544"/>
              <a:gd name="connsiteY6" fmla="*/ 986563 h 1012893"/>
              <a:gd name="connsiteX7" fmla="*/ 684785 w 3871544"/>
              <a:gd name="connsiteY7" fmla="*/ 1006643 h 1012893"/>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5890 w 3862649"/>
              <a:gd name="connsiteY0" fmla="*/ 1006643 h 1006643"/>
              <a:gd name="connsiteX1" fmla="*/ 3849071 w 3862649"/>
              <a:gd name="connsiteY1" fmla="*/ 999679 h 1006643"/>
              <a:gd name="connsiteX2" fmla="*/ 3862566 w 3862649"/>
              <a:gd name="connsiteY2" fmla="*/ 723684 h 1006643"/>
              <a:gd name="connsiteX3" fmla="*/ 3211899 w 3862649"/>
              <a:gd name="connsiteY3" fmla="*/ 199365 h 1006643"/>
              <a:gd name="connsiteX4" fmla="*/ 2299091 w 3862649"/>
              <a:gd name="connsiteY4" fmla="*/ 43461 h 1006643"/>
              <a:gd name="connsiteX5" fmla="*/ 2205 w 3862649"/>
              <a:gd name="connsiteY5" fmla="*/ 852735 h 1006643"/>
              <a:gd name="connsiteX6" fmla="*/ 2766 w 3862649"/>
              <a:gd name="connsiteY6" fmla="*/ 978691 h 1006643"/>
              <a:gd name="connsiteX7" fmla="*/ 675890 w 3862649"/>
              <a:gd name="connsiteY7" fmla="*/ 1006643 h 1006643"/>
              <a:gd name="connsiteX0" fmla="*/ 687317 w 3874076"/>
              <a:gd name="connsiteY0" fmla="*/ 1006643 h 1009963"/>
              <a:gd name="connsiteX1" fmla="*/ 3860498 w 3874076"/>
              <a:gd name="connsiteY1" fmla="*/ 999679 h 1009963"/>
              <a:gd name="connsiteX2" fmla="*/ 3873993 w 3874076"/>
              <a:gd name="connsiteY2" fmla="*/ 723684 h 1009963"/>
              <a:gd name="connsiteX3" fmla="*/ 3223326 w 3874076"/>
              <a:gd name="connsiteY3" fmla="*/ 199365 h 1009963"/>
              <a:gd name="connsiteX4" fmla="*/ 2310518 w 3874076"/>
              <a:gd name="connsiteY4" fmla="*/ 43461 h 1009963"/>
              <a:gd name="connsiteX5" fmla="*/ 13632 w 3874076"/>
              <a:gd name="connsiteY5" fmla="*/ 852735 h 1009963"/>
              <a:gd name="connsiteX6" fmla="*/ 2532 w 3874076"/>
              <a:gd name="connsiteY6" fmla="*/ 1002307 h 1009963"/>
              <a:gd name="connsiteX7" fmla="*/ 687317 w 3874076"/>
              <a:gd name="connsiteY7" fmla="*/ 1006643 h 1009963"/>
              <a:gd name="connsiteX0" fmla="*/ 687317 w 3874076"/>
              <a:gd name="connsiteY0" fmla="*/ 970195 h 973515"/>
              <a:gd name="connsiteX1" fmla="*/ 3860498 w 3874076"/>
              <a:gd name="connsiteY1" fmla="*/ 963231 h 973515"/>
              <a:gd name="connsiteX2" fmla="*/ 3873993 w 3874076"/>
              <a:gd name="connsiteY2" fmla="*/ 687236 h 973515"/>
              <a:gd name="connsiteX3" fmla="*/ 3223326 w 3874076"/>
              <a:gd name="connsiteY3" fmla="*/ 162917 h 973515"/>
              <a:gd name="connsiteX4" fmla="*/ 2310518 w 3874076"/>
              <a:gd name="connsiteY4" fmla="*/ 7013 h 973515"/>
              <a:gd name="connsiteX5" fmla="*/ 13632 w 3874076"/>
              <a:gd name="connsiteY5" fmla="*/ 816287 h 973515"/>
              <a:gd name="connsiteX6" fmla="*/ 2532 w 3874076"/>
              <a:gd name="connsiteY6" fmla="*/ 965859 h 973515"/>
              <a:gd name="connsiteX7" fmla="*/ 687317 w 3874076"/>
              <a:gd name="connsiteY7" fmla="*/ 970195 h 973515"/>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82624 h 985944"/>
              <a:gd name="connsiteX1" fmla="*/ 3860498 w 3874076"/>
              <a:gd name="connsiteY1" fmla="*/ 975660 h 985944"/>
              <a:gd name="connsiteX2" fmla="*/ 3873993 w 3874076"/>
              <a:gd name="connsiteY2" fmla="*/ 699665 h 985944"/>
              <a:gd name="connsiteX3" fmla="*/ 3223326 w 3874076"/>
              <a:gd name="connsiteY3" fmla="*/ 175346 h 985944"/>
              <a:gd name="connsiteX4" fmla="*/ 2310518 w 3874076"/>
              <a:gd name="connsiteY4" fmla="*/ 19442 h 985944"/>
              <a:gd name="connsiteX5" fmla="*/ 13632 w 3874076"/>
              <a:gd name="connsiteY5" fmla="*/ 828716 h 985944"/>
              <a:gd name="connsiteX6" fmla="*/ 2532 w 3874076"/>
              <a:gd name="connsiteY6" fmla="*/ 978288 h 985944"/>
              <a:gd name="connsiteX7" fmla="*/ 687317 w 3874076"/>
              <a:gd name="connsiteY7" fmla="*/ 982624 h 985944"/>
              <a:gd name="connsiteX0" fmla="*/ 687317 w 3874076"/>
              <a:gd name="connsiteY0" fmla="*/ 968892 h 972212"/>
              <a:gd name="connsiteX1" fmla="*/ 3860498 w 3874076"/>
              <a:gd name="connsiteY1" fmla="*/ 961928 h 972212"/>
              <a:gd name="connsiteX2" fmla="*/ 3873993 w 3874076"/>
              <a:gd name="connsiteY2" fmla="*/ 685933 h 972212"/>
              <a:gd name="connsiteX3" fmla="*/ 3223326 w 3874076"/>
              <a:gd name="connsiteY3" fmla="*/ 161614 h 972212"/>
              <a:gd name="connsiteX4" fmla="*/ 2310518 w 3874076"/>
              <a:gd name="connsiteY4" fmla="*/ 5710 h 972212"/>
              <a:gd name="connsiteX5" fmla="*/ 13632 w 3874076"/>
              <a:gd name="connsiteY5" fmla="*/ 814984 h 972212"/>
              <a:gd name="connsiteX6" fmla="*/ 2532 w 3874076"/>
              <a:gd name="connsiteY6" fmla="*/ 964556 h 972212"/>
              <a:gd name="connsiteX7" fmla="*/ 687317 w 3874076"/>
              <a:gd name="connsiteY7" fmla="*/ 968892 h 972212"/>
              <a:gd name="connsiteX0" fmla="*/ 687317 w 3874076"/>
              <a:gd name="connsiteY0" fmla="*/ 971954 h 975274"/>
              <a:gd name="connsiteX1" fmla="*/ 3860498 w 3874076"/>
              <a:gd name="connsiteY1" fmla="*/ 964990 h 975274"/>
              <a:gd name="connsiteX2" fmla="*/ 3873993 w 3874076"/>
              <a:gd name="connsiteY2" fmla="*/ 688995 h 975274"/>
              <a:gd name="connsiteX3" fmla="*/ 3223326 w 3874076"/>
              <a:gd name="connsiteY3" fmla="*/ 164676 h 975274"/>
              <a:gd name="connsiteX4" fmla="*/ 2310518 w 3874076"/>
              <a:gd name="connsiteY4" fmla="*/ 8772 h 975274"/>
              <a:gd name="connsiteX5" fmla="*/ 13632 w 3874076"/>
              <a:gd name="connsiteY5" fmla="*/ 818046 h 975274"/>
              <a:gd name="connsiteX6" fmla="*/ 2532 w 3874076"/>
              <a:gd name="connsiteY6" fmla="*/ 967618 h 975274"/>
              <a:gd name="connsiteX7" fmla="*/ 687317 w 3874076"/>
              <a:gd name="connsiteY7" fmla="*/ 971954 h 975274"/>
              <a:gd name="connsiteX0" fmla="*/ 687317 w 3874076"/>
              <a:gd name="connsiteY0" fmla="*/ 964902 h 968222"/>
              <a:gd name="connsiteX1" fmla="*/ 3860498 w 3874076"/>
              <a:gd name="connsiteY1" fmla="*/ 957938 h 968222"/>
              <a:gd name="connsiteX2" fmla="*/ 3873993 w 3874076"/>
              <a:gd name="connsiteY2" fmla="*/ 681943 h 968222"/>
              <a:gd name="connsiteX3" fmla="*/ 3223326 w 3874076"/>
              <a:gd name="connsiteY3" fmla="*/ 157624 h 968222"/>
              <a:gd name="connsiteX4" fmla="*/ 2310518 w 3874076"/>
              <a:gd name="connsiteY4" fmla="*/ 1720 h 968222"/>
              <a:gd name="connsiteX5" fmla="*/ 13632 w 3874076"/>
              <a:gd name="connsiteY5" fmla="*/ 810994 h 968222"/>
              <a:gd name="connsiteX6" fmla="*/ 2532 w 3874076"/>
              <a:gd name="connsiteY6" fmla="*/ 960566 h 968222"/>
              <a:gd name="connsiteX7" fmla="*/ 687317 w 3874076"/>
              <a:gd name="connsiteY7" fmla="*/ 964902 h 968222"/>
              <a:gd name="connsiteX0" fmla="*/ 687317 w 3874076"/>
              <a:gd name="connsiteY0" fmla="*/ 980610 h 983930"/>
              <a:gd name="connsiteX1" fmla="*/ 3860498 w 3874076"/>
              <a:gd name="connsiteY1" fmla="*/ 973646 h 983930"/>
              <a:gd name="connsiteX2" fmla="*/ 3873993 w 3874076"/>
              <a:gd name="connsiteY2" fmla="*/ 697651 h 983930"/>
              <a:gd name="connsiteX3" fmla="*/ 3223326 w 3874076"/>
              <a:gd name="connsiteY3" fmla="*/ 173332 h 983930"/>
              <a:gd name="connsiteX4" fmla="*/ 2485447 w 3874076"/>
              <a:gd name="connsiteY4" fmla="*/ 1683 h 983930"/>
              <a:gd name="connsiteX5" fmla="*/ 13632 w 3874076"/>
              <a:gd name="connsiteY5" fmla="*/ 826702 h 983930"/>
              <a:gd name="connsiteX6" fmla="*/ 2532 w 3874076"/>
              <a:gd name="connsiteY6" fmla="*/ 976274 h 983930"/>
              <a:gd name="connsiteX7" fmla="*/ 687317 w 3874076"/>
              <a:gd name="connsiteY7" fmla="*/ 980610 h 983930"/>
              <a:gd name="connsiteX0" fmla="*/ 687317 w 3874076"/>
              <a:gd name="connsiteY0" fmla="*/ 1019884 h 1023204"/>
              <a:gd name="connsiteX1" fmla="*/ 3860498 w 3874076"/>
              <a:gd name="connsiteY1" fmla="*/ 1012920 h 1023204"/>
              <a:gd name="connsiteX2" fmla="*/ 3873993 w 3874076"/>
              <a:gd name="connsiteY2" fmla="*/ 736925 h 1023204"/>
              <a:gd name="connsiteX3" fmla="*/ 3223326 w 3874076"/>
              <a:gd name="connsiteY3" fmla="*/ 212606 h 1023204"/>
              <a:gd name="connsiteX4" fmla="*/ 2462123 w 3874076"/>
              <a:gd name="connsiteY4" fmla="*/ 1597 h 1023204"/>
              <a:gd name="connsiteX5" fmla="*/ 13632 w 3874076"/>
              <a:gd name="connsiteY5" fmla="*/ 865976 h 1023204"/>
              <a:gd name="connsiteX6" fmla="*/ 2532 w 3874076"/>
              <a:gd name="connsiteY6" fmla="*/ 1015548 h 1023204"/>
              <a:gd name="connsiteX7" fmla="*/ 687317 w 3874076"/>
              <a:gd name="connsiteY7" fmla="*/ 1019884 h 1023204"/>
              <a:gd name="connsiteX0" fmla="*/ 687317 w 3874076"/>
              <a:gd name="connsiteY0" fmla="*/ 1026449 h 1029769"/>
              <a:gd name="connsiteX1" fmla="*/ 3860498 w 3874076"/>
              <a:gd name="connsiteY1" fmla="*/ 1019485 h 1029769"/>
              <a:gd name="connsiteX2" fmla="*/ 3873993 w 3874076"/>
              <a:gd name="connsiteY2" fmla="*/ 743490 h 1029769"/>
              <a:gd name="connsiteX3" fmla="*/ 3596509 w 3874076"/>
              <a:gd name="connsiteY3" fmla="*/ 455330 h 1029769"/>
              <a:gd name="connsiteX4" fmla="*/ 2462123 w 3874076"/>
              <a:gd name="connsiteY4" fmla="*/ 8162 h 1029769"/>
              <a:gd name="connsiteX5" fmla="*/ 13632 w 3874076"/>
              <a:gd name="connsiteY5" fmla="*/ 872541 h 1029769"/>
              <a:gd name="connsiteX6" fmla="*/ 2532 w 3874076"/>
              <a:gd name="connsiteY6" fmla="*/ 1022113 h 1029769"/>
              <a:gd name="connsiteX7" fmla="*/ 687317 w 3874076"/>
              <a:gd name="connsiteY7" fmla="*/ 1026449 h 1029769"/>
              <a:gd name="connsiteX0" fmla="*/ 687317 w 3874076"/>
              <a:gd name="connsiteY0" fmla="*/ 1027207 h 1030527"/>
              <a:gd name="connsiteX1" fmla="*/ 3860498 w 3874076"/>
              <a:gd name="connsiteY1" fmla="*/ 1020243 h 1030527"/>
              <a:gd name="connsiteX2" fmla="*/ 3873993 w 3874076"/>
              <a:gd name="connsiteY2" fmla="*/ 744248 h 1030527"/>
              <a:gd name="connsiteX3" fmla="*/ 3596509 w 3874076"/>
              <a:gd name="connsiteY3" fmla="*/ 456088 h 1030527"/>
              <a:gd name="connsiteX4" fmla="*/ 2462123 w 3874076"/>
              <a:gd name="connsiteY4" fmla="*/ 8920 h 1030527"/>
              <a:gd name="connsiteX5" fmla="*/ 13632 w 3874076"/>
              <a:gd name="connsiteY5" fmla="*/ 873299 h 1030527"/>
              <a:gd name="connsiteX6" fmla="*/ 2532 w 3874076"/>
              <a:gd name="connsiteY6" fmla="*/ 1022871 h 1030527"/>
              <a:gd name="connsiteX7" fmla="*/ 687317 w 3874076"/>
              <a:gd name="connsiteY7" fmla="*/ 1027207 h 1030527"/>
              <a:gd name="connsiteX0" fmla="*/ 687317 w 3874076"/>
              <a:gd name="connsiteY0" fmla="*/ 956847 h 960167"/>
              <a:gd name="connsiteX1" fmla="*/ 3860498 w 3874076"/>
              <a:gd name="connsiteY1" fmla="*/ 949883 h 960167"/>
              <a:gd name="connsiteX2" fmla="*/ 3873993 w 3874076"/>
              <a:gd name="connsiteY2" fmla="*/ 673888 h 960167"/>
              <a:gd name="connsiteX3" fmla="*/ 3596509 w 3874076"/>
              <a:gd name="connsiteY3" fmla="*/ 385728 h 960167"/>
              <a:gd name="connsiteX4" fmla="*/ 2240546 w 3874076"/>
              <a:gd name="connsiteY4" fmla="*/ 9408 h 960167"/>
              <a:gd name="connsiteX5" fmla="*/ 13632 w 3874076"/>
              <a:gd name="connsiteY5" fmla="*/ 802939 h 960167"/>
              <a:gd name="connsiteX6" fmla="*/ 2532 w 3874076"/>
              <a:gd name="connsiteY6" fmla="*/ 952511 h 960167"/>
              <a:gd name="connsiteX7" fmla="*/ 687317 w 3874076"/>
              <a:gd name="connsiteY7" fmla="*/ 956847 h 960167"/>
              <a:gd name="connsiteX0" fmla="*/ 687317 w 3874076"/>
              <a:gd name="connsiteY0" fmla="*/ 964519 h 967839"/>
              <a:gd name="connsiteX1" fmla="*/ 3860498 w 3874076"/>
              <a:gd name="connsiteY1" fmla="*/ 957555 h 967839"/>
              <a:gd name="connsiteX2" fmla="*/ 3873993 w 3874076"/>
              <a:gd name="connsiteY2" fmla="*/ 681560 h 967839"/>
              <a:gd name="connsiteX3" fmla="*/ 3596509 w 3874076"/>
              <a:gd name="connsiteY3" fmla="*/ 393400 h 967839"/>
              <a:gd name="connsiteX4" fmla="*/ 2240546 w 3874076"/>
              <a:gd name="connsiteY4" fmla="*/ 17080 h 967839"/>
              <a:gd name="connsiteX5" fmla="*/ 13632 w 3874076"/>
              <a:gd name="connsiteY5" fmla="*/ 810611 h 967839"/>
              <a:gd name="connsiteX6" fmla="*/ 2532 w 3874076"/>
              <a:gd name="connsiteY6" fmla="*/ 960183 h 967839"/>
              <a:gd name="connsiteX7" fmla="*/ 687317 w 3874076"/>
              <a:gd name="connsiteY7" fmla="*/ 964519 h 967839"/>
              <a:gd name="connsiteX0" fmla="*/ 687317 w 3874076"/>
              <a:gd name="connsiteY0" fmla="*/ 947442 h 950762"/>
              <a:gd name="connsiteX1" fmla="*/ 3860498 w 3874076"/>
              <a:gd name="connsiteY1" fmla="*/ 940478 h 950762"/>
              <a:gd name="connsiteX2" fmla="*/ 3873993 w 3874076"/>
              <a:gd name="connsiteY2" fmla="*/ 664483 h 950762"/>
              <a:gd name="connsiteX3" fmla="*/ 3596509 w 3874076"/>
              <a:gd name="connsiteY3" fmla="*/ 376323 h 950762"/>
              <a:gd name="connsiteX4" fmla="*/ 2240546 w 3874076"/>
              <a:gd name="connsiteY4" fmla="*/ 3 h 950762"/>
              <a:gd name="connsiteX5" fmla="*/ 13632 w 3874076"/>
              <a:gd name="connsiteY5" fmla="*/ 793534 h 950762"/>
              <a:gd name="connsiteX6" fmla="*/ 2532 w 3874076"/>
              <a:gd name="connsiteY6" fmla="*/ 943106 h 950762"/>
              <a:gd name="connsiteX7" fmla="*/ 687317 w 3874076"/>
              <a:gd name="connsiteY7" fmla="*/ 947442 h 950762"/>
              <a:gd name="connsiteX0" fmla="*/ 687317 w 3874076"/>
              <a:gd name="connsiteY0" fmla="*/ 967853 h 971173"/>
              <a:gd name="connsiteX1" fmla="*/ 3860498 w 3874076"/>
              <a:gd name="connsiteY1" fmla="*/ 960889 h 971173"/>
              <a:gd name="connsiteX2" fmla="*/ 3873993 w 3874076"/>
              <a:gd name="connsiteY2" fmla="*/ 684894 h 971173"/>
              <a:gd name="connsiteX3" fmla="*/ 3526537 w 3874076"/>
              <a:gd name="connsiteY3" fmla="*/ 373119 h 971173"/>
              <a:gd name="connsiteX4" fmla="*/ 2240546 w 3874076"/>
              <a:gd name="connsiteY4" fmla="*/ 20414 h 971173"/>
              <a:gd name="connsiteX5" fmla="*/ 13632 w 3874076"/>
              <a:gd name="connsiteY5" fmla="*/ 813945 h 971173"/>
              <a:gd name="connsiteX6" fmla="*/ 2532 w 3874076"/>
              <a:gd name="connsiteY6" fmla="*/ 963517 h 971173"/>
              <a:gd name="connsiteX7" fmla="*/ 687317 w 3874076"/>
              <a:gd name="connsiteY7" fmla="*/ 967853 h 971173"/>
              <a:gd name="connsiteX0" fmla="*/ 687317 w 3874076"/>
              <a:gd name="connsiteY0" fmla="*/ 965448 h 968768"/>
              <a:gd name="connsiteX1" fmla="*/ 3860498 w 3874076"/>
              <a:gd name="connsiteY1" fmla="*/ 958484 h 968768"/>
              <a:gd name="connsiteX2" fmla="*/ 3873993 w 3874076"/>
              <a:gd name="connsiteY2" fmla="*/ 682489 h 968768"/>
              <a:gd name="connsiteX3" fmla="*/ 3526537 w 3874076"/>
              <a:gd name="connsiteY3" fmla="*/ 370714 h 968768"/>
              <a:gd name="connsiteX4" fmla="*/ 2240546 w 3874076"/>
              <a:gd name="connsiteY4" fmla="*/ 18009 h 968768"/>
              <a:gd name="connsiteX5" fmla="*/ 13632 w 3874076"/>
              <a:gd name="connsiteY5" fmla="*/ 811540 h 968768"/>
              <a:gd name="connsiteX6" fmla="*/ 2532 w 3874076"/>
              <a:gd name="connsiteY6" fmla="*/ 961112 h 968768"/>
              <a:gd name="connsiteX7" fmla="*/ 687317 w 3874076"/>
              <a:gd name="connsiteY7" fmla="*/ 965448 h 968768"/>
              <a:gd name="connsiteX0" fmla="*/ 687317 w 3888745"/>
              <a:gd name="connsiteY0" fmla="*/ 965448 h 968768"/>
              <a:gd name="connsiteX1" fmla="*/ 3888745 w 3888745"/>
              <a:gd name="connsiteY1" fmla="*/ 950425 h 968768"/>
              <a:gd name="connsiteX2" fmla="*/ 3873993 w 3888745"/>
              <a:gd name="connsiteY2" fmla="*/ 682489 h 968768"/>
              <a:gd name="connsiteX3" fmla="*/ 3526537 w 3888745"/>
              <a:gd name="connsiteY3" fmla="*/ 370714 h 968768"/>
              <a:gd name="connsiteX4" fmla="*/ 2240546 w 3888745"/>
              <a:gd name="connsiteY4" fmla="*/ 18009 h 968768"/>
              <a:gd name="connsiteX5" fmla="*/ 13632 w 3888745"/>
              <a:gd name="connsiteY5" fmla="*/ 811540 h 968768"/>
              <a:gd name="connsiteX6" fmla="*/ 2532 w 3888745"/>
              <a:gd name="connsiteY6" fmla="*/ 961112 h 968768"/>
              <a:gd name="connsiteX7" fmla="*/ 687317 w 3888745"/>
              <a:gd name="connsiteY7" fmla="*/ 965448 h 968768"/>
              <a:gd name="connsiteX0" fmla="*/ 687317 w 3892426"/>
              <a:gd name="connsiteY0" fmla="*/ 965448 h 968768"/>
              <a:gd name="connsiteX1" fmla="*/ 3888745 w 3892426"/>
              <a:gd name="connsiteY1" fmla="*/ 950425 h 968768"/>
              <a:gd name="connsiteX2" fmla="*/ 3873993 w 3892426"/>
              <a:gd name="connsiteY2" fmla="*/ 682489 h 968768"/>
              <a:gd name="connsiteX3" fmla="*/ 3526537 w 3892426"/>
              <a:gd name="connsiteY3" fmla="*/ 370714 h 968768"/>
              <a:gd name="connsiteX4" fmla="*/ 2240546 w 3892426"/>
              <a:gd name="connsiteY4" fmla="*/ 18009 h 968768"/>
              <a:gd name="connsiteX5" fmla="*/ 13632 w 3892426"/>
              <a:gd name="connsiteY5" fmla="*/ 811540 h 968768"/>
              <a:gd name="connsiteX6" fmla="*/ 2532 w 3892426"/>
              <a:gd name="connsiteY6" fmla="*/ 961112 h 968768"/>
              <a:gd name="connsiteX7" fmla="*/ 687317 w 3892426"/>
              <a:gd name="connsiteY7" fmla="*/ 965448 h 968768"/>
              <a:gd name="connsiteX0" fmla="*/ 687317 w 3892426"/>
              <a:gd name="connsiteY0" fmla="*/ 948075 h 951395"/>
              <a:gd name="connsiteX1" fmla="*/ 3888745 w 3892426"/>
              <a:gd name="connsiteY1" fmla="*/ 933052 h 951395"/>
              <a:gd name="connsiteX2" fmla="*/ 3873993 w 3892426"/>
              <a:gd name="connsiteY2" fmla="*/ 665116 h 951395"/>
              <a:gd name="connsiteX3" fmla="*/ 2240546 w 3892426"/>
              <a:gd name="connsiteY3" fmla="*/ 636 h 951395"/>
              <a:gd name="connsiteX4" fmla="*/ 13632 w 3892426"/>
              <a:gd name="connsiteY4" fmla="*/ 794167 h 951395"/>
              <a:gd name="connsiteX5" fmla="*/ 2532 w 3892426"/>
              <a:gd name="connsiteY5" fmla="*/ 943739 h 951395"/>
              <a:gd name="connsiteX6" fmla="*/ 687317 w 3892426"/>
              <a:gd name="connsiteY6" fmla="*/ 948075 h 951395"/>
              <a:gd name="connsiteX0" fmla="*/ 687317 w 3890805"/>
              <a:gd name="connsiteY0" fmla="*/ 1231189 h 1234509"/>
              <a:gd name="connsiteX1" fmla="*/ 3888745 w 3890805"/>
              <a:gd name="connsiteY1" fmla="*/ 1216166 h 1234509"/>
              <a:gd name="connsiteX2" fmla="*/ 3845746 w 3890805"/>
              <a:gd name="connsiteY2" fmla="*/ 53638 h 1234509"/>
              <a:gd name="connsiteX3" fmla="*/ 2240546 w 3890805"/>
              <a:gd name="connsiteY3" fmla="*/ 283750 h 1234509"/>
              <a:gd name="connsiteX4" fmla="*/ 13632 w 3890805"/>
              <a:gd name="connsiteY4" fmla="*/ 1077281 h 1234509"/>
              <a:gd name="connsiteX5" fmla="*/ 2532 w 3890805"/>
              <a:gd name="connsiteY5" fmla="*/ 1226853 h 1234509"/>
              <a:gd name="connsiteX6" fmla="*/ 687317 w 3890805"/>
              <a:gd name="connsiteY6" fmla="*/ 1231189 h 1234509"/>
              <a:gd name="connsiteX0" fmla="*/ 687317 w 3890805"/>
              <a:gd name="connsiteY0" fmla="*/ 1178015 h 1181335"/>
              <a:gd name="connsiteX1" fmla="*/ 3888745 w 3890805"/>
              <a:gd name="connsiteY1" fmla="*/ 1162992 h 1181335"/>
              <a:gd name="connsiteX2" fmla="*/ 3845746 w 3890805"/>
              <a:gd name="connsiteY2" fmla="*/ 464 h 1181335"/>
              <a:gd name="connsiteX3" fmla="*/ 13632 w 3890805"/>
              <a:gd name="connsiteY3" fmla="*/ 1024107 h 1181335"/>
              <a:gd name="connsiteX4" fmla="*/ 2532 w 3890805"/>
              <a:gd name="connsiteY4" fmla="*/ 1173679 h 1181335"/>
              <a:gd name="connsiteX5" fmla="*/ 687317 w 3890805"/>
              <a:gd name="connsiteY5" fmla="*/ 1178015 h 1181335"/>
              <a:gd name="connsiteX0" fmla="*/ 687317 w 3902634"/>
              <a:gd name="connsiteY0" fmla="*/ 1194123 h 1197443"/>
              <a:gd name="connsiteX1" fmla="*/ 3888745 w 3902634"/>
              <a:gd name="connsiteY1" fmla="*/ 1179100 h 1197443"/>
              <a:gd name="connsiteX2" fmla="*/ 3902239 w 3902634"/>
              <a:gd name="connsiteY2" fmla="*/ 454 h 1197443"/>
              <a:gd name="connsiteX3" fmla="*/ 13632 w 3902634"/>
              <a:gd name="connsiteY3" fmla="*/ 1040215 h 1197443"/>
              <a:gd name="connsiteX4" fmla="*/ 2532 w 3902634"/>
              <a:gd name="connsiteY4" fmla="*/ 1189787 h 1197443"/>
              <a:gd name="connsiteX5" fmla="*/ 687317 w 3902634"/>
              <a:gd name="connsiteY5" fmla="*/ 1194123 h 1197443"/>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0421 w 3895738"/>
              <a:gd name="connsiteY0" fmla="*/ 1193669 h 1193877"/>
              <a:gd name="connsiteX1" fmla="*/ 3881849 w 3895738"/>
              <a:gd name="connsiteY1" fmla="*/ 1178646 h 1193877"/>
              <a:gd name="connsiteX2" fmla="*/ 3895343 w 3895738"/>
              <a:gd name="connsiteY2" fmla="*/ 0 h 1193877"/>
              <a:gd name="connsiteX3" fmla="*/ 6736 w 3895738"/>
              <a:gd name="connsiteY3" fmla="*/ 1039761 h 1193877"/>
              <a:gd name="connsiteX4" fmla="*/ 2698 w 3895738"/>
              <a:gd name="connsiteY4" fmla="*/ 1181274 h 1193877"/>
              <a:gd name="connsiteX5" fmla="*/ 680421 w 3895738"/>
              <a:gd name="connsiteY5" fmla="*/ 1193669 h 1193877"/>
              <a:gd name="connsiteX0" fmla="*/ 673733 w 3889050"/>
              <a:gd name="connsiteY0" fmla="*/ 1193669 h 1216881"/>
              <a:gd name="connsiteX1" fmla="*/ 3875161 w 3889050"/>
              <a:gd name="connsiteY1" fmla="*/ 1178646 h 1216881"/>
              <a:gd name="connsiteX2" fmla="*/ 3888655 w 3889050"/>
              <a:gd name="connsiteY2" fmla="*/ 0 h 1216881"/>
              <a:gd name="connsiteX3" fmla="*/ 48 w 3889050"/>
              <a:gd name="connsiteY3" fmla="*/ 1039761 h 1216881"/>
              <a:gd name="connsiteX4" fmla="*/ 207862 w 3889050"/>
              <a:gd name="connsiteY4" fmla="*/ 1213511 h 1216881"/>
              <a:gd name="connsiteX5" fmla="*/ 673733 w 3889050"/>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27166 w 3711378"/>
              <a:gd name="connsiteY3" fmla="*/ 878574 h 1216881"/>
              <a:gd name="connsiteX4" fmla="*/ 30190 w 3711378"/>
              <a:gd name="connsiteY4" fmla="*/ 1213511 h 1216881"/>
              <a:gd name="connsiteX5" fmla="*/ 496061 w 3711378"/>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5008 w 3711378"/>
              <a:gd name="connsiteY3" fmla="*/ 561898 h 1216881"/>
              <a:gd name="connsiteX4" fmla="*/ 30190 w 3711378"/>
              <a:gd name="connsiteY4" fmla="*/ 1213511 h 1216881"/>
              <a:gd name="connsiteX5" fmla="*/ 496061 w 3711378"/>
              <a:gd name="connsiteY5" fmla="*/ 1193669 h 1216881"/>
              <a:gd name="connsiteX0" fmla="*/ 25476 w 3706664"/>
              <a:gd name="connsiteY0" fmla="*/ 1213511 h 1310738"/>
              <a:gd name="connsiteX1" fmla="*/ 3692775 w 3706664"/>
              <a:gd name="connsiteY1" fmla="*/ 1178646 h 1310738"/>
              <a:gd name="connsiteX2" fmla="*/ 3706269 w 3706664"/>
              <a:gd name="connsiteY2" fmla="*/ 0 h 1310738"/>
              <a:gd name="connsiteX3" fmla="*/ 294 w 3706664"/>
              <a:gd name="connsiteY3" fmla="*/ 561898 h 1310738"/>
              <a:gd name="connsiteX4" fmla="*/ 25476 w 3706664"/>
              <a:gd name="connsiteY4" fmla="*/ 1213511 h 1310738"/>
              <a:gd name="connsiteX0" fmla="*/ 25476 w 3706664"/>
              <a:gd name="connsiteY0" fmla="*/ 1213511 h 1259318"/>
              <a:gd name="connsiteX1" fmla="*/ 3692775 w 3706664"/>
              <a:gd name="connsiteY1" fmla="*/ 1178646 h 1259318"/>
              <a:gd name="connsiteX2" fmla="*/ 3706269 w 3706664"/>
              <a:gd name="connsiteY2" fmla="*/ 0 h 1259318"/>
              <a:gd name="connsiteX3" fmla="*/ 294 w 3706664"/>
              <a:gd name="connsiteY3" fmla="*/ 561898 h 1259318"/>
              <a:gd name="connsiteX4" fmla="*/ 25476 w 3706664"/>
              <a:gd name="connsiteY4" fmla="*/ 1213511 h 1259318"/>
              <a:gd name="connsiteX0" fmla="*/ 25476 w 3706664"/>
              <a:gd name="connsiteY0" fmla="*/ 1213511 h 1213511"/>
              <a:gd name="connsiteX1" fmla="*/ 3692775 w 3706664"/>
              <a:gd name="connsiteY1" fmla="*/ 1178646 h 1213511"/>
              <a:gd name="connsiteX2" fmla="*/ 3706269 w 3706664"/>
              <a:gd name="connsiteY2" fmla="*/ 0 h 1213511"/>
              <a:gd name="connsiteX3" fmla="*/ 294 w 3706664"/>
              <a:gd name="connsiteY3" fmla="*/ 561898 h 1213511"/>
              <a:gd name="connsiteX4" fmla="*/ 25476 w 3706664"/>
              <a:gd name="connsiteY4" fmla="*/ 1213511 h 1213511"/>
              <a:gd name="connsiteX0" fmla="*/ 25476 w 3706664"/>
              <a:gd name="connsiteY0" fmla="*/ 1213511 h 1213511"/>
              <a:gd name="connsiteX1" fmla="*/ 3692775 w 3706664"/>
              <a:gd name="connsiteY1" fmla="*/ 1195313 h 1213511"/>
              <a:gd name="connsiteX2" fmla="*/ 3706269 w 3706664"/>
              <a:gd name="connsiteY2" fmla="*/ 0 h 1213511"/>
              <a:gd name="connsiteX3" fmla="*/ 294 w 3706664"/>
              <a:gd name="connsiteY3" fmla="*/ 561898 h 1213511"/>
              <a:gd name="connsiteX4" fmla="*/ 25476 w 3706664"/>
              <a:gd name="connsiteY4" fmla="*/ 1213511 h 1213511"/>
              <a:gd name="connsiteX0" fmla="*/ 0 w 3681188"/>
              <a:gd name="connsiteY0" fmla="*/ 1213511 h 1213511"/>
              <a:gd name="connsiteX1" fmla="*/ 3667299 w 3681188"/>
              <a:gd name="connsiteY1" fmla="*/ 1195313 h 1213511"/>
              <a:gd name="connsiteX2" fmla="*/ 3680793 w 3681188"/>
              <a:gd name="connsiteY2" fmla="*/ 0 h 1213511"/>
              <a:gd name="connsiteX3" fmla="*/ 8054 w 3681188"/>
              <a:gd name="connsiteY3" fmla="*/ 561898 h 1213511"/>
              <a:gd name="connsiteX4" fmla="*/ 0 w 3681188"/>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8054 w 3680893"/>
              <a:gd name="connsiteY3" fmla="*/ 561898 h 1213511"/>
              <a:gd name="connsiteX4" fmla="*/ 0 w 3680893"/>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2525 w 3680893"/>
              <a:gd name="connsiteY3" fmla="*/ 873019 h 1213511"/>
              <a:gd name="connsiteX4" fmla="*/ 0 w 3680893"/>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11909 h 1213511"/>
              <a:gd name="connsiteX4" fmla="*/ 3812 w 3684705"/>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39688 h 1213511"/>
              <a:gd name="connsiteX4" fmla="*/ 3812 w 3684705"/>
              <a:gd name="connsiteY4" fmla="*/ 1213511 h 1213511"/>
              <a:gd name="connsiteX0" fmla="*/ 3812 w 3660133"/>
              <a:gd name="connsiteY0" fmla="*/ 846833 h 846833"/>
              <a:gd name="connsiteX1" fmla="*/ 3660032 w 3660133"/>
              <a:gd name="connsiteY1" fmla="*/ 845303 h 846833"/>
              <a:gd name="connsiteX2" fmla="*/ 2385252 w 3660133"/>
              <a:gd name="connsiteY2" fmla="*/ 0 h 846833"/>
              <a:gd name="connsiteX3" fmla="*/ 808 w 3660133"/>
              <a:gd name="connsiteY3" fmla="*/ 573010 h 846833"/>
              <a:gd name="connsiteX4" fmla="*/ 3812 w 3660133"/>
              <a:gd name="connsiteY4" fmla="*/ 846833 h 846833"/>
              <a:gd name="connsiteX0" fmla="*/ 3812 w 2389773"/>
              <a:gd name="connsiteY0" fmla="*/ 846833 h 856414"/>
              <a:gd name="connsiteX1" fmla="*/ 2382796 w 2389773"/>
              <a:gd name="connsiteY1" fmla="*/ 856414 h 856414"/>
              <a:gd name="connsiteX2" fmla="*/ 2385252 w 2389773"/>
              <a:gd name="connsiteY2" fmla="*/ 0 h 856414"/>
              <a:gd name="connsiteX3" fmla="*/ 808 w 2389773"/>
              <a:gd name="connsiteY3" fmla="*/ 573010 h 856414"/>
              <a:gd name="connsiteX4" fmla="*/ 3812 w 2389773"/>
              <a:gd name="connsiteY4" fmla="*/ 846833 h 856414"/>
              <a:gd name="connsiteX0" fmla="*/ 3812 w 2389773"/>
              <a:gd name="connsiteY0" fmla="*/ 846833 h 846833"/>
              <a:gd name="connsiteX1" fmla="*/ 2382796 w 2389773"/>
              <a:gd name="connsiteY1" fmla="*/ 839747 h 846833"/>
              <a:gd name="connsiteX2" fmla="*/ 2385252 w 2389773"/>
              <a:gd name="connsiteY2" fmla="*/ 0 h 846833"/>
              <a:gd name="connsiteX3" fmla="*/ 808 w 2389773"/>
              <a:gd name="connsiteY3" fmla="*/ 573010 h 846833"/>
              <a:gd name="connsiteX4" fmla="*/ 3812 w 2389773"/>
              <a:gd name="connsiteY4" fmla="*/ 846833 h 846833"/>
              <a:gd name="connsiteX0" fmla="*/ 3812 w 2382880"/>
              <a:gd name="connsiteY0" fmla="*/ 702373 h 702373"/>
              <a:gd name="connsiteX1" fmla="*/ 2382796 w 2382880"/>
              <a:gd name="connsiteY1" fmla="*/ 695287 h 702373"/>
              <a:gd name="connsiteX2" fmla="*/ 839669 w 2382880"/>
              <a:gd name="connsiteY2" fmla="*/ 0 h 702373"/>
              <a:gd name="connsiteX3" fmla="*/ 808 w 2382880"/>
              <a:gd name="connsiteY3" fmla="*/ 428550 h 702373"/>
              <a:gd name="connsiteX4" fmla="*/ 3812 w 2382880"/>
              <a:gd name="connsiteY4" fmla="*/ 702373 h 702373"/>
              <a:gd name="connsiteX0" fmla="*/ 3812 w 844190"/>
              <a:gd name="connsiteY0" fmla="*/ 711920 h 711920"/>
              <a:gd name="connsiteX1" fmla="*/ 837214 w 844190"/>
              <a:gd name="connsiteY1" fmla="*/ 514755 h 711920"/>
              <a:gd name="connsiteX2" fmla="*/ 839669 w 844190"/>
              <a:gd name="connsiteY2" fmla="*/ 9547 h 711920"/>
              <a:gd name="connsiteX3" fmla="*/ 808 w 844190"/>
              <a:gd name="connsiteY3" fmla="*/ 438097 h 711920"/>
              <a:gd name="connsiteX4" fmla="*/ 3812 w 844190"/>
              <a:gd name="connsiteY4" fmla="*/ 711920 h 711920"/>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28550 h 702373"/>
              <a:gd name="connsiteX4" fmla="*/ 3812 w 844190"/>
              <a:gd name="connsiteY4" fmla="*/ 702373 h 702373"/>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51359 h 702373"/>
              <a:gd name="connsiteX4" fmla="*/ 3812 w 844190"/>
              <a:gd name="connsiteY4" fmla="*/ 702373 h 702373"/>
              <a:gd name="connsiteX0" fmla="*/ 3812 w 844190"/>
              <a:gd name="connsiteY0" fmla="*/ 716685 h 716685"/>
              <a:gd name="connsiteX1" fmla="*/ 837214 w 844190"/>
              <a:gd name="connsiteY1" fmla="*/ 511916 h 716685"/>
              <a:gd name="connsiteX2" fmla="*/ 839669 w 844190"/>
              <a:gd name="connsiteY2" fmla="*/ 14312 h 716685"/>
              <a:gd name="connsiteX3" fmla="*/ 808 w 844190"/>
              <a:gd name="connsiteY3" fmla="*/ 465671 h 716685"/>
              <a:gd name="connsiteX4" fmla="*/ 3812 w 844190"/>
              <a:gd name="connsiteY4" fmla="*/ 716685 h 716685"/>
              <a:gd name="connsiteX0" fmla="*/ 0 w 840378"/>
              <a:gd name="connsiteY0" fmla="*/ 716685 h 716685"/>
              <a:gd name="connsiteX1" fmla="*/ 833402 w 840378"/>
              <a:gd name="connsiteY1" fmla="*/ 511916 h 716685"/>
              <a:gd name="connsiteX2" fmla="*/ 835857 w 840378"/>
              <a:gd name="connsiteY2" fmla="*/ 14312 h 716685"/>
              <a:gd name="connsiteX3" fmla="*/ 5396 w 840378"/>
              <a:gd name="connsiteY3" fmla="*/ 222370 h 716685"/>
              <a:gd name="connsiteX4" fmla="*/ 0 w 840378"/>
              <a:gd name="connsiteY4" fmla="*/ 716685 h 716685"/>
              <a:gd name="connsiteX0" fmla="*/ 0 w 836414"/>
              <a:gd name="connsiteY0" fmla="*/ 945674 h 945674"/>
              <a:gd name="connsiteX1" fmla="*/ 833402 w 836414"/>
              <a:gd name="connsiteY1" fmla="*/ 740905 h 945674"/>
              <a:gd name="connsiteX2" fmla="*/ 810657 w 836414"/>
              <a:gd name="connsiteY2" fmla="*/ 0 h 945674"/>
              <a:gd name="connsiteX3" fmla="*/ 5396 w 836414"/>
              <a:gd name="connsiteY3" fmla="*/ 451359 h 945674"/>
              <a:gd name="connsiteX4" fmla="*/ 0 w 836414"/>
              <a:gd name="connsiteY4" fmla="*/ 945674 h 945674"/>
              <a:gd name="connsiteX0" fmla="*/ 0 w 833402"/>
              <a:gd name="connsiteY0" fmla="*/ 945674 h 945674"/>
              <a:gd name="connsiteX1" fmla="*/ 833402 w 833402"/>
              <a:gd name="connsiteY1" fmla="*/ 740905 h 945674"/>
              <a:gd name="connsiteX2" fmla="*/ 810657 w 833402"/>
              <a:gd name="connsiteY2" fmla="*/ 0 h 945674"/>
              <a:gd name="connsiteX3" fmla="*/ 5396 w 833402"/>
              <a:gd name="connsiteY3" fmla="*/ 451359 h 945674"/>
              <a:gd name="connsiteX4" fmla="*/ 0 w 833402"/>
              <a:gd name="connsiteY4" fmla="*/ 945674 h 945674"/>
              <a:gd name="connsiteX0" fmla="*/ 0 w 833402"/>
              <a:gd name="connsiteY0" fmla="*/ 960881 h 960881"/>
              <a:gd name="connsiteX1" fmla="*/ 833402 w 833402"/>
              <a:gd name="connsiteY1" fmla="*/ 756112 h 960881"/>
              <a:gd name="connsiteX2" fmla="*/ 827456 w 833402"/>
              <a:gd name="connsiteY2" fmla="*/ 0 h 960881"/>
              <a:gd name="connsiteX3" fmla="*/ 5396 w 833402"/>
              <a:gd name="connsiteY3" fmla="*/ 466566 h 960881"/>
              <a:gd name="connsiteX4" fmla="*/ 0 w 833402"/>
              <a:gd name="connsiteY4" fmla="*/ 960881 h 960881"/>
              <a:gd name="connsiteX0" fmla="*/ 0 w 833402"/>
              <a:gd name="connsiteY0" fmla="*/ 960881 h 960881"/>
              <a:gd name="connsiteX1" fmla="*/ 833402 w 833402"/>
              <a:gd name="connsiteY1" fmla="*/ 756112 h 960881"/>
              <a:gd name="connsiteX2" fmla="*/ 827456 w 833402"/>
              <a:gd name="connsiteY2" fmla="*/ 0 h 960881"/>
              <a:gd name="connsiteX3" fmla="*/ 5396 w 833402"/>
              <a:gd name="connsiteY3" fmla="*/ 466566 h 960881"/>
              <a:gd name="connsiteX4" fmla="*/ 0 w 833402"/>
              <a:gd name="connsiteY4" fmla="*/ 960881 h 960881"/>
              <a:gd name="connsiteX0" fmla="*/ 31 w 833433"/>
              <a:gd name="connsiteY0" fmla="*/ 960881 h 960881"/>
              <a:gd name="connsiteX1" fmla="*/ 833433 w 833433"/>
              <a:gd name="connsiteY1" fmla="*/ 756112 h 960881"/>
              <a:gd name="connsiteX2" fmla="*/ 827487 w 833433"/>
              <a:gd name="connsiteY2" fmla="*/ 0 h 960881"/>
              <a:gd name="connsiteX3" fmla="*/ 1227 w 833433"/>
              <a:gd name="connsiteY3" fmla="*/ 436154 h 960881"/>
              <a:gd name="connsiteX4" fmla="*/ 31 w 833433"/>
              <a:gd name="connsiteY4" fmla="*/ 960881 h 960881"/>
              <a:gd name="connsiteX0" fmla="*/ 31 w 833433"/>
              <a:gd name="connsiteY0" fmla="*/ 983690 h 983690"/>
              <a:gd name="connsiteX1" fmla="*/ 833433 w 833433"/>
              <a:gd name="connsiteY1" fmla="*/ 778921 h 983690"/>
              <a:gd name="connsiteX2" fmla="*/ 819087 w 833433"/>
              <a:gd name="connsiteY2" fmla="*/ 0 h 983690"/>
              <a:gd name="connsiteX3" fmla="*/ 1227 w 833433"/>
              <a:gd name="connsiteY3" fmla="*/ 458963 h 983690"/>
              <a:gd name="connsiteX4" fmla="*/ 31 w 833433"/>
              <a:gd name="connsiteY4" fmla="*/ 983690 h 983690"/>
              <a:gd name="connsiteX0" fmla="*/ 31 w 833433"/>
              <a:gd name="connsiteY0" fmla="*/ 983690 h 983690"/>
              <a:gd name="connsiteX1" fmla="*/ 833433 w 833433"/>
              <a:gd name="connsiteY1" fmla="*/ 778921 h 983690"/>
              <a:gd name="connsiteX2" fmla="*/ 819087 w 833433"/>
              <a:gd name="connsiteY2" fmla="*/ 0 h 983690"/>
              <a:gd name="connsiteX3" fmla="*/ 1227 w 833433"/>
              <a:gd name="connsiteY3" fmla="*/ 428550 h 983690"/>
              <a:gd name="connsiteX4" fmla="*/ 31 w 833433"/>
              <a:gd name="connsiteY4" fmla="*/ 983690 h 983690"/>
              <a:gd name="connsiteX0" fmla="*/ 31 w 833433"/>
              <a:gd name="connsiteY0" fmla="*/ 1006499 h 1006499"/>
              <a:gd name="connsiteX1" fmla="*/ 833433 w 833433"/>
              <a:gd name="connsiteY1" fmla="*/ 801730 h 1006499"/>
              <a:gd name="connsiteX2" fmla="*/ 810687 w 833433"/>
              <a:gd name="connsiteY2" fmla="*/ 0 h 1006499"/>
              <a:gd name="connsiteX3" fmla="*/ 1227 w 833433"/>
              <a:gd name="connsiteY3" fmla="*/ 451359 h 1006499"/>
              <a:gd name="connsiteX4" fmla="*/ 31 w 833433"/>
              <a:gd name="connsiteY4" fmla="*/ 1006499 h 1006499"/>
              <a:gd name="connsiteX0" fmla="*/ 31 w 833433"/>
              <a:gd name="connsiteY0" fmla="*/ 976087 h 976087"/>
              <a:gd name="connsiteX1" fmla="*/ 833433 w 833433"/>
              <a:gd name="connsiteY1" fmla="*/ 771318 h 976087"/>
              <a:gd name="connsiteX2" fmla="*/ 819087 w 833433"/>
              <a:gd name="connsiteY2" fmla="*/ 0 h 976087"/>
              <a:gd name="connsiteX3" fmla="*/ 1227 w 833433"/>
              <a:gd name="connsiteY3" fmla="*/ 420947 h 976087"/>
              <a:gd name="connsiteX4" fmla="*/ 31 w 833433"/>
              <a:gd name="connsiteY4" fmla="*/ 976087 h 976087"/>
              <a:gd name="connsiteX0" fmla="*/ 31 w 833433"/>
              <a:gd name="connsiteY0" fmla="*/ 998896 h 998896"/>
              <a:gd name="connsiteX1" fmla="*/ 833433 w 833433"/>
              <a:gd name="connsiteY1" fmla="*/ 794127 h 998896"/>
              <a:gd name="connsiteX2" fmla="*/ 823287 w 833433"/>
              <a:gd name="connsiteY2" fmla="*/ 0 h 998896"/>
              <a:gd name="connsiteX3" fmla="*/ 1227 w 833433"/>
              <a:gd name="connsiteY3" fmla="*/ 443756 h 998896"/>
              <a:gd name="connsiteX4" fmla="*/ 31 w 833433"/>
              <a:gd name="connsiteY4" fmla="*/ 998896 h 998896"/>
              <a:gd name="connsiteX0" fmla="*/ 0 w 837602"/>
              <a:gd name="connsiteY0" fmla="*/ 991293 h 991293"/>
              <a:gd name="connsiteX1" fmla="*/ 837602 w 837602"/>
              <a:gd name="connsiteY1" fmla="*/ 794127 h 991293"/>
              <a:gd name="connsiteX2" fmla="*/ 827456 w 837602"/>
              <a:gd name="connsiteY2" fmla="*/ 0 h 991293"/>
              <a:gd name="connsiteX3" fmla="*/ 5396 w 837602"/>
              <a:gd name="connsiteY3" fmla="*/ 443756 h 991293"/>
              <a:gd name="connsiteX4" fmla="*/ 0 w 837602"/>
              <a:gd name="connsiteY4" fmla="*/ 991293 h 991293"/>
              <a:gd name="connsiteX0" fmla="*/ 0 w 837602"/>
              <a:gd name="connsiteY0" fmla="*/ 943092 h 943092"/>
              <a:gd name="connsiteX1" fmla="*/ 837602 w 837602"/>
              <a:gd name="connsiteY1" fmla="*/ 745926 h 943092"/>
              <a:gd name="connsiteX2" fmla="*/ 827456 w 837602"/>
              <a:gd name="connsiteY2" fmla="*/ 0 h 943092"/>
              <a:gd name="connsiteX3" fmla="*/ 5396 w 837602"/>
              <a:gd name="connsiteY3" fmla="*/ 395555 h 943092"/>
              <a:gd name="connsiteX4" fmla="*/ 0 w 837602"/>
              <a:gd name="connsiteY4" fmla="*/ 943092 h 943092"/>
              <a:gd name="connsiteX0" fmla="*/ 0 w 837602"/>
              <a:gd name="connsiteY0" fmla="*/ 804513 h 804513"/>
              <a:gd name="connsiteX1" fmla="*/ 837602 w 837602"/>
              <a:gd name="connsiteY1" fmla="*/ 745926 h 804513"/>
              <a:gd name="connsiteX2" fmla="*/ 827456 w 837602"/>
              <a:gd name="connsiteY2" fmla="*/ 0 h 804513"/>
              <a:gd name="connsiteX3" fmla="*/ 5396 w 837602"/>
              <a:gd name="connsiteY3" fmla="*/ 395555 h 804513"/>
              <a:gd name="connsiteX4" fmla="*/ 0 w 837602"/>
              <a:gd name="connsiteY4" fmla="*/ 804513 h 804513"/>
              <a:gd name="connsiteX0" fmla="*/ 0 w 829735"/>
              <a:gd name="connsiteY0" fmla="*/ 804513 h 804513"/>
              <a:gd name="connsiteX1" fmla="*/ 827617 w 829735"/>
              <a:gd name="connsiteY1" fmla="*/ 649524 h 804513"/>
              <a:gd name="connsiteX2" fmla="*/ 827456 w 829735"/>
              <a:gd name="connsiteY2" fmla="*/ 0 h 804513"/>
              <a:gd name="connsiteX3" fmla="*/ 5396 w 829735"/>
              <a:gd name="connsiteY3" fmla="*/ 395555 h 804513"/>
              <a:gd name="connsiteX4" fmla="*/ 0 w 829735"/>
              <a:gd name="connsiteY4" fmla="*/ 804513 h 804513"/>
              <a:gd name="connsiteX0" fmla="*/ 0 w 829735"/>
              <a:gd name="connsiteY0" fmla="*/ 804513 h 804513"/>
              <a:gd name="connsiteX1" fmla="*/ 827617 w 829735"/>
              <a:gd name="connsiteY1" fmla="*/ 649524 h 804513"/>
              <a:gd name="connsiteX2" fmla="*/ 827456 w 829735"/>
              <a:gd name="connsiteY2" fmla="*/ 0 h 804513"/>
              <a:gd name="connsiteX3" fmla="*/ 5396 w 829735"/>
              <a:gd name="connsiteY3" fmla="*/ 413630 h 804513"/>
              <a:gd name="connsiteX4" fmla="*/ 0 w 829735"/>
              <a:gd name="connsiteY4" fmla="*/ 804513 h 804513"/>
              <a:gd name="connsiteX0" fmla="*/ 0 w 829735"/>
              <a:gd name="connsiteY0" fmla="*/ 786437 h 786437"/>
              <a:gd name="connsiteX1" fmla="*/ 827617 w 829735"/>
              <a:gd name="connsiteY1" fmla="*/ 631448 h 786437"/>
              <a:gd name="connsiteX2" fmla="*/ 827456 w 829735"/>
              <a:gd name="connsiteY2" fmla="*/ 0 h 786437"/>
              <a:gd name="connsiteX3" fmla="*/ 5396 w 829735"/>
              <a:gd name="connsiteY3" fmla="*/ 395554 h 786437"/>
              <a:gd name="connsiteX4" fmla="*/ 0 w 829735"/>
              <a:gd name="connsiteY4" fmla="*/ 786437 h 786437"/>
              <a:gd name="connsiteX0" fmla="*/ 0 w 829735"/>
              <a:gd name="connsiteY0" fmla="*/ 786437 h 786437"/>
              <a:gd name="connsiteX1" fmla="*/ 827617 w 829735"/>
              <a:gd name="connsiteY1" fmla="*/ 601322 h 786437"/>
              <a:gd name="connsiteX2" fmla="*/ 827456 w 829735"/>
              <a:gd name="connsiteY2" fmla="*/ 0 h 786437"/>
              <a:gd name="connsiteX3" fmla="*/ 5396 w 829735"/>
              <a:gd name="connsiteY3" fmla="*/ 395554 h 786437"/>
              <a:gd name="connsiteX4" fmla="*/ 0 w 829735"/>
              <a:gd name="connsiteY4" fmla="*/ 786437 h 786437"/>
              <a:gd name="connsiteX0" fmla="*/ 0 w 829735"/>
              <a:gd name="connsiteY0" fmla="*/ 786437 h 786437"/>
              <a:gd name="connsiteX1" fmla="*/ 810589 w 829735"/>
              <a:gd name="connsiteY1" fmla="*/ 616576 h 786437"/>
              <a:gd name="connsiteX2" fmla="*/ 827617 w 829735"/>
              <a:gd name="connsiteY2" fmla="*/ 601322 h 786437"/>
              <a:gd name="connsiteX3" fmla="*/ 827456 w 829735"/>
              <a:gd name="connsiteY3" fmla="*/ 0 h 786437"/>
              <a:gd name="connsiteX4" fmla="*/ 5396 w 829735"/>
              <a:gd name="connsiteY4" fmla="*/ 395554 h 786437"/>
              <a:gd name="connsiteX5" fmla="*/ 0 w 829735"/>
              <a:gd name="connsiteY5" fmla="*/ 786437 h 786437"/>
              <a:gd name="connsiteX0" fmla="*/ 0 w 829735"/>
              <a:gd name="connsiteY0" fmla="*/ 786437 h 793865"/>
              <a:gd name="connsiteX1" fmla="*/ 827617 w 829735"/>
              <a:gd name="connsiteY1" fmla="*/ 601322 h 793865"/>
              <a:gd name="connsiteX2" fmla="*/ 827456 w 829735"/>
              <a:gd name="connsiteY2" fmla="*/ 0 h 793865"/>
              <a:gd name="connsiteX3" fmla="*/ 5396 w 829735"/>
              <a:gd name="connsiteY3" fmla="*/ 395554 h 793865"/>
              <a:gd name="connsiteX4" fmla="*/ 0 w 829735"/>
              <a:gd name="connsiteY4" fmla="*/ 786437 h 793865"/>
              <a:gd name="connsiteX0" fmla="*/ 0 w 829735"/>
              <a:gd name="connsiteY0" fmla="*/ 786437 h 790782"/>
              <a:gd name="connsiteX1" fmla="*/ 827617 w 829735"/>
              <a:gd name="connsiteY1" fmla="*/ 601322 h 790782"/>
              <a:gd name="connsiteX2" fmla="*/ 827456 w 829735"/>
              <a:gd name="connsiteY2" fmla="*/ 0 h 790782"/>
              <a:gd name="connsiteX3" fmla="*/ 5396 w 829735"/>
              <a:gd name="connsiteY3" fmla="*/ 395554 h 790782"/>
              <a:gd name="connsiteX4" fmla="*/ 0 w 829735"/>
              <a:gd name="connsiteY4" fmla="*/ 786437 h 790782"/>
              <a:gd name="connsiteX0" fmla="*/ 0 w 829735"/>
              <a:gd name="connsiteY0" fmla="*/ 786437 h 786437"/>
              <a:gd name="connsiteX1" fmla="*/ 827617 w 829735"/>
              <a:gd name="connsiteY1" fmla="*/ 601322 h 786437"/>
              <a:gd name="connsiteX2" fmla="*/ 827456 w 829735"/>
              <a:gd name="connsiteY2" fmla="*/ 0 h 786437"/>
              <a:gd name="connsiteX3" fmla="*/ 5396 w 829735"/>
              <a:gd name="connsiteY3" fmla="*/ 395554 h 786437"/>
              <a:gd name="connsiteX4" fmla="*/ 0 w 829735"/>
              <a:gd name="connsiteY4" fmla="*/ 786437 h 786437"/>
              <a:gd name="connsiteX0" fmla="*/ 2336 w 832071"/>
              <a:gd name="connsiteY0" fmla="*/ 786437 h 786437"/>
              <a:gd name="connsiteX1" fmla="*/ 829953 w 832071"/>
              <a:gd name="connsiteY1" fmla="*/ 601322 h 786437"/>
              <a:gd name="connsiteX2" fmla="*/ 829792 w 832071"/>
              <a:gd name="connsiteY2" fmla="*/ 0 h 786437"/>
              <a:gd name="connsiteX3" fmla="*/ 7732 w 832071"/>
              <a:gd name="connsiteY3" fmla="*/ 395554 h 786437"/>
              <a:gd name="connsiteX4" fmla="*/ 2336 w 832071"/>
              <a:gd name="connsiteY4" fmla="*/ 786437 h 786437"/>
              <a:gd name="connsiteX0" fmla="*/ 2336 w 829953"/>
              <a:gd name="connsiteY0" fmla="*/ 786437 h 786437"/>
              <a:gd name="connsiteX1" fmla="*/ 829953 w 829953"/>
              <a:gd name="connsiteY1" fmla="*/ 601322 h 786437"/>
              <a:gd name="connsiteX2" fmla="*/ 829792 w 829953"/>
              <a:gd name="connsiteY2" fmla="*/ 0 h 786437"/>
              <a:gd name="connsiteX3" fmla="*/ 7732 w 829953"/>
              <a:gd name="connsiteY3" fmla="*/ 395554 h 786437"/>
              <a:gd name="connsiteX4" fmla="*/ 2336 w 829953"/>
              <a:gd name="connsiteY4" fmla="*/ 786437 h 786437"/>
              <a:gd name="connsiteX0" fmla="*/ 2336 w 829975"/>
              <a:gd name="connsiteY0" fmla="*/ 786437 h 786437"/>
              <a:gd name="connsiteX1" fmla="*/ 829953 w 829975"/>
              <a:gd name="connsiteY1" fmla="*/ 601322 h 786437"/>
              <a:gd name="connsiteX2" fmla="*/ 829792 w 829975"/>
              <a:gd name="connsiteY2" fmla="*/ 0 h 786437"/>
              <a:gd name="connsiteX3" fmla="*/ 7732 w 829975"/>
              <a:gd name="connsiteY3" fmla="*/ 395554 h 786437"/>
              <a:gd name="connsiteX4" fmla="*/ 2336 w 829975"/>
              <a:gd name="connsiteY4" fmla="*/ 786437 h 786437"/>
              <a:gd name="connsiteX0" fmla="*/ 2336 w 830789"/>
              <a:gd name="connsiteY0" fmla="*/ 786437 h 786437"/>
              <a:gd name="connsiteX1" fmla="*/ 829953 w 830789"/>
              <a:gd name="connsiteY1" fmla="*/ 601322 h 786437"/>
              <a:gd name="connsiteX2" fmla="*/ 829792 w 830789"/>
              <a:gd name="connsiteY2" fmla="*/ 0 h 786437"/>
              <a:gd name="connsiteX3" fmla="*/ 7732 w 830789"/>
              <a:gd name="connsiteY3" fmla="*/ 395554 h 786437"/>
              <a:gd name="connsiteX4" fmla="*/ 2336 w 830789"/>
              <a:gd name="connsiteY4" fmla="*/ 786437 h 78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789" h="786437">
                <a:moveTo>
                  <a:pt x="2336" y="786437"/>
                </a:moveTo>
                <a:cubicBezTo>
                  <a:pt x="146029" y="748431"/>
                  <a:pt x="682059" y="642018"/>
                  <a:pt x="829953" y="601322"/>
                </a:cubicBezTo>
                <a:cubicBezTo>
                  <a:pt x="833766" y="261709"/>
                  <a:pt x="822910" y="324878"/>
                  <a:pt x="829792" y="0"/>
                </a:cubicBezTo>
                <a:cubicBezTo>
                  <a:pt x="555772" y="147919"/>
                  <a:pt x="281752" y="247635"/>
                  <a:pt x="7732" y="395554"/>
                </a:cubicBezTo>
                <a:cubicBezTo>
                  <a:pt x="4032" y="568739"/>
                  <a:pt x="-3949" y="693819"/>
                  <a:pt x="2336" y="786437"/>
                </a:cubicBezTo>
                <a:close/>
              </a:path>
            </a:pathLst>
          </a:custGeom>
          <a:solidFill>
            <a:srgbClr val="FF252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4" name="Freeform 43"/>
          <p:cNvSpPr/>
          <p:nvPr/>
        </p:nvSpPr>
        <p:spPr>
          <a:xfrm>
            <a:off x="7841703" y="3130403"/>
            <a:ext cx="2862783" cy="1712621"/>
          </a:xfrm>
          <a:custGeom>
            <a:avLst/>
            <a:gdLst>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157495"/>
              <a:gd name="connsiteY0" fmla="*/ 1123339 h 1239626"/>
              <a:gd name="connsiteX1" fmla="*/ 3803960 w 4157495"/>
              <a:gd name="connsiteY1" fmla="*/ 1110639 h 1239626"/>
              <a:gd name="connsiteX2" fmla="*/ 3778560 w 4157495"/>
              <a:gd name="connsiteY2" fmla="*/ 75589 h 1239626"/>
              <a:gd name="connsiteX3" fmla="*/ 1860860 w 4157495"/>
              <a:gd name="connsiteY3" fmla="*/ 196239 h 1239626"/>
              <a:gd name="connsiteX4" fmla="*/ 44760 w 4157495"/>
              <a:gd name="connsiteY4" fmla="*/ 1123339 h 1239626"/>
              <a:gd name="connsiteX0" fmla="*/ 44760 w 4076147"/>
              <a:gd name="connsiteY0" fmla="*/ 1123339 h 1239626"/>
              <a:gd name="connsiteX1" fmla="*/ 3803960 w 4076147"/>
              <a:gd name="connsiteY1" fmla="*/ 1110639 h 1239626"/>
              <a:gd name="connsiteX2" fmla="*/ 3778560 w 4076147"/>
              <a:gd name="connsiteY2" fmla="*/ 75589 h 1239626"/>
              <a:gd name="connsiteX3" fmla="*/ 1860860 w 4076147"/>
              <a:gd name="connsiteY3" fmla="*/ 196239 h 1239626"/>
              <a:gd name="connsiteX4" fmla="*/ 44760 w 4076147"/>
              <a:gd name="connsiteY4" fmla="*/ 1123339 h 1239626"/>
              <a:gd name="connsiteX0" fmla="*/ 44760 w 3803960"/>
              <a:gd name="connsiteY0" fmla="*/ 1123339 h 1239626"/>
              <a:gd name="connsiteX1" fmla="*/ 3803960 w 3803960"/>
              <a:gd name="connsiteY1" fmla="*/ 1110639 h 1239626"/>
              <a:gd name="connsiteX2" fmla="*/ 3778560 w 3803960"/>
              <a:gd name="connsiteY2" fmla="*/ 75589 h 1239626"/>
              <a:gd name="connsiteX3" fmla="*/ 1860860 w 3803960"/>
              <a:gd name="connsiteY3" fmla="*/ 196239 h 1239626"/>
              <a:gd name="connsiteX4" fmla="*/ 44760 w 3803960"/>
              <a:gd name="connsiteY4" fmla="*/ 1123339 h 1239626"/>
              <a:gd name="connsiteX0" fmla="*/ 44760 w 3803960"/>
              <a:gd name="connsiteY0" fmla="*/ 1123339 h 1195715"/>
              <a:gd name="connsiteX1" fmla="*/ 3803960 w 3803960"/>
              <a:gd name="connsiteY1" fmla="*/ 1110639 h 1195715"/>
              <a:gd name="connsiteX2" fmla="*/ 3778560 w 3803960"/>
              <a:gd name="connsiteY2" fmla="*/ 75589 h 1195715"/>
              <a:gd name="connsiteX3" fmla="*/ 1860860 w 3803960"/>
              <a:gd name="connsiteY3" fmla="*/ 196239 h 1195715"/>
              <a:gd name="connsiteX4" fmla="*/ 44760 w 3803960"/>
              <a:gd name="connsiteY4" fmla="*/ 1123339 h 1195715"/>
              <a:gd name="connsiteX0" fmla="*/ 44760 w 3803960"/>
              <a:gd name="connsiteY0" fmla="*/ 1123339 h 1123339"/>
              <a:gd name="connsiteX1" fmla="*/ 3803960 w 3803960"/>
              <a:gd name="connsiteY1" fmla="*/ 1110639 h 1123339"/>
              <a:gd name="connsiteX2" fmla="*/ 3778560 w 3803960"/>
              <a:gd name="connsiteY2" fmla="*/ 75589 h 1123339"/>
              <a:gd name="connsiteX3" fmla="*/ 1860860 w 3803960"/>
              <a:gd name="connsiteY3" fmla="*/ 196239 h 1123339"/>
              <a:gd name="connsiteX4" fmla="*/ 44760 w 3803960"/>
              <a:gd name="connsiteY4" fmla="*/ 1123339 h 1123339"/>
              <a:gd name="connsiteX0" fmla="*/ 0 w 3759200"/>
              <a:gd name="connsiteY0" fmla="*/ 1123339 h 1123339"/>
              <a:gd name="connsiteX1" fmla="*/ 3759200 w 3759200"/>
              <a:gd name="connsiteY1" fmla="*/ 1110639 h 1123339"/>
              <a:gd name="connsiteX2" fmla="*/ 3733800 w 3759200"/>
              <a:gd name="connsiteY2" fmla="*/ 75589 h 1123339"/>
              <a:gd name="connsiteX3" fmla="*/ 1816100 w 3759200"/>
              <a:gd name="connsiteY3" fmla="*/ 196239 h 1123339"/>
              <a:gd name="connsiteX4" fmla="*/ 0 w 3759200"/>
              <a:gd name="connsiteY4" fmla="*/ 1123339 h 1123339"/>
              <a:gd name="connsiteX0" fmla="*/ 0 w 3759200"/>
              <a:gd name="connsiteY0" fmla="*/ 1098737 h 1098737"/>
              <a:gd name="connsiteX1" fmla="*/ 3759200 w 3759200"/>
              <a:gd name="connsiteY1" fmla="*/ 1086037 h 1098737"/>
              <a:gd name="connsiteX2" fmla="*/ 3733800 w 3759200"/>
              <a:gd name="connsiteY2" fmla="*/ 50987 h 1098737"/>
              <a:gd name="connsiteX3" fmla="*/ 1917700 w 3759200"/>
              <a:gd name="connsiteY3" fmla="*/ 295462 h 1098737"/>
              <a:gd name="connsiteX4" fmla="*/ 0 w 3759200"/>
              <a:gd name="connsiteY4" fmla="*/ 1098737 h 1098737"/>
              <a:gd name="connsiteX0" fmla="*/ 0 w 3759200"/>
              <a:gd name="connsiteY0" fmla="*/ 1118907 h 1118907"/>
              <a:gd name="connsiteX1" fmla="*/ 3759200 w 3759200"/>
              <a:gd name="connsiteY1" fmla="*/ 1106207 h 1118907"/>
              <a:gd name="connsiteX2" fmla="*/ 3733800 w 3759200"/>
              <a:gd name="connsiteY2" fmla="*/ 71157 h 1118907"/>
              <a:gd name="connsiteX3" fmla="*/ 1917700 w 3759200"/>
              <a:gd name="connsiteY3" fmla="*/ 315632 h 1118907"/>
              <a:gd name="connsiteX4" fmla="*/ 0 w 3759200"/>
              <a:gd name="connsiteY4" fmla="*/ 1118907 h 1118907"/>
              <a:gd name="connsiteX0" fmla="*/ 0 w 3759200"/>
              <a:gd name="connsiteY0" fmla="*/ 1050359 h 1050359"/>
              <a:gd name="connsiteX1" fmla="*/ 3759200 w 3759200"/>
              <a:gd name="connsiteY1" fmla="*/ 1037659 h 1050359"/>
              <a:gd name="connsiteX2" fmla="*/ 3733800 w 3759200"/>
              <a:gd name="connsiteY2" fmla="*/ 2609 h 1050359"/>
              <a:gd name="connsiteX3" fmla="*/ 1917700 w 3759200"/>
              <a:gd name="connsiteY3" fmla="*/ 247084 h 1050359"/>
              <a:gd name="connsiteX4" fmla="*/ 0 w 3759200"/>
              <a:gd name="connsiteY4" fmla="*/ 1050359 h 1050359"/>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1892300 w 3759200"/>
              <a:gd name="connsiteY3" fmla="*/ 327025 h 1047750"/>
              <a:gd name="connsiteX4" fmla="*/ 0 w 3759200"/>
              <a:gd name="connsiteY4" fmla="*/ 1047750 h 1047750"/>
              <a:gd name="connsiteX0" fmla="*/ 0 w 3759200"/>
              <a:gd name="connsiteY0" fmla="*/ 1047750 h 1047750"/>
              <a:gd name="connsiteX1" fmla="*/ 3759200 w 3759200"/>
              <a:gd name="connsiteY1" fmla="*/ 1035050 h 1047750"/>
              <a:gd name="connsiteX2" fmla="*/ 3733800 w 3759200"/>
              <a:gd name="connsiteY2" fmla="*/ 0 h 1047750"/>
              <a:gd name="connsiteX3" fmla="*/ 2009775 w 3759200"/>
              <a:gd name="connsiteY3" fmla="*/ 403225 h 1047750"/>
              <a:gd name="connsiteX4" fmla="*/ 0 w 3759200"/>
              <a:gd name="connsiteY4" fmla="*/ 1047750 h 1047750"/>
              <a:gd name="connsiteX0" fmla="*/ 0 w 3751035"/>
              <a:gd name="connsiteY0" fmla="*/ 1047750 h 1047750"/>
              <a:gd name="connsiteX1" fmla="*/ 3751035 w 3751035"/>
              <a:gd name="connsiteY1" fmla="*/ 1040493 h 1047750"/>
              <a:gd name="connsiteX2" fmla="*/ 3733800 w 3751035"/>
              <a:gd name="connsiteY2" fmla="*/ 0 h 1047750"/>
              <a:gd name="connsiteX3" fmla="*/ 2009775 w 3751035"/>
              <a:gd name="connsiteY3" fmla="*/ 403225 h 1047750"/>
              <a:gd name="connsiteX4" fmla="*/ 0 w 3751035"/>
              <a:gd name="connsiteY4" fmla="*/ 1047750 h 1047750"/>
              <a:gd name="connsiteX0" fmla="*/ 0 w 3751035"/>
              <a:gd name="connsiteY0" fmla="*/ 1047750 h 1048657"/>
              <a:gd name="connsiteX1" fmla="*/ 3751035 w 3751035"/>
              <a:gd name="connsiteY1" fmla="*/ 1048657 h 1048657"/>
              <a:gd name="connsiteX2" fmla="*/ 3733800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51035"/>
              <a:gd name="connsiteY0" fmla="*/ 1047750 h 1048657"/>
              <a:gd name="connsiteX1" fmla="*/ 3751035 w 3751035"/>
              <a:gd name="connsiteY1" fmla="*/ 1048657 h 1048657"/>
              <a:gd name="connsiteX2" fmla="*/ 3741964 w 3751035"/>
              <a:gd name="connsiteY2" fmla="*/ 0 h 1048657"/>
              <a:gd name="connsiteX3" fmla="*/ 2009775 w 3751035"/>
              <a:gd name="connsiteY3" fmla="*/ 403225 h 1048657"/>
              <a:gd name="connsiteX4" fmla="*/ 0 w 3751035"/>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4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469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6505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39236 w 3745593"/>
              <a:gd name="connsiteY2" fmla="*/ 0 h 1048657"/>
              <a:gd name="connsiteX3" fmla="*/ 2009775 w 3745593"/>
              <a:gd name="connsiteY3" fmla="*/ 403225 h 1048657"/>
              <a:gd name="connsiteX4" fmla="*/ 0 w 3745593"/>
              <a:gd name="connsiteY4" fmla="*/ 1047750 h 1048657"/>
              <a:gd name="connsiteX0" fmla="*/ 0 w 3745593"/>
              <a:gd name="connsiteY0" fmla="*/ 1047750 h 1048657"/>
              <a:gd name="connsiteX1" fmla="*/ 3745593 w 3745593"/>
              <a:gd name="connsiteY1" fmla="*/ 1048657 h 1048657"/>
              <a:gd name="connsiteX2" fmla="*/ 3741966 w 3745593"/>
              <a:gd name="connsiteY2" fmla="*/ 0 h 1048657"/>
              <a:gd name="connsiteX3" fmla="*/ 2009775 w 3745593"/>
              <a:gd name="connsiteY3" fmla="*/ 403225 h 1048657"/>
              <a:gd name="connsiteX4" fmla="*/ 0 w 3745593"/>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427"/>
              <a:gd name="connsiteY0" fmla="*/ 1047750 h 1048657"/>
              <a:gd name="connsiteX1" fmla="*/ 3745593 w 3747427"/>
              <a:gd name="connsiteY1" fmla="*/ 1048657 h 1048657"/>
              <a:gd name="connsiteX2" fmla="*/ 3747427 w 3747427"/>
              <a:gd name="connsiteY2" fmla="*/ 0 h 1048657"/>
              <a:gd name="connsiteX3" fmla="*/ 2009775 w 3747427"/>
              <a:gd name="connsiteY3" fmla="*/ 403225 h 1048657"/>
              <a:gd name="connsiteX4" fmla="*/ 0 w 3747427"/>
              <a:gd name="connsiteY4" fmla="*/ 1047750 h 1048657"/>
              <a:gd name="connsiteX0" fmla="*/ 0 w 3747533"/>
              <a:gd name="connsiteY0" fmla="*/ 1047750 h 1048657"/>
              <a:gd name="connsiteX1" fmla="*/ 3745593 w 3747533"/>
              <a:gd name="connsiteY1" fmla="*/ 1048657 h 1048657"/>
              <a:gd name="connsiteX2" fmla="*/ 3747427 w 3747533"/>
              <a:gd name="connsiteY2" fmla="*/ 0 h 1048657"/>
              <a:gd name="connsiteX3" fmla="*/ 2009775 w 3747533"/>
              <a:gd name="connsiteY3" fmla="*/ 403225 h 1048657"/>
              <a:gd name="connsiteX4" fmla="*/ 0 w 3747533"/>
              <a:gd name="connsiteY4" fmla="*/ 1047750 h 1048657"/>
              <a:gd name="connsiteX0" fmla="*/ 0 w 3747609"/>
              <a:gd name="connsiteY0" fmla="*/ 1047750 h 1048657"/>
              <a:gd name="connsiteX1" fmla="*/ 3745593 w 3747609"/>
              <a:gd name="connsiteY1" fmla="*/ 1048657 h 1048657"/>
              <a:gd name="connsiteX2" fmla="*/ 3747427 w 3747609"/>
              <a:gd name="connsiteY2" fmla="*/ 0 h 1048657"/>
              <a:gd name="connsiteX3" fmla="*/ 2009775 w 3747609"/>
              <a:gd name="connsiteY3" fmla="*/ 403225 h 1048657"/>
              <a:gd name="connsiteX4" fmla="*/ 0 w 3747609"/>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009775 w 3747707"/>
              <a:gd name="connsiteY3" fmla="*/ 403225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1047750 h 1048657"/>
              <a:gd name="connsiteX1" fmla="*/ 3745593 w 3747707"/>
              <a:gd name="connsiteY1" fmla="*/ 1048657 h 1048657"/>
              <a:gd name="connsiteX2" fmla="*/ 3747427 w 3747707"/>
              <a:gd name="connsiteY2" fmla="*/ 0 h 1048657"/>
              <a:gd name="connsiteX3" fmla="*/ 2149198 w 3747707"/>
              <a:gd name="connsiteY3" fmla="*/ 389716 h 1048657"/>
              <a:gd name="connsiteX4" fmla="*/ 0 w 3747707"/>
              <a:gd name="connsiteY4" fmla="*/ 1047750 h 1048657"/>
              <a:gd name="connsiteX0" fmla="*/ 0 w 3747707"/>
              <a:gd name="connsiteY0" fmla="*/ 663057 h 663964"/>
              <a:gd name="connsiteX1" fmla="*/ 3745593 w 3747707"/>
              <a:gd name="connsiteY1" fmla="*/ 663964 h 663964"/>
              <a:gd name="connsiteX2" fmla="*/ 3747427 w 3747707"/>
              <a:gd name="connsiteY2" fmla="*/ 341442 h 663964"/>
              <a:gd name="connsiteX3" fmla="*/ 2149198 w 3747707"/>
              <a:gd name="connsiteY3" fmla="*/ 5023 h 663964"/>
              <a:gd name="connsiteX4" fmla="*/ 0 w 3747707"/>
              <a:gd name="connsiteY4" fmla="*/ 663057 h 663964"/>
              <a:gd name="connsiteX0" fmla="*/ 0 w 3747707"/>
              <a:gd name="connsiteY0" fmla="*/ 887750 h 888657"/>
              <a:gd name="connsiteX1" fmla="*/ 3745593 w 3747707"/>
              <a:gd name="connsiteY1" fmla="*/ 888657 h 888657"/>
              <a:gd name="connsiteX2" fmla="*/ 3747427 w 3747707"/>
              <a:gd name="connsiteY2" fmla="*/ 566135 h 888657"/>
              <a:gd name="connsiteX3" fmla="*/ 2456450 w 3747707"/>
              <a:gd name="connsiteY3" fmla="*/ 3287 h 888657"/>
              <a:gd name="connsiteX4" fmla="*/ 0 w 3747707"/>
              <a:gd name="connsiteY4" fmla="*/ 887750 h 888657"/>
              <a:gd name="connsiteX0" fmla="*/ 0 w 3747707"/>
              <a:gd name="connsiteY0" fmla="*/ 886077 h 886984"/>
              <a:gd name="connsiteX1" fmla="*/ 3745593 w 3747707"/>
              <a:gd name="connsiteY1" fmla="*/ 886984 h 886984"/>
              <a:gd name="connsiteX2" fmla="*/ 3747427 w 3747707"/>
              <a:gd name="connsiteY2" fmla="*/ 650349 h 886984"/>
              <a:gd name="connsiteX3" fmla="*/ 2456450 w 3747707"/>
              <a:gd name="connsiteY3" fmla="*/ 1614 h 886984"/>
              <a:gd name="connsiteX4" fmla="*/ 0 w 3747707"/>
              <a:gd name="connsiteY4" fmla="*/ 886077 h 886984"/>
              <a:gd name="connsiteX0" fmla="*/ 0 w 3747707"/>
              <a:gd name="connsiteY0" fmla="*/ 886490 h 887397"/>
              <a:gd name="connsiteX1" fmla="*/ 3745593 w 3747707"/>
              <a:gd name="connsiteY1" fmla="*/ 887397 h 887397"/>
              <a:gd name="connsiteX2" fmla="*/ 3747427 w 3747707"/>
              <a:gd name="connsiteY2" fmla="*/ 650762 h 887397"/>
              <a:gd name="connsiteX3" fmla="*/ 2456450 w 3747707"/>
              <a:gd name="connsiteY3" fmla="*/ 2027 h 887397"/>
              <a:gd name="connsiteX4" fmla="*/ 0 w 3747707"/>
              <a:gd name="connsiteY4" fmla="*/ 886490 h 887397"/>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0 w 3747707"/>
              <a:gd name="connsiteY0" fmla="*/ 917873 h 918780"/>
              <a:gd name="connsiteX1" fmla="*/ 3745593 w 3747707"/>
              <a:gd name="connsiteY1" fmla="*/ 918780 h 918780"/>
              <a:gd name="connsiteX2" fmla="*/ 3747427 w 3747707"/>
              <a:gd name="connsiteY2" fmla="*/ 682145 h 918780"/>
              <a:gd name="connsiteX3" fmla="*/ 2183952 w 3747707"/>
              <a:gd name="connsiteY3" fmla="*/ 1922 h 918780"/>
              <a:gd name="connsiteX4" fmla="*/ 0 w 3747707"/>
              <a:gd name="connsiteY4" fmla="*/ 917873 h 918780"/>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83064 w 4030771"/>
              <a:gd name="connsiteY0" fmla="*/ 916481 h 917388"/>
              <a:gd name="connsiteX1" fmla="*/ 4028657 w 4030771"/>
              <a:gd name="connsiteY1" fmla="*/ 917388 h 917388"/>
              <a:gd name="connsiteX2" fmla="*/ 4030491 w 4030771"/>
              <a:gd name="connsiteY2" fmla="*/ 680753 h 917388"/>
              <a:gd name="connsiteX3" fmla="*/ 2467016 w 4030771"/>
              <a:gd name="connsiteY3" fmla="*/ 530 h 917388"/>
              <a:gd name="connsiteX4" fmla="*/ 492018 w 4030771"/>
              <a:gd name="connsiteY4" fmla="*/ 573649 h 917388"/>
              <a:gd name="connsiteX5" fmla="*/ 283064 w 4030771"/>
              <a:gd name="connsiteY5" fmla="*/ 916481 h 917388"/>
              <a:gd name="connsiteX0" fmla="*/ 276756 w 4024463"/>
              <a:gd name="connsiteY0" fmla="*/ 917138 h 918045"/>
              <a:gd name="connsiteX1" fmla="*/ 4022349 w 4024463"/>
              <a:gd name="connsiteY1" fmla="*/ 918045 h 918045"/>
              <a:gd name="connsiteX2" fmla="*/ 4024183 w 4024463"/>
              <a:gd name="connsiteY2" fmla="*/ 681410 h 918045"/>
              <a:gd name="connsiteX3" fmla="*/ 2460708 w 4024463"/>
              <a:gd name="connsiteY3" fmla="*/ 1187 h 918045"/>
              <a:gd name="connsiteX4" fmla="*/ 507909 w 4024463"/>
              <a:gd name="connsiteY4" fmla="*/ 527075 h 918045"/>
              <a:gd name="connsiteX5" fmla="*/ 276756 w 4024463"/>
              <a:gd name="connsiteY5" fmla="*/ 917138 h 918045"/>
              <a:gd name="connsiteX0" fmla="*/ 246884 w 3994591"/>
              <a:gd name="connsiteY0" fmla="*/ 917052 h 917959"/>
              <a:gd name="connsiteX1" fmla="*/ 3992477 w 3994591"/>
              <a:gd name="connsiteY1" fmla="*/ 917959 h 917959"/>
              <a:gd name="connsiteX2" fmla="*/ 3994311 w 3994591"/>
              <a:gd name="connsiteY2" fmla="*/ 681324 h 917959"/>
              <a:gd name="connsiteX3" fmla="*/ 2430836 w 3994591"/>
              <a:gd name="connsiteY3" fmla="*/ 1101 h 917959"/>
              <a:gd name="connsiteX4" fmla="*/ 478037 w 3994591"/>
              <a:gd name="connsiteY4" fmla="*/ 526989 h 917959"/>
              <a:gd name="connsiteX5" fmla="*/ 466937 w 3994591"/>
              <a:gd name="connsiteY5" fmla="*/ 826124 h 917959"/>
              <a:gd name="connsiteX6" fmla="*/ 246884 w 3994591"/>
              <a:gd name="connsiteY6" fmla="*/ 917052 h 917959"/>
              <a:gd name="connsiteX0" fmla="*/ 291608 w 4039315"/>
              <a:gd name="connsiteY0" fmla="*/ 917052 h 917959"/>
              <a:gd name="connsiteX1" fmla="*/ 4037201 w 4039315"/>
              <a:gd name="connsiteY1" fmla="*/ 917959 h 917959"/>
              <a:gd name="connsiteX2" fmla="*/ 4039035 w 4039315"/>
              <a:gd name="connsiteY2" fmla="*/ 681324 h 917959"/>
              <a:gd name="connsiteX3" fmla="*/ 2475560 w 4039315"/>
              <a:gd name="connsiteY3" fmla="*/ 1101 h 917959"/>
              <a:gd name="connsiteX4" fmla="*/ 522761 w 4039315"/>
              <a:gd name="connsiteY4" fmla="*/ 526989 h 917959"/>
              <a:gd name="connsiteX5" fmla="*/ 311869 w 4039315"/>
              <a:gd name="connsiteY5" fmla="*/ 810381 h 917959"/>
              <a:gd name="connsiteX6" fmla="*/ 291608 w 4039315"/>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7052 h 917959"/>
              <a:gd name="connsiteX1" fmla="*/ 4062529 w 4064643"/>
              <a:gd name="connsiteY1" fmla="*/ 917959 h 917959"/>
              <a:gd name="connsiteX2" fmla="*/ 4064363 w 4064643"/>
              <a:gd name="connsiteY2" fmla="*/ 681324 h 917959"/>
              <a:gd name="connsiteX3" fmla="*/ 2500888 w 4064643"/>
              <a:gd name="connsiteY3" fmla="*/ 1101 h 917959"/>
              <a:gd name="connsiteX4" fmla="*/ 548089 w 4064643"/>
              <a:gd name="connsiteY4" fmla="*/ 526989 h 917959"/>
              <a:gd name="connsiteX5" fmla="*/ 248399 w 4064643"/>
              <a:gd name="connsiteY5" fmla="*/ 794637 h 917959"/>
              <a:gd name="connsiteX6" fmla="*/ 316936 w 4064643"/>
              <a:gd name="connsiteY6" fmla="*/ 917052 h 917959"/>
              <a:gd name="connsiteX0" fmla="*/ 316936 w 4064643"/>
              <a:gd name="connsiteY0" fmla="*/ 916616 h 917523"/>
              <a:gd name="connsiteX1" fmla="*/ 4062529 w 4064643"/>
              <a:gd name="connsiteY1" fmla="*/ 917523 h 917523"/>
              <a:gd name="connsiteX2" fmla="*/ 4064363 w 4064643"/>
              <a:gd name="connsiteY2" fmla="*/ 680888 h 917523"/>
              <a:gd name="connsiteX3" fmla="*/ 2500888 w 4064643"/>
              <a:gd name="connsiteY3" fmla="*/ 665 h 917523"/>
              <a:gd name="connsiteX4" fmla="*/ 592487 w 4064643"/>
              <a:gd name="connsiteY4" fmla="*/ 558041 h 917523"/>
              <a:gd name="connsiteX5" fmla="*/ 248399 w 4064643"/>
              <a:gd name="connsiteY5" fmla="*/ 794201 h 917523"/>
              <a:gd name="connsiteX6" fmla="*/ 316936 w 4064643"/>
              <a:gd name="connsiteY6" fmla="*/ 916616 h 917523"/>
              <a:gd name="connsiteX0" fmla="*/ 635876 w 3828603"/>
              <a:gd name="connsiteY0" fmla="*/ 932360 h 932360"/>
              <a:gd name="connsiteX1" fmla="*/ 3826489 w 3828603"/>
              <a:gd name="connsiteY1" fmla="*/ 917523 h 932360"/>
              <a:gd name="connsiteX2" fmla="*/ 3828323 w 3828603"/>
              <a:gd name="connsiteY2" fmla="*/ 680888 h 932360"/>
              <a:gd name="connsiteX3" fmla="*/ 2264848 w 3828603"/>
              <a:gd name="connsiteY3" fmla="*/ 665 h 932360"/>
              <a:gd name="connsiteX4" fmla="*/ 356447 w 3828603"/>
              <a:gd name="connsiteY4" fmla="*/ 558041 h 932360"/>
              <a:gd name="connsiteX5" fmla="*/ 12359 w 3828603"/>
              <a:gd name="connsiteY5" fmla="*/ 794201 h 932360"/>
              <a:gd name="connsiteX6" fmla="*/ 635876 w 3828603"/>
              <a:gd name="connsiteY6" fmla="*/ 932360 h 932360"/>
              <a:gd name="connsiteX0" fmla="*/ 635876 w 3828603"/>
              <a:gd name="connsiteY0" fmla="*/ 932360 h 942347"/>
              <a:gd name="connsiteX1" fmla="*/ 3826489 w 3828603"/>
              <a:gd name="connsiteY1" fmla="*/ 917523 h 942347"/>
              <a:gd name="connsiteX2" fmla="*/ 3828323 w 3828603"/>
              <a:gd name="connsiteY2" fmla="*/ 680888 h 942347"/>
              <a:gd name="connsiteX3" fmla="*/ 2264848 w 3828603"/>
              <a:gd name="connsiteY3" fmla="*/ 665 h 942347"/>
              <a:gd name="connsiteX4" fmla="*/ 356447 w 3828603"/>
              <a:gd name="connsiteY4" fmla="*/ 558041 h 942347"/>
              <a:gd name="connsiteX5" fmla="*/ 12359 w 3828603"/>
              <a:gd name="connsiteY5" fmla="*/ 794201 h 942347"/>
              <a:gd name="connsiteX6" fmla="*/ 635876 w 3828603"/>
              <a:gd name="connsiteY6" fmla="*/ 932360 h 942347"/>
              <a:gd name="connsiteX0" fmla="*/ 500439 w 3859660"/>
              <a:gd name="connsiteY0" fmla="*/ 955976 h 964653"/>
              <a:gd name="connsiteX1" fmla="*/ 3857546 w 3859660"/>
              <a:gd name="connsiteY1" fmla="*/ 917523 h 964653"/>
              <a:gd name="connsiteX2" fmla="*/ 3859380 w 3859660"/>
              <a:gd name="connsiteY2" fmla="*/ 680888 h 964653"/>
              <a:gd name="connsiteX3" fmla="*/ 2295905 w 3859660"/>
              <a:gd name="connsiteY3" fmla="*/ 665 h 964653"/>
              <a:gd name="connsiteX4" fmla="*/ 387504 w 3859660"/>
              <a:gd name="connsiteY4" fmla="*/ 558041 h 964653"/>
              <a:gd name="connsiteX5" fmla="*/ 43416 w 3859660"/>
              <a:gd name="connsiteY5" fmla="*/ 794201 h 964653"/>
              <a:gd name="connsiteX6" fmla="*/ 500439 w 3859660"/>
              <a:gd name="connsiteY6" fmla="*/ 955976 h 964653"/>
              <a:gd name="connsiteX0" fmla="*/ 508269 w 3867490"/>
              <a:gd name="connsiteY0" fmla="*/ 955976 h 962184"/>
              <a:gd name="connsiteX1" fmla="*/ 3865376 w 3867490"/>
              <a:gd name="connsiteY1" fmla="*/ 917523 h 962184"/>
              <a:gd name="connsiteX2" fmla="*/ 3867210 w 3867490"/>
              <a:gd name="connsiteY2" fmla="*/ 680888 h 962184"/>
              <a:gd name="connsiteX3" fmla="*/ 2303735 w 3867490"/>
              <a:gd name="connsiteY3" fmla="*/ 665 h 962184"/>
              <a:gd name="connsiteX4" fmla="*/ 395334 w 3867490"/>
              <a:gd name="connsiteY4" fmla="*/ 558041 h 962184"/>
              <a:gd name="connsiteX5" fmla="*/ 40146 w 3867490"/>
              <a:gd name="connsiteY5" fmla="*/ 723354 h 962184"/>
              <a:gd name="connsiteX6" fmla="*/ 508269 w 3867490"/>
              <a:gd name="connsiteY6" fmla="*/ 955976 h 962184"/>
              <a:gd name="connsiteX0" fmla="*/ 508270 w 3867491"/>
              <a:gd name="connsiteY0" fmla="*/ 955601 h 961809"/>
              <a:gd name="connsiteX1" fmla="*/ 3865377 w 3867491"/>
              <a:gd name="connsiteY1" fmla="*/ 917148 h 961809"/>
              <a:gd name="connsiteX2" fmla="*/ 3867211 w 3867491"/>
              <a:gd name="connsiteY2" fmla="*/ 680513 h 961809"/>
              <a:gd name="connsiteX3" fmla="*/ 2303736 w 3867491"/>
              <a:gd name="connsiteY3" fmla="*/ 290 h 961809"/>
              <a:gd name="connsiteX4" fmla="*/ 284338 w 3867491"/>
              <a:gd name="connsiteY4" fmla="*/ 597026 h 961809"/>
              <a:gd name="connsiteX5" fmla="*/ 40147 w 3867491"/>
              <a:gd name="connsiteY5" fmla="*/ 722979 h 961809"/>
              <a:gd name="connsiteX6" fmla="*/ 508270 w 3867491"/>
              <a:gd name="connsiteY6" fmla="*/ 955601 h 961809"/>
              <a:gd name="connsiteX0" fmla="*/ 610032 w 3969253"/>
              <a:gd name="connsiteY0" fmla="*/ 955312 h 961520"/>
              <a:gd name="connsiteX1" fmla="*/ 3967139 w 3969253"/>
              <a:gd name="connsiteY1" fmla="*/ 916859 h 961520"/>
              <a:gd name="connsiteX2" fmla="*/ 3968973 w 3969253"/>
              <a:gd name="connsiteY2" fmla="*/ 680224 h 961520"/>
              <a:gd name="connsiteX3" fmla="*/ 2405498 w 3969253"/>
              <a:gd name="connsiteY3" fmla="*/ 1 h 961520"/>
              <a:gd name="connsiteX4" fmla="*/ 175208 w 3969253"/>
              <a:gd name="connsiteY4" fmla="*/ 675457 h 961520"/>
              <a:gd name="connsiteX5" fmla="*/ 141909 w 3969253"/>
              <a:gd name="connsiteY5" fmla="*/ 722690 h 961520"/>
              <a:gd name="connsiteX6" fmla="*/ 610032 w 3969253"/>
              <a:gd name="connsiteY6" fmla="*/ 955312 h 961520"/>
              <a:gd name="connsiteX0" fmla="*/ 613407 w 3972628"/>
              <a:gd name="connsiteY0" fmla="*/ 955312 h 955312"/>
              <a:gd name="connsiteX1" fmla="*/ 3970514 w 3972628"/>
              <a:gd name="connsiteY1" fmla="*/ 916859 h 955312"/>
              <a:gd name="connsiteX2" fmla="*/ 3972348 w 3972628"/>
              <a:gd name="connsiteY2" fmla="*/ 680224 h 955312"/>
              <a:gd name="connsiteX3" fmla="*/ 2408873 w 3972628"/>
              <a:gd name="connsiteY3" fmla="*/ 1 h 955312"/>
              <a:gd name="connsiteX4" fmla="*/ 178583 w 3972628"/>
              <a:gd name="connsiteY4" fmla="*/ 675457 h 955312"/>
              <a:gd name="connsiteX5" fmla="*/ 145284 w 3972628"/>
              <a:gd name="connsiteY5" fmla="*/ 722690 h 955312"/>
              <a:gd name="connsiteX6" fmla="*/ 123086 w 3972628"/>
              <a:gd name="connsiteY6" fmla="*/ 903743 h 955312"/>
              <a:gd name="connsiteX7" fmla="*/ 613407 w 3972628"/>
              <a:gd name="connsiteY7" fmla="*/ 955312 h 955312"/>
              <a:gd name="connsiteX0" fmla="*/ 650710 w 4009931"/>
              <a:gd name="connsiteY0" fmla="*/ 955312 h 955312"/>
              <a:gd name="connsiteX1" fmla="*/ 4007817 w 4009931"/>
              <a:gd name="connsiteY1" fmla="*/ 916859 h 955312"/>
              <a:gd name="connsiteX2" fmla="*/ 4009651 w 4009931"/>
              <a:gd name="connsiteY2" fmla="*/ 680224 h 955312"/>
              <a:gd name="connsiteX3" fmla="*/ 2446176 w 4009931"/>
              <a:gd name="connsiteY3" fmla="*/ 1 h 955312"/>
              <a:gd name="connsiteX4" fmla="*/ 215886 w 4009931"/>
              <a:gd name="connsiteY4" fmla="*/ 675457 h 955312"/>
              <a:gd name="connsiteX5" fmla="*/ 71593 w 4009931"/>
              <a:gd name="connsiteY5" fmla="*/ 691200 h 955312"/>
              <a:gd name="connsiteX6" fmla="*/ 182587 w 4009931"/>
              <a:gd name="connsiteY6" fmla="*/ 722690 h 955312"/>
              <a:gd name="connsiteX7" fmla="*/ 160389 w 4009931"/>
              <a:gd name="connsiteY7" fmla="*/ 903743 h 955312"/>
              <a:gd name="connsiteX8" fmla="*/ 650710 w 4009931"/>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10037 w 4059579"/>
              <a:gd name="connsiteY7" fmla="*/ 903743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309933 w 4059579"/>
              <a:gd name="connsiteY7" fmla="*/ 935231 h 955312"/>
              <a:gd name="connsiteX8" fmla="*/ 700358 w 4059579"/>
              <a:gd name="connsiteY8" fmla="*/ 955312 h 955312"/>
              <a:gd name="connsiteX0" fmla="*/ 700358 w 4059579"/>
              <a:gd name="connsiteY0" fmla="*/ 955312 h 955312"/>
              <a:gd name="connsiteX1" fmla="*/ 4057465 w 4059579"/>
              <a:gd name="connsiteY1" fmla="*/ 916859 h 955312"/>
              <a:gd name="connsiteX2" fmla="*/ 4059299 w 4059579"/>
              <a:gd name="connsiteY2" fmla="*/ 680224 h 955312"/>
              <a:gd name="connsiteX3" fmla="*/ 2495824 w 4059579"/>
              <a:gd name="connsiteY3" fmla="*/ 1 h 955312"/>
              <a:gd name="connsiteX4" fmla="*/ 187837 w 4059579"/>
              <a:gd name="connsiteY4" fmla="*/ 683329 h 955312"/>
              <a:gd name="connsiteX5" fmla="*/ 121241 w 4059579"/>
              <a:gd name="connsiteY5" fmla="*/ 691200 h 955312"/>
              <a:gd name="connsiteX6" fmla="*/ 232235 w 4059579"/>
              <a:gd name="connsiteY6" fmla="*/ 722690 h 955312"/>
              <a:gd name="connsiteX7" fmla="*/ 232236 w 4059579"/>
              <a:gd name="connsiteY7" fmla="*/ 919487 h 955312"/>
              <a:gd name="connsiteX8" fmla="*/ 700358 w 4059579"/>
              <a:gd name="connsiteY8" fmla="*/ 955312 h 955312"/>
              <a:gd name="connsiteX0" fmla="*/ 671054 w 4030275"/>
              <a:gd name="connsiteY0" fmla="*/ 955560 h 955560"/>
              <a:gd name="connsiteX1" fmla="*/ 4028161 w 4030275"/>
              <a:gd name="connsiteY1" fmla="*/ 917107 h 955560"/>
              <a:gd name="connsiteX2" fmla="*/ 4029995 w 4030275"/>
              <a:gd name="connsiteY2" fmla="*/ 680472 h 955560"/>
              <a:gd name="connsiteX3" fmla="*/ 2466520 w 4030275"/>
              <a:gd name="connsiteY3" fmla="*/ 249 h 955560"/>
              <a:gd name="connsiteX4" fmla="*/ 202931 w 4030275"/>
              <a:gd name="connsiteY4" fmla="*/ 762296 h 955560"/>
              <a:gd name="connsiteX5" fmla="*/ 91937 w 4030275"/>
              <a:gd name="connsiteY5" fmla="*/ 691448 h 955560"/>
              <a:gd name="connsiteX6" fmla="*/ 202931 w 4030275"/>
              <a:gd name="connsiteY6" fmla="*/ 722938 h 955560"/>
              <a:gd name="connsiteX7" fmla="*/ 202932 w 4030275"/>
              <a:gd name="connsiteY7" fmla="*/ 919735 h 955560"/>
              <a:gd name="connsiteX8" fmla="*/ 671054 w 4030275"/>
              <a:gd name="connsiteY8" fmla="*/ 955560 h 955560"/>
              <a:gd name="connsiteX0" fmla="*/ 635797 w 3995018"/>
              <a:gd name="connsiteY0" fmla="*/ 955560 h 955560"/>
              <a:gd name="connsiteX1" fmla="*/ 3992904 w 3995018"/>
              <a:gd name="connsiteY1" fmla="*/ 917107 h 955560"/>
              <a:gd name="connsiteX2" fmla="*/ 3994738 w 3995018"/>
              <a:gd name="connsiteY2" fmla="*/ 680472 h 955560"/>
              <a:gd name="connsiteX3" fmla="*/ 2431263 w 3995018"/>
              <a:gd name="connsiteY3" fmla="*/ 249 h 955560"/>
              <a:gd name="connsiteX4" fmla="*/ 167674 w 3995018"/>
              <a:gd name="connsiteY4" fmla="*/ 762296 h 955560"/>
              <a:gd name="connsiteX5" fmla="*/ 167674 w 3995018"/>
              <a:gd name="connsiteY5" fmla="*/ 722938 h 955560"/>
              <a:gd name="connsiteX6" fmla="*/ 167675 w 3995018"/>
              <a:gd name="connsiteY6" fmla="*/ 919735 h 955560"/>
              <a:gd name="connsiteX7" fmla="*/ 635797 w 3995018"/>
              <a:gd name="connsiteY7" fmla="*/ 955560 h 95556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380 h 955380"/>
              <a:gd name="connsiteX1" fmla="*/ 3891578 w 3893692"/>
              <a:gd name="connsiteY1" fmla="*/ 916927 h 955380"/>
              <a:gd name="connsiteX2" fmla="*/ 3893412 w 3893692"/>
              <a:gd name="connsiteY2" fmla="*/ 680292 h 955380"/>
              <a:gd name="connsiteX3" fmla="*/ 2329937 w 3893692"/>
              <a:gd name="connsiteY3" fmla="*/ 69 h 955380"/>
              <a:gd name="connsiteX4" fmla="*/ 66348 w 3893692"/>
              <a:gd name="connsiteY4" fmla="*/ 722758 h 955380"/>
              <a:gd name="connsiteX5" fmla="*/ 66349 w 3893692"/>
              <a:gd name="connsiteY5" fmla="*/ 919555 h 955380"/>
              <a:gd name="connsiteX6" fmla="*/ 534471 w 3893692"/>
              <a:gd name="connsiteY6" fmla="*/ 955380 h 955380"/>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34471 w 3893692"/>
              <a:gd name="connsiteY0" fmla="*/ 955475 h 955475"/>
              <a:gd name="connsiteX1" fmla="*/ 3891578 w 3893692"/>
              <a:gd name="connsiteY1" fmla="*/ 917022 h 955475"/>
              <a:gd name="connsiteX2" fmla="*/ 3893412 w 3893692"/>
              <a:gd name="connsiteY2" fmla="*/ 680387 h 955475"/>
              <a:gd name="connsiteX3" fmla="*/ 2329937 w 3893692"/>
              <a:gd name="connsiteY3" fmla="*/ 164 h 955475"/>
              <a:gd name="connsiteX4" fmla="*/ 21949 w 3893692"/>
              <a:gd name="connsiteY4" fmla="*/ 746468 h 955475"/>
              <a:gd name="connsiteX5" fmla="*/ 66349 w 3893692"/>
              <a:gd name="connsiteY5" fmla="*/ 919650 h 955475"/>
              <a:gd name="connsiteX6" fmla="*/ 534471 w 3893692"/>
              <a:gd name="connsiteY6" fmla="*/ 955475 h 955475"/>
              <a:gd name="connsiteX0" fmla="*/ 567682 w 3926903"/>
              <a:gd name="connsiteY0" fmla="*/ 955475 h 955475"/>
              <a:gd name="connsiteX1" fmla="*/ 3924789 w 3926903"/>
              <a:gd name="connsiteY1" fmla="*/ 917022 h 955475"/>
              <a:gd name="connsiteX2" fmla="*/ 3926623 w 3926903"/>
              <a:gd name="connsiteY2" fmla="*/ 680387 h 955475"/>
              <a:gd name="connsiteX3" fmla="*/ 2363148 w 3926903"/>
              <a:gd name="connsiteY3" fmla="*/ 164 h 955475"/>
              <a:gd name="connsiteX4" fmla="*/ 55160 w 3926903"/>
              <a:gd name="connsiteY4" fmla="*/ 746468 h 955475"/>
              <a:gd name="connsiteX5" fmla="*/ 55162 w 3926903"/>
              <a:gd name="connsiteY5" fmla="*/ 943266 h 955475"/>
              <a:gd name="connsiteX6" fmla="*/ 567682 w 3926903"/>
              <a:gd name="connsiteY6" fmla="*/ 955475 h 955475"/>
              <a:gd name="connsiteX0" fmla="*/ 556920 w 3916141"/>
              <a:gd name="connsiteY0" fmla="*/ 955380 h 957575"/>
              <a:gd name="connsiteX1" fmla="*/ 3914027 w 3916141"/>
              <a:gd name="connsiteY1" fmla="*/ 916927 h 957575"/>
              <a:gd name="connsiteX2" fmla="*/ 3915861 w 3916141"/>
              <a:gd name="connsiteY2" fmla="*/ 680292 h 957575"/>
              <a:gd name="connsiteX3" fmla="*/ 2352386 w 3916141"/>
              <a:gd name="connsiteY3" fmla="*/ 69 h 957575"/>
              <a:gd name="connsiteX4" fmla="*/ 0 w 3916141"/>
              <a:gd name="connsiteY4" fmla="*/ 722757 h 957575"/>
              <a:gd name="connsiteX5" fmla="*/ 44400 w 3916141"/>
              <a:gd name="connsiteY5" fmla="*/ 943171 h 957575"/>
              <a:gd name="connsiteX6" fmla="*/ 556920 w 3916141"/>
              <a:gd name="connsiteY6" fmla="*/ 955380 h 957575"/>
              <a:gd name="connsiteX0" fmla="*/ 606510 w 3965731"/>
              <a:gd name="connsiteY0" fmla="*/ 955380 h 957575"/>
              <a:gd name="connsiteX1" fmla="*/ 3963617 w 3965731"/>
              <a:gd name="connsiteY1" fmla="*/ 916927 h 957575"/>
              <a:gd name="connsiteX2" fmla="*/ 3965451 w 3965731"/>
              <a:gd name="connsiteY2" fmla="*/ 680292 h 957575"/>
              <a:gd name="connsiteX3" fmla="*/ 2401976 w 3965731"/>
              <a:gd name="connsiteY3" fmla="*/ 69 h 957575"/>
              <a:gd name="connsiteX4" fmla="*/ 49590 w 3965731"/>
              <a:gd name="connsiteY4" fmla="*/ 722757 h 957575"/>
              <a:gd name="connsiteX5" fmla="*/ 93990 w 3965731"/>
              <a:gd name="connsiteY5" fmla="*/ 943171 h 957575"/>
              <a:gd name="connsiteX6" fmla="*/ 606510 w 3965731"/>
              <a:gd name="connsiteY6" fmla="*/ 955380 h 957575"/>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143703 w 4015444"/>
              <a:gd name="connsiteY4" fmla="*/ 945462 h 1013152"/>
              <a:gd name="connsiteX5" fmla="*/ 656223 w 4015444"/>
              <a:gd name="connsiteY5" fmla="*/ 957671 h 1013152"/>
              <a:gd name="connsiteX0" fmla="*/ 656223 w 4015444"/>
              <a:gd name="connsiteY0" fmla="*/ 957671 h 1013152"/>
              <a:gd name="connsiteX1" fmla="*/ 4013330 w 4015444"/>
              <a:gd name="connsiteY1" fmla="*/ 919218 h 1013152"/>
              <a:gd name="connsiteX2" fmla="*/ 4015164 w 4015444"/>
              <a:gd name="connsiteY2" fmla="*/ 682583 h 1013152"/>
              <a:gd name="connsiteX3" fmla="*/ 2451689 w 4015444"/>
              <a:gd name="connsiteY3" fmla="*/ 2360 h 1013152"/>
              <a:gd name="connsiteX4" fmla="*/ 288000 w 4015444"/>
              <a:gd name="connsiteY4" fmla="*/ 882485 h 1013152"/>
              <a:gd name="connsiteX5" fmla="*/ 143703 w 4015444"/>
              <a:gd name="connsiteY5" fmla="*/ 945462 h 1013152"/>
              <a:gd name="connsiteX6" fmla="*/ 656223 w 4015444"/>
              <a:gd name="connsiteY6" fmla="*/ 957671 h 1013152"/>
              <a:gd name="connsiteX0" fmla="*/ 547701 w 3906922"/>
              <a:gd name="connsiteY0" fmla="*/ 956069 h 956068"/>
              <a:gd name="connsiteX1" fmla="*/ 3904808 w 3906922"/>
              <a:gd name="connsiteY1" fmla="*/ 917616 h 956068"/>
              <a:gd name="connsiteX2" fmla="*/ 3906642 w 3906922"/>
              <a:gd name="connsiteY2" fmla="*/ 680981 h 956068"/>
              <a:gd name="connsiteX3" fmla="*/ 2343167 w 3906922"/>
              <a:gd name="connsiteY3" fmla="*/ 758 h 956068"/>
              <a:gd name="connsiteX4" fmla="*/ 301574 w 3906922"/>
              <a:gd name="connsiteY4" fmla="*/ 825779 h 956068"/>
              <a:gd name="connsiteX5" fmla="*/ 35181 w 3906922"/>
              <a:gd name="connsiteY5" fmla="*/ 943860 h 956068"/>
              <a:gd name="connsiteX6" fmla="*/ 547701 w 3906922"/>
              <a:gd name="connsiteY6" fmla="*/ 956069 h 956068"/>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547701 w 3906922"/>
              <a:gd name="connsiteY0" fmla="*/ 956069 h 956069"/>
              <a:gd name="connsiteX1" fmla="*/ 3904808 w 3906922"/>
              <a:gd name="connsiteY1" fmla="*/ 917616 h 956069"/>
              <a:gd name="connsiteX2" fmla="*/ 3906642 w 3906922"/>
              <a:gd name="connsiteY2" fmla="*/ 680981 h 956069"/>
              <a:gd name="connsiteX3" fmla="*/ 2343167 w 3906922"/>
              <a:gd name="connsiteY3" fmla="*/ 758 h 956069"/>
              <a:gd name="connsiteX4" fmla="*/ 301574 w 3906922"/>
              <a:gd name="connsiteY4" fmla="*/ 825779 h 956069"/>
              <a:gd name="connsiteX5" fmla="*/ 35181 w 3906922"/>
              <a:gd name="connsiteY5" fmla="*/ 943860 h 956069"/>
              <a:gd name="connsiteX6" fmla="*/ 547701 w 3906922"/>
              <a:gd name="connsiteY6" fmla="*/ 956069 h 956069"/>
              <a:gd name="connsiteX0" fmla="*/ 664724 w 4023945"/>
              <a:gd name="connsiteY0" fmla="*/ 955312 h 960376"/>
              <a:gd name="connsiteX1" fmla="*/ 4021831 w 4023945"/>
              <a:gd name="connsiteY1" fmla="*/ 916859 h 960376"/>
              <a:gd name="connsiteX2" fmla="*/ 4023665 w 4023945"/>
              <a:gd name="connsiteY2" fmla="*/ 680224 h 960376"/>
              <a:gd name="connsiteX3" fmla="*/ 2460190 w 4023945"/>
              <a:gd name="connsiteY3" fmla="*/ 1 h 960376"/>
              <a:gd name="connsiteX4" fmla="*/ 207705 w 4023945"/>
              <a:gd name="connsiteY4" fmla="*/ 683327 h 960376"/>
              <a:gd name="connsiteX5" fmla="*/ 152204 w 4023945"/>
              <a:gd name="connsiteY5" fmla="*/ 943103 h 960376"/>
              <a:gd name="connsiteX6" fmla="*/ 664724 w 4023945"/>
              <a:gd name="connsiteY6" fmla="*/ 955312 h 960376"/>
              <a:gd name="connsiteX0" fmla="*/ 537117 w 3896338"/>
              <a:gd name="connsiteY0" fmla="*/ 955312 h 960376"/>
              <a:gd name="connsiteX1" fmla="*/ 3894224 w 3896338"/>
              <a:gd name="connsiteY1" fmla="*/ 916859 h 960376"/>
              <a:gd name="connsiteX2" fmla="*/ 3896058 w 3896338"/>
              <a:gd name="connsiteY2" fmla="*/ 680224 h 960376"/>
              <a:gd name="connsiteX3" fmla="*/ 2332583 w 3896338"/>
              <a:gd name="connsiteY3" fmla="*/ 1 h 960376"/>
              <a:gd name="connsiteX4" fmla="*/ 80098 w 3896338"/>
              <a:gd name="connsiteY4" fmla="*/ 683327 h 960376"/>
              <a:gd name="connsiteX5" fmla="*/ 24597 w 3896338"/>
              <a:gd name="connsiteY5" fmla="*/ 943103 h 960376"/>
              <a:gd name="connsiteX6" fmla="*/ 537117 w 3896338"/>
              <a:gd name="connsiteY6" fmla="*/ 955312 h 960376"/>
              <a:gd name="connsiteX0" fmla="*/ 556306 w 3915527"/>
              <a:gd name="connsiteY0" fmla="*/ 955312 h 960376"/>
              <a:gd name="connsiteX1" fmla="*/ 3913413 w 3915527"/>
              <a:gd name="connsiteY1" fmla="*/ 916859 h 960376"/>
              <a:gd name="connsiteX2" fmla="*/ 3915247 w 3915527"/>
              <a:gd name="connsiteY2" fmla="*/ 680224 h 960376"/>
              <a:gd name="connsiteX3" fmla="*/ 2351772 w 3915527"/>
              <a:gd name="connsiteY3" fmla="*/ 1 h 960376"/>
              <a:gd name="connsiteX4" fmla="*/ 32690 w 3915527"/>
              <a:gd name="connsiteY4" fmla="*/ 683327 h 960376"/>
              <a:gd name="connsiteX5" fmla="*/ 43786 w 3915527"/>
              <a:gd name="connsiteY5" fmla="*/ 943103 h 960376"/>
              <a:gd name="connsiteX6" fmla="*/ 556306 w 3915527"/>
              <a:gd name="connsiteY6" fmla="*/ 955312 h 960376"/>
              <a:gd name="connsiteX0" fmla="*/ 726957 w 4086178"/>
              <a:gd name="connsiteY0" fmla="*/ 955312 h 960376"/>
              <a:gd name="connsiteX1" fmla="*/ 4084064 w 4086178"/>
              <a:gd name="connsiteY1" fmla="*/ 916859 h 960376"/>
              <a:gd name="connsiteX2" fmla="*/ 4085898 w 4086178"/>
              <a:gd name="connsiteY2" fmla="*/ 680224 h 960376"/>
              <a:gd name="connsiteX3" fmla="*/ 2522423 w 4086178"/>
              <a:gd name="connsiteY3" fmla="*/ 1 h 960376"/>
              <a:gd name="connsiteX4" fmla="*/ 203341 w 4086178"/>
              <a:gd name="connsiteY4" fmla="*/ 683327 h 960376"/>
              <a:gd name="connsiteX5" fmla="*/ 214437 w 4086178"/>
              <a:gd name="connsiteY5" fmla="*/ 943103 h 960376"/>
              <a:gd name="connsiteX6" fmla="*/ 726957 w 40861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553457 w 3912678"/>
              <a:gd name="connsiteY0" fmla="*/ 955312 h 960376"/>
              <a:gd name="connsiteX1" fmla="*/ 3910564 w 3912678"/>
              <a:gd name="connsiteY1" fmla="*/ 916859 h 960376"/>
              <a:gd name="connsiteX2" fmla="*/ 3912398 w 3912678"/>
              <a:gd name="connsiteY2" fmla="*/ 680224 h 960376"/>
              <a:gd name="connsiteX3" fmla="*/ 2348923 w 3912678"/>
              <a:gd name="connsiteY3" fmla="*/ 1 h 960376"/>
              <a:gd name="connsiteX4" fmla="*/ 29841 w 3912678"/>
              <a:gd name="connsiteY4" fmla="*/ 683327 h 960376"/>
              <a:gd name="connsiteX5" fmla="*/ 40937 w 3912678"/>
              <a:gd name="connsiteY5" fmla="*/ 943103 h 960376"/>
              <a:gd name="connsiteX6" fmla="*/ 553457 w 3912678"/>
              <a:gd name="connsiteY6" fmla="*/ 955312 h 960376"/>
              <a:gd name="connsiteX0" fmla="*/ 699572 w 4058793"/>
              <a:gd name="connsiteY0" fmla="*/ 955312 h 960376"/>
              <a:gd name="connsiteX1" fmla="*/ 4056679 w 4058793"/>
              <a:gd name="connsiteY1" fmla="*/ 916859 h 960376"/>
              <a:gd name="connsiteX2" fmla="*/ 4058513 w 4058793"/>
              <a:gd name="connsiteY2" fmla="*/ 680224 h 960376"/>
              <a:gd name="connsiteX3" fmla="*/ 2495038 w 4058793"/>
              <a:gd name="connsiteY3" fmla="*/ 1 h 960376"/>
              <a:gd name="connsiteX4" fmla="*/ 175956 w 4058793"/>
              <a:gd name="connsiteY4" fmla="*/ 683327 h 960376"/>
              <a:gd name="connsiteX5" fmla="*/ 164853 w 4058793"/>
              <a:gd name="connsiteY5" fmla="*/ 675455 h 960376"/>
              <a:gd name="connsiteX6" fmla="*/ 187052 w 4058793"/>
              <a:gd name="connsiteY6" fmla="*/ 943103 h 960376"/>
              <a:gd name="connsiteX7" fmla="*/ 699572 w 4058793"/>
              <a:gd name="connsiteY7" fmla="*/ 955312 h 960376"/>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558306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558306 w 3917527"/>
              <a:gd name="connsiteY8" fmla="*/ 955968 h 961032"/>
              <a:gd name="connsiteX0" fmla="*/ 491708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491708 w 3917527"/>
              <a:gd name="connsiteY8" fmla="*/ 955968 h 961032"/>
              <a:gd name="connsiteX0" fmla="*/ 380712 w 3917527"/>
              <a:gd name="connsiteY0" fmla="*/ 955968 h 961032"/>
              <a:gd name="connsiteX1" fmla="*/ 3915413 w 3917527"/>
              <a:gd name="connsiteY1" fmla="*/ 917515 h 961032"/>
              <a:gd name="connsiteX2" fmla="*/ 3917247 w 3917527"/>
              <a:gd name="connsiteY2" fmla="*/ 680880 h 961032"/>
              <a:gd name="connsiteX3" fmla="*/ 2353772 w 3917527"/>
              <a:gd name="connsiteY3" fmla="*/ 657 h 961032"/>
              <a:gd name="connsiteX4" fmla="*/ 412075 w 3917527"/>
              <a:gd name="connsiteY4" fmla="*/ 558032 h 961032"/>
              <a:gd name="connsiteX5" fmla="*/ 34690 w 3917527"/>
              <a:gd name="connsiteY5" fmla="*/ 683983 h 961032"/>
              <a:gd name="connsiteX6" fmla="*/ 23587 w 3917527"/>
              <a:gd name="connsiteY6" fmla="*/ 676111 h 961032"/>
              <a:gd name="connsiteX7" fmla="*/ 45786 w 3917527"/>
              <a:gd name="connsiteY7" fmla="*/ 943759 h 961032"/>
              <a:gd name="connsiteX8" fmla="*/ 380712 w 3917527"/>
              <a:gd name="connsiteY8" fmla="*/ 955968 h 961032"/>
              <a:gd name="connsiteX0" fmla="*/ 380712 w 3917527"/>
              <a:gd name="connsiteY0" fmla="*/ 955968 h 969819"/>
              <a:gd name="connsiteX1" fmla="*/ 3915413 w 3917527"/>
              <a:gd name="connsiteY1" fmla="*/ 917515 h 969819"/>
              <a:gd name="connsiteX2" fmla="*/ 3917247 w 3917527"/>
              <a:gd name="connsiteY2" fmla="*/ 680880 h 969819"/>
              <a:gd name="connsiteX3" fmla="*/ 2353772 w 3917527"/>
              <a:gd name="connsiteY3" fmla="*/ 657 h 969819"/>
              <a:gd name="connsiteX4" fmla="*/ 412075 w 3917527"/>
              <a:gd name="connsiteY4" fmla="*/ 558032 h 969819"/>
              <a:gd name="connsiteX5" fmla="*/ 34690 w 3917527"/>
              <a:gd name="connsiteY5" fmla="*/ 683983 h 969819"/>
              <a:gd name="connsiteX6" fmla="*/ 23587 w 3917527"/>
              <a:gd name="connsiteY6" fmla="*/ 676111 h 969819"/>
              <a:gd name="connsiteX7" fmla="*/ 45786 w 3917527"/>
              <a:gd name="connsiteY7" fmla="*/ 943759 h 969819"/>
              <a:gd name="connsiteX8" fmla="*/ 380712 w 3917527"/>
              <a:gd name="connsiteY8" fmla="*/ 955968 h 969819"/>
              <a:gd name="connsiteX0" fmla="*/ 377445 w 3914260"/>
              <a:gd name="connsiteY0" fmla="*/ 955968 h 969819"/>
              <a:gd name="connsiteX1" fmla="*/ 3912146 w 3914260"/>
              <a:gd name="connsiteY1" fmla="*/ 917515 h 969819"/>
              <a:gd name="connsiteX2" fmla="*/ 3913980 w 3914260"/>
              <a:gd name="connsiteY2" fmla="*/ 680880 h 969819"/>
              <a:gd name="connsiteX3" fmla="*/ 2350505 w 3914260"/>
              <a:gd name="connsiteY3" fmla="*/ 657 h 969819"/>
              <a:gd name="connsiteX4" fmla="*/ 408808 w 3914260"/>
              <a:gd name="connsiteY4" fmla="*/ 558032 h 969819"/>
              <a:gd name="connsiteX5" fmla="*/ 31423 w 3914260"/>
              <a:gd name="connsiteY5" fmla="*/ 683983 h 969819"/>
              <a:gd name="connsiteX6" fmla="*/ 20320 w 3914260"/>
              <a:gd name="connsiteY6" fmla="*/ 676111 h 969819"/>
              <a:gd name="connsiteX7" fmla="*/ 42519 w 3914260"/>
              <a:gd name="connsiteY7" fmla="*/ 943759 h 969819"/>
              <a:gd name="connsiteX8" fmla="*/ 377445 w 3914260"/>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77444 w 3914259"/>
              <a:gd name="connsiteY0" fmla="*/ 955968 h 969819"/>
              <a:gd name="connsiteX1" fmla="*/ 3912145 w 3914259"/>
              <a:gd name="connsiteY1" fmla="*/ 917515 h 969819"/>
              <a:gd name="connsiteX2" fmla="*/ 3913979 w 3914259"/>
              <a:gd name="connsiteY2" fmla="*/ 680880 h 969819"/>
              <a:gd name="connsiteX3" fmla="*/ 2350504 w 3914259"/>
              <a:gd name="connsiteY3" fmla="*/ 657 h 969819"/>
              <a:gd name="connsiteX4" fmla="*/ 408807 w 3914259"/>
              <a:gd name="connsiteY4" fmla="*/ 558032 h 969819"/>
              <a:gd name="connsiteX5" fmla="*/ 31422 w 3914259"/>
              <a:gd name="connsiteY5" fmla="*/ 683983 h 969819"/>
              <a:gd name="connsiteX6" fmla="*/ 64717 w 3914259"/>
              <a:gd name="connsiteY6" fmla="*/ 660367 h 969819"/>
              <a:gd name="connsiteX7" fmla="*/ 42518 w 3914259"/>
              <a:gd name="connsiteY7" fmla="*/ 943759 h 969819"/>
              <a:gd name="connsiteX8" fmla="*/ 377444 w 3914259"/>
              <a:gd name="connsiteY8" fmla="*/ 955968 h 969819"/>
              <a:gd name="connsiteX0" fmla="*/ 383307 w 3920122"/>
              <a:gd name="connsiteY0" fmla="*/ 955968 h 969819"/>
              <a:gd name="connsiteX1" fmla="*/ 3918008 w 3920122"/>
              <a:gd name="connsiteY1" fmla="*/ 917515 h 969819"/>
              <a:gd name="connsiteX2" fmla="*/ 3919842 w 3920122"/>
              <a:gd name="connsiteY2" fmla="*/ 680880 h 969819"/>
              <a:gd name="connsiteX3" fmla="*/ 2356367 w 3920122"/>
              <a:gd name="connsiteY3" fmla="*/ 657 h 969819"/>
              <a:gd name="connsiteX4" fmla="*/ 414670 w 3920122"/>
              <a:gd name="connsiteY4" fmla="*/ 558032 h 969819"/>
              <a:gd name="connsiteX5" fmla="*/ 37285 w 3920122"/>
              <a:gd name="connsiteY5" fmla="*/ 683983 h 969819"/>
              <a:gd name="connsiteX6" fmla="*/ 15083 w 3920122"/>
              <a:gd name="connsiteY6" fmla="*/ 668239 h 969819"/>
              <a:gd name="connsiteX7" fmla="*/ 48381 w 3920122"/>
              <a:gd name="connsiteY7" fmla="*/ 943759 h 969819"/>
              <a:gd name="connsiteX8" fmla="*/ 383307 w 3920122"/>
              <a:gd name="connsiteY8" fmla="*/ 955968 h 969819"/>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9220 w 3914259"/>
              <a:gd name="connsiteY5" fmla="*/ 668236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42518 w 3914259"/>
              <a:gd name="connsiteY6" fmla="*/ 943756 h 969816"/>
              <a:gd name="connsiteX7" fmla="*/ 377444 w 3914259"/>
              <a:gd name="connsiteY7"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64718 w 3914259"/>
              <a:gd name="connsiteY6" fmla="*/ 691850 h 969816"/>
              <a:gd name="connsiteX7" fmla="*/ 42518 w 3914259"/>
              <a:gd name="connsiteY7" fmla="*/ 943756 h 969816"/>
              <a:gd name="connsiteX8" fmla="*/ 377444 w 3914259"/>
              <a:gd name="connsiteY8" fmla="*/ 955965 h 969816"/>
              <a:gd name="connsiteX0" fmla="*/ 377444 w 3914259"/>
              <a:gd name="connsiteY0" fmla="*/ 955965 h 969816"/>
              <a:gd name="connsiteX1" fmla="*/ 3912145 w 3914259"/>
              <a:gd name="connsiteY1" fmla="*/ 917512 h 969816"/>
              <a:gd name="connsiteX2" fmla="*/ 3913979 w 3914259"/>
              <a:gd name="connsiteY2" fmla="*/ 680877 h 969816"/>
              <a:gd name="connsiteX3" fmla="*/ 2350504 w 3914259"/>
              <a:gd name="connsiteY3" fmla="*/ 654 h 969816"/>
              <a:gd name="connsiteX4" fmla="*/ 408807 w 3914259"/>
              <a:gd name="connsiteY4" fmla="*/ 558029 h 969816"/>
              <a:gd name="connsiteX5" fmla="*/ 53618 w 3914259"/>
              <a:gd name="connsiteY5" fmla="*/ 660364 h 969816"/>
              <a:gd name="connsiteX6" fmla="*/ 53618 w 3914259"/>
              <a:gd name="connsiteY6" fmla="*/ 683977 h 969816"/>
              <a:gd name="connsiteX7" fmla="*/ 42518 w 3914259"/>
              <a:gd name="connsiteY7" fmla="*/ 943756 h 969816"/>
              <a:gd name="connsiteX8" fmla="*/ 377444 w 3914259"/>
              <a:gd name="connsiteY8" fmla="*/ 955965 h 969816"/>
              <a:gd name="connsiteX0" fmla="*/ 386284 w 3923099"/>
              <a:gd name="connsiteY0" fmla="*/ 955965 h 969816"/>
              <a:gd name="connsiteX1" fmla="*/ 3920985 w 3923099"/>
              <a:gd name="connsiteY1" fmla="*/ 917512 h 969816"/>
              <a:gd name="connsiteX2" fmla="*/ 3922819 w 3923099"/>
              <a:gd name="connsiteY2" fmla="*/ 680877 h 969816"/>
              <a:gd name="connsiteX3" fmla="*/ 2359344 w 3923099"/>
              <a:gd name="connsiteY3" fmla="*/ 654 h 969816"/>
              <a:gd name="connsiteX4" fmla="*/ 417647 w 3923099"/>
              <a:gd name="connsiteY4" fmla="*/ 558029 h 969816"/>
              <a:gd name="connsiteX5" fmla="*/ 18060 w 3923099"/>
              <a:gd name="connsiteY5" fmla="*/ 683980 h 969816"/>
              <a:gd name="connsiteX6" fmla="*/ 62458 w 3923099"/>
              <a:gd name="connsiteY6" fmla="*/ 683977 h 969816"/>
              <a:gd name="connsiteX7" fmla="*/ 51358 w 3923099"/>
              <a:gd name="connsiteY7" fmla="*/ 943756 h 969816"/>
              <a:gd name="connsiteX8" fmla="*/ 386284 w 3923099"/>
              <a:gd name="connsiteY8" fmla="*/ 955965 h 969816"/>
              <a:gd name="connsiteX0" fmla="*/ 386284 w 3923099"/>
              <a:gd name="connsiteY0" fmla="*/ 955312 h 969163"/>
              <a:gd name="connsiteX1" fmla="*/ 3920985 w 3923099"/>
              <a:gd name="connsiteY1" fmla="*/ 916859 h 969163"/>
              <a:gd name="connsiteX2" fmla="*/ 3922819 w 3923099"/>
              <a:gd name="connsiteY2" fmla="*/ 680224 h 969163"/>
              <a:gd name="connsiteX3" fmla="*/ 2359344 w 3923099"/>
              <a:gd name="connsiteY3" fmla="*/ 1 h 969163"/>
              <a:gd name="connsiteX4" fmla="*/ 18060 w 3923099"/>
              <a:gd name="connsiteY4" fmla="*/ 683327 h 969163"/>
              <a:gd name="connsiteX5" fmla="*/ 62458 w 3923099"/>
              <a:gd name="connsiteY5" fmla="*/ 683324 h 969163"/>
              <a:gd name="connsiteX6" fmla="*/ 51358 w 3923099"/>
              <a:gd name="connsiteY6" fmla="*/ 943103 h 969163"/>
              <a:gd name="connsiteX7" fmla="*/ 386284 w 3923099"/>
              <a:gd name="connsiteY7"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312 h 969163"/>
              <a:gd name="connsiteX1" fmla="*/ 3912145 w 3914259"/>
              <a:gd name="connsiteY1" fmla="*/ 916859 h 969163"/>
              <a:gd name="connsiteX2" fmla="*/ 3913979 w 3914259"/>
              <a:gd name="connsiteY2" fmla="*/ 680224 h 969163"/>
              <a:gd name="connsiteX3" fmla="*/ 2350504 w 3914259"/>
              <a:gd name="connsiteY3" fmla="*/ 1 h 969163"/>
              <a:gd name="connsiteX4" fmla="*/ 53618 w 3914259"/>
              <a:gd name="connsiteY4" fmla="*/ 683324 h 969163"/>
              <a:gd name="connsiteX5" fmla="*/ 42518 w 3914259"/>
              <a:gd name="connsiteY5" fmla="*/ 943103 h 969163"/>
              <a:gd name="connsiteX6" fmla="*/ 377444 w 3914259"/>
              <a:gd name="connsiteY6" fmla="*/ 955312 h 969163"/>
              <a:gd name="connsiteX0" fmla="*/ 377444 w 3914259"/>
              <a:gd name="connsiteY0" fmla="*/ 955917 h 969768"/>
              <a:gd name="connsiteX1" fmla="*/ 3912145 w 3914259"/>
              <a:gd name="connsiteY1" fmla="*/ 917464 h 969768"/>
              <a:gd name="connsiteX2" fmla="*/ 3913979 w 3914259"/>
              <a:gd name="connsiteY2" fmla="*/ 680829 h 969768"/>
              <a:gd name="connsiteX3" fmla="*/ 2350504 w 3914259"/>
              <a:gd name="connsiteY3" fmla="*/ 606 h 969768"/>
              <a:gd name="connsiteX4" fmla="*/ 53618 w 3914259"/>
              <a:gd name="connsiteY4" fmla="*/ 809880 h 969768"/>
              <a:gd name="connsiteX5" fmla="*/ 42518 w 3914259"/>
              <a:gd name="connsiteY5" fmla="*/ 943708 h 969768"/>
              <a:gd name="connsiteX6" fmla="*/ 377444 w 3914259"/>
              <a:gd name="connsiteY6" fmla="*/ 955917 h 969768"/>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2861 h 1006712"/>
              <a:gd name="connsiteX1" fmla="*/ 3912145 w 3914259"/>
              <a:gd name="connsiteY1" fmla="*/ 954408 h 1006712"/>
              <a:gd name="connsiteX2" fmla="*/ 3913979 w 3914259"/>
              <a:gd name="connsiteY2" fmla="*/ 717773 h 1006712"/>
              <a:gd name="connsiteX3" fmla="*/ 3263312 w 3914259"/>
              <a:gd name="connsiteY3" fmla="*/ 193454 h 1006712"/>
              <a:gd name="connsiteX4" fmla="*/ 2350504 w 3914259"/>
              <a:gd name="connsiteY4" fmla="*/ 37550 h 1006712"/>
              <a:gd name="connsiteX5" fmla="*/ 53618 w 3914259"/>
              <a:gd name="connsiteY5" fmla="*/ 846824 h 1006712"/>
              <a:gd name="connsiteX6" fmla="*/ 42518 w 3914259"/>
              <a:gd name="connsiteY6" fmla="*/ 980652 h 1006712"/>
              <a:gd name="connsiteX7" fmla="*/ 377444 w 3914259"/>
              <a:gd name="connsiteY7" fmla="*/ 992861 h 1006712"/>
              <a:gd name="connsiteX0" fmla="*/ 377444 w 3914259"/>
              <a:gd name="connsiteY0" fmla="*/ 998772 h 1012623"/>
              <a:gd name="connsiteX1" fmla="*/ 3912145 w 3914259"/>
              <a:gd name="connsiteY1" fmla="*/ 960319 h 1012623"/>
              <a:gd name="connsiteX2" fmla="*/ 3913979 w 3914259"/>
              <a:gd name="connsiteY2" fmla="*/ 723684 h 1012623"/>
              <a:gd name="connsiteX3" fmla="*/ 3263312 w 3914259"/>
              <a:gd name="connsiteY3" fmla="*/ 199365 h 1012623"/>
              <a:gd name="connsiteX4" fmla="*/ 2350504 w 3914259"/>
              <a:gd name="connsiteY4" fmla="*/ 43461 h 1012623"/>
              <a:gd name="connsiteX5" fmla="*/ 53618 w 3914259"/>
              <a:gd name="connsiteY5" fmla="*/ 852735 h 1012623"/>
              <a:gd name="connsiteX6" fmla="*/ 42518 w 3914259"/>
              <a:gd name="connsiteY6" fmla="*/ 986563 h 1012623"/>
              <a:gd name="connsiteX7" fmla="*/ 377444 w 3914259"/>
              <a:gd name="connsiteY7" fmla="*/ 998772 h 1012623"/>
              <a:gd name="connsiteX0" fmla="*/ 673123 w 3871741"/>
              <a:gd name="connsiteY0" fmla="*/ 975156 h 1005424"/>
              <a:gd name="connsiteX1" fmla="*/ 3869627 w 3871741"/>
              <a:gd name="connsiteY1" fmla="*/ 960319 h 1005424"/>
              <a:gd name="connsiteX2" fmla="*/ 3871461 w 3871741"/>
              <a:gd name="connsiteY2" fmla="*/ 723684 h 1005424"/>
              <a:gd name="connsiteX3" fmla="*/ 3220794 w 3871741"/>
              <a:gd name="connsiteY3" fmla="*/ 199365 h 1005424"/>
              <a:gd name="connsiteX4" fmla="*/ 2307986 w 3871741"/>
              <a:gd name="connsiteY4" fmla="*/ 43461 h 1005424"/>
              <a:gd name="connsiteX5" fmla="*/ 11100 w 3871741"/>
              <a:gd name="connsiteY5" fmla="*/ 852735 h 1005424"/>
              <a:gd name="connsiteX6" fmla="*/ 0 w 3871741"/>
              <a:gd name="connsiteY6" fmla="*/ 986563 h 1005424"/>
              <a:gd name="connsiteX7" fmla="*/ 673123 w 3871741"/>
              <a:gd name="connsiteY7" fmla="*/ 975156 h 1005424"/>
              <a:gd name="connsiteX0" fmla="*/ 707293 w 3905911"/>
              <a:gd name="connsiteY0" fmla="*/ 975156 h 1005024"/>
              <a:gd name="connsiteX1" fmla="*/ 3903797 w 3905911"/>
              <a:gd name="connsiteY1" fmla="*/ 960319 h 1005024"/>
              <a:gd name="connsiteX2" fmla="*/ 3905631 w 3905911"/>
              <a:gd name="connsiteY2" fmla="*/ 723684 h 1005024"/>
              <a:gd name="connsiteX3" fmla="*/ 3254964 w 3905911"/>
              <a:gd name="connsiteY3" fmla="*/ 199365 h 1005024"/>
              <a:gd name="connsiteX4" fmla="*/ 2342156 w 3905911"/>
              <a:gd name="connsiteY4" fmla="*/ 43461 h 1005024"/>
              <a:gd name="connsiteX5" fmla="*/ 45270 w 3905911"/>
              <a:gd name="connsiteY5" fmla="*/ 852735 h 1005024"/>
              <a:gd name="connsiteX6" fmla="*/ 34170 w 3905911"/>
              <a:gd name="connsiteY6" fmla="*/ 986563 h 1005024"/>
              <a:gd name="connsiteX7" fmla="*/ 707293 w 3905911"/>
              <a:gd name="connsiteY7" fmla="*/ 975156 h 1005024"/>
              <a:gd name="connsiteX0" fmla="*/ 673123 w 3871543"/>
              <a:gd name="connsiteY0" fmla="*/ 975156 h 1003750"/>
              <a:gd name="connsiteX1" fmla="*/ 3857966 w 3871543"/>
              <a:gd name="connsiteY1" fmla="*/ 999679 h 1003750"/>
              <a:gd name="connsiteX2" fmla="*/ 3871461 w 3871543"/>
              <a:gd name="connsiteY2" fmla="*/ 723684 h 1003750"/>
              <a:gd name="connsiteX3" fmla="*/ 3220794 w 3871543"/>
              <a:gd name="connsiteY3" fmla="*/ 199365 h 1003750"/>
              <a:gd name="connsiteX4" fmla="*/ 2307986 w 3871543"/>
              <a:gd name="connsiteY4" fmla="*/ 43461 h 1003750"/>
              <a:gd name="connsiteX5" fmla="*/ 11100 w 3871543"/>
              <a:gd name="connsiteY5" fmla="*/ 852735 h 1003750"/>
              <a:gd name="connsiteX6" fmla="*/ 0 w 3871543"/>
              <a:gd name="connsiteY6" fmla="*/ 986563 h 1003750"/>
              <a:gd name="connsiteX7" fmla="*/ 673123 w 3871543"/>
              <a:gd name="connsiteY7" fmla="*/ 975156 h 1003750"/>
              <a:gd name="connsiteX0" fmla="*/ 684785 w 3871544"/>
              <a:gd name="connsiteY0" fmla="*/ 1006643 h 1012893"/>
              <a:gd name="connsiteX1" fmla="*/ 3857966 w 3871544"/>
              <a:gd name="connsiteY1" fmla="*/ 999679 h 1012893"/>
              <a:gd name="connsiteX2" fmla="*/ 3871461 w 3871544"/>
              <a:gd name="connsiteY2" fmla="*/ 723684 h 1012893"/>
              <a:gd name="connsiteX3" fmla="*/ 3220794 w 3871544"/>
              <a:gd name="connsiteY3" fmla="*/ 199365 h 1012893"/>
              <a:gd name="connsiteX4" fmla="*/ 2307986 w 3871544"/>
              <a:gd name="connsiteY4" fmla="*/ 43461 h 1012893"/>
              <a:gd name="connsiteX5" fmla="*/ 11100 w 3871544"/>
              <a:gd name="connsiteY5" fmla="*/ 852735 h 1012893"/>
              <a:gd name="connsiteX6" fmla="*/ 0 w 3871544"/>
              <a:gd name="connsiteY6" fmla="*/ 986563 h 1012893"/>
              <a:gd name="connsiteX7" fmla="*/ 684785 w 3871544"/>
              <a:gd name="connsiteY7" fmla="*/ 1006643 h 1012893"/>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4693 w 3861452"/>
              <a:gd name="connsiteY0" fmla="*/ 1006643 h 1008474"/>
              <a:gd name="connsiteX1" fmla="*/ 3847874 w 3861452"/>
              <a:gd name="connsiteY1" fmla="*/ 999679 h 1008474"/>
              <a:gd name="connsiteX2" fmla="*/ 3861369 w 3861452"/>
              <a:gd name="connsiteY2" fmla="*/ 723684 h 1008474"/>
              <a:gd name="connsiteX3" fmla="*/ 3210702 w 3861452"/>
              <a:gd name="connsiteY3" fmla="*/ 199365 h 1008474"/>
              <a:gd name="connsiteX4" fmla="*/ 2297894 w 3861452"/>
              <a:gd name="connsiteY4" fmla="*/ 43461 h 1008474"/>
              <a:gd name="connsiteX5" fmla="*/ 1008 w 3861452"/>
              <a:gd name="connsiteY5" fmla="*/ 852735 h 1008474"/>
              <a:gd name="connsiteX6" fmla="*/ 1569 w 3861452"/>
              <a:gd name="connsiteY6" fmla="*/ 978691 h 1008474"/>
              <a:gd name="connsiteX7" fmla="*/ 674693 w 3861452"/>
              <a:gd name="connsiteY7" fmla="*/ 1006643 h 1008474"/>
              <a:gd name="connsiteX0" fmla="*/ 675890 w 3862649"/>
              <a:gd name="connsiteY0" fmla="*/ 1006643 h 1006643"/>
              <a:gd name="connsiteX1" fmla="*/ 3849071 w 3862649"/>
              <a:gd name="connsiteY1" fmla="*/ 999679 h 1006643"/>
              <a:gd name="connsiteX2" fmla="*/ 3862566 w 3862649"/>
              <a:gd name="connsiteY2" fmla="*/ 723684 h 1006643"/>
              <a:gd name="connsiteX3" fmla="*/ 3211899 w 3862649"/>
              <a:gd name="connsiteY3" fmla="*/ 199365 h 1006643"/>
              <a:gd name="connsiteX4" fmla="*/ 2299091 w 3862649"/>
              <a:gd name="connsiteY4" fmla="*/ 43461 h 1006643"/>
              <a:gd name="connsiteX5" fmla="*/ 2205 w 3862649"/>
              <a:gd name="connsiteY5" fmla="*/ 852735 h 1006643"/>
              <a:gd name="connsiteX6" fmla="*/ 2766 w 3862649"/>
              <a:gd name="connsiteY6" fmla="*/ 978691 h 1006643"/>
              <a:gd name="connsiteX7" fmla="*/ 675890 w 3862649"/>
              <a:gd name="connsiteY7" fmla="*/ 1006643 h 1006643"/>
              <a:gd name="connsiteX0" fmla="*/ 687317 w 3874076"/>
              <a:gd name="connsiteY0" fmla="*/ 1006643 h 1009963"/>
              <a:gd name="connsiteX1" fmla="*/ 3860498 w 3874076"/>
              <a:gd name="connsiteY1" fmla="*/ 999679 h 1009963"/>
              <a:gd name="connsiteX2" fmla="*/ 3873993 w 3874076"/>
              <a:gd name="connsiteY2" fmla="*/ 723684 h 1009963"/>
              <a:gd name="connsiteX3" fmla="*/ 3223326 w 3874076"/>
              <a:gd name="connsiteY3" fmla="*/ 199365 h 1009963"/>
              <a:gd name="connsiteX4" fmla="*/ 2310518 w 3874076"/>
              <a:gd name="connsiteY4" fmla="*/ 43461 h 1009963"/>
              <a:gd name="connsiteX5" fmla="*/ 13632 w 3874076"/>
              <a:gd name="connsiteY5" fmla="*/ 852735 h 1009963"/>
              <a:gd name="connsiteX6" fmla="*/ 2532 w 3874076"/>
              <a:gd name="connsiteY6" fmla="*/ 1002307 h 1009963"/>
              <a:gd name="connsiteX7" fmla="*/ 687317 w 3874076"/>
              <a:gd name="connsiteY7" fmla="*/ 1006643 h 1009963"/>
              <a:gd name="connsiteX0" fmla="*/ 687317 w 3874076"/>
              <a:gd name="connsiteY0" fmla="*/ 970195 h 973515"/>
              <a:gd name="connsiteX1" fmla="*/ 3860498 w 3874076"/>
              <a:gd name="connsiteY1" fmla="*/ 963231 h 973515"/>
              <a:gd name="connsiteX2" fmla="*/ 3873993 w 3874076"/>
              <a:gd name="connsiteY2" fmla="*/ 687236 h 973515"/>
              <a:gd name="connsiteX3" fmla="*/ 3223326 w 3874076"/>
              <a:gd name="connsiteY3" fmla="*/ 162917 h 973515"/>
              <a:gd name="connsiteX4" fmla="*/ 2310518 w 3874076"/>
              <a:gd name="connsiteY4" fmla="*/ 7013 h 973515"/>
              <a:gd name="connsiteX5" fmla="*/ 13632 w 3874076"/>
              <a:gd name="connsiteY5" fmla="*/ 816287 h 973515"/>
              <a:gd name="connsiteX6" fmla="*/ 2532 w 3874076"/>
              <a:gd name="connsiteY6" fmla="*/ 965859 h 973515"/>
              <a:gd name="connsiteX7" fmla="*/ 687317 w 3874076"/>
              <a:gd name="connsiteY7" fmla="*/ 970195 h 973515"/>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68376 h 971696"/>
              <a:gd name="connsiteX1" fmla="*/ 3860498 w 3874076"/>
              <a:gd name="connsiteY1" fmla="*/ 961412 h 971696"/>
              <a:gd name="connsiteX2" fmla="*/ 3873993 w 3874076"/>
              <a:gd name="connsiteY2" fmla="*/ 685417 h 971696"/>
              <a:gd name="connsiteX3" fmla="*/ 3223326 w 3874076"/>
              <a:gd name="connsiteY3" fmla="*/ 161098 h 971696"/>
              <a:gd name="connsiteX4" fmla="*/ 2310518 w 3874076"/>
              <a:gd name="connsiteY4" fmla="*/ 5194 h 971696"/>
              <a:gd name="connsiteX5" fmla="*/ 13632 w 3874076"/>
              <a:gd name="connsiteY5" fmla="*/ 814468 h 971696"/>
              <a:gd name="connsiteX6" fmla="*/ 2532 w 3874076"/>
              <a:gd name="connsiteY6" fmla="*/ 964040 h 971696"/>
              <a:gd name="connsiteX7" fmla="*/ 687317 w 3874076"/>
              <a:gd name="connsiteY7" fmla="*/ 968376 h 971696"/>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71010 h 974330"/>
              <a:gd name="connsiteX1" fmla="*/ 3860498 w 3874076"/>
              <a:gd name="connsiteY1" fmla="*/ 964046 h 974330"/>
              <a:gd name="connsiteX2" fmla="*/ 3873993 w 3874076"/>
              <a:gd name="connsiteY2" fmla="*/ 688051 h 974330"/>
              <a:gd name="connsiteX3" fmla="*/ 3223326 w 3874076"/>
              <a:gd name="connsiteY3" fmla="*/ 163732 h 974330"/>
              <a:gd name="connsiteX4" fmla="*/ 2310518 w 3874076"/>
              <a:gd name="connsiteY4" fmla="*/ 7828 h 974330"/>
              <a:gd name="connsiteX5" fmla="*/ 13632 w 3874076"/>
              <a:gd name="connsiteY5" fmla="*/ 817102 h 974330"/>
              <a:gd name="connsiteX6" fmla="*/ 2532 w 3874076"/>
              <a:gd name="connsiteY6" fmla="*/ 966674 h 974330"/>
              <a:gd name="connsiteX7" fmla="*/ 687317 w 3874076"/>
              <a:gd name="connsiteY7" fmla="*/ 971010 h 974330"/>
              <a:gd name="connsiteX0" fmla="*/ 687317 w 3874076"/>
              <a:gd name="connsiteY0" fmla="*/ 982624 h 985944"/>
              <a:gd name="connsiteX1" fmla="*/ 3860498 w 3874076"/>
              <a:gd name="connsiteY1" fmla="*/ 975660 h 985944"/>
              <a:gd name="connsiteX2" fmla="*/ 3873993 w 3874076"/>
              <a:gd name="connsiteY2" fmla="*/ 699665 h 985944"/>
              <a:gd name="connsiteX3" fmla="*/ 3223326 w 3874076"/>
              <a:gd name="connsiteY3" fmla="*/ 175346 h 985944"/>
              <a:gd name="connsiteX4" fmla="*/ 2310518 w 3874076"/>
              <a:gd name="connsiteY4" fmla="*/ 19442 h 985944"/>
              <a:gd name="connsiteX5" fmla="*/ 13632 w 3874076"/>
              <a:gd name="connsiteY5" fmla="*/ 828716 h 985944"/>
              <a:gd name="connsiteX6" fmla="*/ 2532 w 3874076"/>
              <a:gd name="connsiteY6" fmla="*/ 978288 h 985944"/>
              <a:gd name="connsiteX7" fmla="*/ 687317 w 3874076"/>
              <a:gd name="connsiteY7" fmla="*/ 982624 h 985944"/>
              <a:gd name="connsiteX0" fmla="*/ 687317 w 3874076"/>
              <a:gd name="connsiteY0" fmla="*/ 968892 h 972212"/>
              <a:gd name="connsiteX1" fmla="*/ 3860498 w 3874076"/>
              <a:gd name="connsiteY1" fmla="*/ 961928 h 972212"/>
              <a:gd name="connsiteX2" fmla="*/ 3873993 w 3874076"/>
              <a:gd name="connsiteY2" fmla="*/ 685933 h 972212"/>
              <a:gd name="connsiteX3" fmla="*/ 3223326 w 3874076"/>
              <a:gd name="connsiteY3" fmla="*/ 161614 h 972212"/>
              <a:gd name="connsiteX4" fmla="*/ 2310518 w 3874076"/>
              <a:gd name="connsiteY4" fmla="*/ 5710 h 972212"/>
              <a:gd name="connsiteX5" fmla="*/ 13632 w 3874076"/>
              <a:gd name="connsiteY5" fmla="*/ 814984 h 972212"/>
              <a:gd name="connsiteX6" fmla="*/ 2532 w 3874076"/>
              <a:gd name="connsiteY6" fmla="*/ 964556 h 972212"/>
              <a:gd name="connsiteX7" fmla="*/ 687317 w 3874076"/>
              <a:gd name="connsiteY7" fmla="*/ 968892 h 972212"/>
              <a:gd name="connsiteX0" fmla="*/ 687317 w 3874076"/>
              <a:gd name="connsiteY0" fmla="*/ 971954 h 975274"/>
              <a:gd name="connsiteX1" fmla="*/ 3860498 w 3874076"/>
              <a:gd name="connsiteY1" fmla="*/ 964990 h 975274"/>
              <a:gd name="connsiteX2" fmla="*/ 3873993 w 3874076"/>
              <a:gd name="connsiteY2" fmla="*/ 688995 h 975274"/>
              <a:gd name="connsiteX3" fmla="*/ 3223326 w 3874076"/>
              <a:gd name="connsiteY3" fmla="*/ 164676 h 975274"/>
              <a:gd name="connsiteX4" fmla="*/ 2310518 w 3874076"/>
              <a:gd name="connsiteY4" fmla="*/ 8772 h 975274"/>
              <a:gd name="connsiteX5" fmla="*/ 13632 w 3874076"/>
              <a:gd name="connsiteY5" fmla="*/ 818046 h 975274"/>
              <a:gd name="connsiteX6" fmla="*/ 2532 w 3874076"/>
              <a:gd name="connsiteY6" fmla="*/ 967618 h 975274"/>
              <a:gd name="connsiteX7" fmla="*/ 687317 w 3874076"/>
              <a:gd name="connsiteY7" fmla="*/ 971954 h 975274"/>
              <a:gd name="connsiteX0" fmla="*/ 687317 w 3874076"/>
              <a:gd name="connsiteY0" fmla="*/ 964902 h 968222"/>
              <a:gd name="connsiteX1" fmla="*/ 3860498 w 3874076"/>
              <a:gd name="connsiteY1" fmla="*/ 957938 h 968222"/>
              <a:gd name="connsiteX2" fmla="*/ 3873993 w 3874076"/>
              <a:gd name="connsiteY2" fmla="*/ 681943 h 968222"/>
              <a:gd name="connsiteX3" fmla="*/ 3223326 w 3874076"/>
              <a:gd name="connsiteY3" fmla="*/ 157624 h 968222"/>
              <a:gd name="connsiteX4" fmla="*/ 2310518 w 3874076"/>
              <a:gd name="connsiteY4" fmla="*/ 1720 h 968222"/>
              <a:gd name="connsiteX5" fmla="*/ 13632 w 3874076"/>
              <a:gd name="connsiteY5" fmla="*/ 810994 h 968222"/>
              <a:gd name="connsiteX6" fmla="*/ 2532 w 3874076"/>
              <a:gd name="connsiteY6" fmla="*/ 960566 h 968222"/>
              <a:gd name="connsiteX7" fmla="*/ 687317 w 3874076"/>
              <a:gd name="connsiteY7" fmla="*/ 964902 h 968222"/>
              <a:gd name="connsiteX0" fmla="*/ 687317 w 3874076"/>
              <a:gd name="connsiteY0" fmla="*/ 980610 h 983930"/>
              <a:gd name="connsiteX1" fmla="*/ 3860498 w 3874076"/>
              <a:gd name="connsiteY1" fmla="*/ 973646 h 983930"/>
              <a:gd name="connsiteX2" fmla="*/ 3873993 w 3874076"/>
              <a:gd name="connsiteY2" fmla="*/ 697651 h 983930"/>
              <a:gd name="connsiteX3" fmla="*/ 3223326 w 3874076"/>
              <a:gd name="connsiteY3" fmla="*/ 173332 h 983930"/>
              <a:gd name="connsiteX4" fmla="*/ 2485447 w 3874076"/>
              <a:gd name="connsiteY4" fmla="*/ 1683 h 983930"/>
              <a:gd name="connsiteX5" fmla="*/ 13632 w 3874076"/>
              <a:gd name="connsiteY5" fmla="*/ 826702 h 983930"/>
              <a:gd name="connsiteX6" fmla="*/ 2532 w 3874076"/>
              <a:gd name="connsiteY6" fmla="*/ 976274 h 983930"/>
              <a:gd name="connsiteX7" fmla="*/ 687317 w 3874076"/>
              <a:gd name="connsiteY7" fmla="*/ 980610 h 983930"/>
              <a:gd name="connsiteX0" fmla="*/ 687317 w 3874076"/>
              <a:gd name="connsiteY0" fmla="*/ 1019884 h 1023204"/>
              <a:gd name="connsiteX1" fmla="*/ 3860498 w 3874076"/>
              <a:gd name="connsiteY1" fmla="*/ 1012920 h 1023204"/>
              <a:gd name="connsiteX2" fmla="*/ 3873993 w 3874076"/>
              <a:gd name="connsiteY2" fmla="*/ 736925 h 1023204"/>
              <a:gd name="connsiteX3" fmla="*/ 3223326 w 3874076"/>
              <a:gd name="connsiteY3" fmla="*/ 212606 h 1023204"/>
              <a:gd name="connsiteX4" fmla="*/ 2462123 w 3874076"/>
              <a:gd name="connsiteY4" fmla="*/ 1597 h 1023204"/>
              <a:gd name="connsiteX5" fmla="*/ 13632 w 3874076"/>
              <a:gd name="connsiteY5" fmla="*/ 865976 h 1023204"/>
              <a:gd name="connsiteX6" fmla="*/ 2532 w 3874076"/>
              <a:gd name="connsiteY6" fmla="*/ 1015548 h 1023204"/>
              <a:gd name="connsiteX7" fmla="*/ 687317 w 3874076"/>
              <a:gd name="connsiteY7" fmla="*/ 1019884 h 1023204"/>
              <a:gd name="connsiteX0" fmla="*/ 687317 w 3874076"/>
              <a:gd name="connsiteY0" fmla="*/ 1026449 h 1029769"/>
              <a:gd name="connsiteX1" fmla="*/ 3860498 w 3874076"/>
              <a:gd name="connsiteY1" fmla="*/ 1019485 h 1029769"/>
              <a:gd name="connsiteX2" fmla="*/ 3873993 w 3874076"/>
              <a:gd name="connsiteY2" fmla="*/ 743490 h 1029769"/>
              <a:gd name="connsiteX3" fmla="*/ 3596509 w 3874076"/>
              <a:gd name="connsiteY3" fmla="*/ 455330 h 1029769"/>
              <a:gd name="connsiteX4" fmla="*/ 2462123 w 3874076"/>
              <a:gd name="connsiteY4" fmla="*/ 8162 h 1029769"/>
              <a:gd name="connsiteX5" fmla="*/ 13632 w 3874076"/>
              <a:gd name="connsiteY5" fmla="*/ 872541 h 1029769"/>
              <a:gd name="connsiteX6" fmla="*/ 2532 w 3874076"/>
              <a:gd name="connsiteY6" fmla="*/ 1022113 h 1029769"/>
              <a:gd name="connsiteX7" fmla="*/ 687317 w 3874076"/>
              <a:gd name="connsiteY7" fmla="*/ 1026449 h 1029769"/>
              <a:gd name="connsiteX0" fmla="*/ 687317 w 3874076"/>
              <a:gd name="connsiteY0" fmla="*/ 1027207 h 1030527"/>
              <a:gd name="connsiteX1" fmla="*/ 3860498 w 3874076"/>
              <a:gd name="connsiteY1" fmla="*/ 1020243 h 1030527"/>
              <a:gd name="connsiteX2" fmla="*/ 3873993 w 3874076"/>
              <a:gd name="connsiteY2" fmla="*/ 744248 h 1030527"/>
              <a:gd name="connsiteX3" fmla="*/ 3596509 w 3874076"/>
              <a:gd name="connsiteY3" fmla="*/ 456088 h 1030527"/>
              <a:gd name="connsiteX4" fmla="*/ 2462123 w 3874076"/>
              <a:gd name="connsiteY4" fmla="*/ 8920 h 1030527"/>
              <a:gd name="connsiteX5" fmla="*/ 13632 w 3874076"/>
              <a:gd name="connsiteY5" fmla="*/ 873299 h 1030527"/>
              <a:gd name="connsiteX6" fmla="*/ 2532 w 3874076"/>
              <a:gd name="connsiteY6" fmla="*/ 1022871 h 1030527"/>
              <a:gd name="connsiteX7" fmla="*/ 687317 w 3874076"/>
              <a:gd name="connsiteY7" fmla="*/ 1027207 h 1030527"/>
              <a:gd name="connsiteX0" fmla="*/ 687317 w 3874076"/>
              <a:gd name="connsiteY0" fmla="*/ 956847 h 960167"/>
              <a:gd name="connsiteX1" fmla="*/ 3860498 w 3874076"/>
              <a:gd name="connsiteY1" fmla="*/ 949883 h 960167"/>
              <a:gd name="connsiteX2" fmla="*/ 3873993 w 3874076"/>
              <a:gd name="connsiteY2" fmla="*/ 673888 h 960167"/>
              <a:gd name="connsiteX3" fmla="*/ 3596509 w 3874076"/>
              <a:gd name="connsiteY3" fmla="*/ 385728 h 960167"/>
              <a:gd name="connsiteX4" fmla="*/ 2240546 w 3874076"/>
              <a:gd name="connsiteY4" fmla="*/ 9408 h 960167"/>
              <a:gd name="connsiteX5" fmla="*/ 13632 w 3874076"/>
              <a:gd name="connsiteY5" fmla="*/ 802939 h 960167"/>
              <a:gd name="connsiteX6" fmla="*/ 2532 w 3874076"/>
              <a:gd name="connsiteY6" fmla="*/ 952511 h 960167"/>
              <a:gd name="connsiteX7" fmla="*/ 687317 w 3874076"/>
              <a:gd name="connsiteY7" fmla="*/ 956847 h 960167"/>
              <a:gd name="connsiteX0" fmla="*/ 687317 w 3874076"/>
              <a:gd name="connsiteY0" fmla="*/ 964519 h 967839"/>
              <a:gd name="connsiteX1" fmla="*/ 3860498 w 3874076"/>
              <a:gd name="connsiteY1" fmla="*/ 957555 h 967839"/>
              <a:gd name="connsiteX2" fmla="*/ 3873993 w 3874076"/>
              <a:gd name="connsiteY2" fmla="*/ 681560 h 967839"/>
              <a:gd name="connsiteX3" fmla="*/ 3596509 w 3874076"/>
              <a:gd name="connsiteY3" fmla="*/ 393400 h 967839"/>
              <a:gd name="connsiteX4" fmla="*/ 2240546 w 3874076"/>
              <a:gd name="connsiteY4" fmla="*/ 17080 h 967839"/>
              <a:gd name="connsiteX5" fmla="*/ 13632 w 3874076"/>
              <a:gd name="connsiteY5" fmla="*/ 810611 h 967839"/>
              <a:gd name="connsiteX6" fmla="*/ 2532 w 3874076"/>
              <a:gd name="connsiteY6" fmla="*/ 960183 h 967839"/>
              <a:gd name="connsiteX7" fmla="*/ 687317 w 3874076"/>
              <a:gd name="connsiteY7" fmla="*/ 964519 h 967839"/>
              <a:gd name="connsiteX0" fmla="*/ 687317 w 3874076"/>
              <a:gd name="connsiteY0" fmla="*/ 947442 h 950762"/>
              <a:gd name="connsiteX1" fmla="*/ 3860498 w 3874076"/>
              <a:gd name="connsiteY1" fmla="*/ 940478 h 950762"/>
              <a:gd name="connsiteX2" fmla="*/ 3873993 w 3874076"/>
              <a:gd name="connsiteY2" fmla="*/ 664483 h 950762"/>
              <a:gd name="connsiteX3" fmla="*/ 3596509 w 3874076"/>
              <a:gd name="connsiteY3" fmla="*/ 376323 h 950762"/>
              <a:gd name="connsiteX4" fmla="*/ 2240546 w 3874076"/>
              <a:gd name="connsiteY4" fmla="*/ 3 h 950762"/>
              <a:gd name="connsiteX5" fmla="*/ 13632 w 3874076"/>
              <a:gd name="connsiteY5" fmla="*/ 793534 h 950762"/>
              <a:gd name="connsiteX6" fmla="*/ 2532 w 3874076"/>
              <a:gd name="connsiteY6" fmla="*/ 943106 h 950762"/>
              <a:gd name="connsiteX7" fmla="*/ 687317 w 3874076"/>
              <a:gd name="connsiteY7" fmla="*/ 947442 h 950762"/>
              <a:gd name="connsiteX0" fmla="*/ 687317 w 3874076"/>
              <a:gd name="connsiteY0" fmla="*/ 967853 h 971173"/>
              <a:gd name="connsiteX1" fmla="*/ 3860498 w 3874076"/>
              <a:gd name="connsiteY1" fmla="*/ 960889 h 971173"/>
              <a:gd name="connsiteX2" fmla="*/ 3873993 w 3874076"/>
              <a:gd name="connsiteY2" fmla="*/ 684894 h 971173"/>
              <a:gd name="connsiteX3" fmla="*/ 3526537 w 3874076"/>
              <a:gd name="connsiteY3" fmla="*/ 373119 h 971173"/>
              <a:gd name="connsiteX4" fmla="*/ 2240546 w 3874076"/>
              <a:gd name="connsiteY4" fmla="*/ 20414 h 971173"/>
              <a:gd name="connsiteX5" fmla="*/ 13632 w 3874076"/>
              <a:gd name="connsiteY5" fmla="*/ 813945 h 971173"/>
              <a:gd name="connsiteX6" fmla="*/ 2532 w 3874076"/>
              <a:gd name="connsiteY6" fmla="*/ 963517 h 971173"/>
              <a:gd name="connsiteX7" fmla="*/ 687317 w 3874076"/>
              <a:gd name="connsiteY7" fmla="*/ 967853 h 971173"/>
              <a:gd name="connsiteX0" fmla="*/ 687317 w 3874076"/>
              <a:gd name="connsiteY0" fmla="*/ 965448 h 968768"/>
              <a:gd name="connsiteX1" fmla="*/ 3860498 w 3874076"/>
              <a:gd name="connsiteY1" fmla="*/ 958484 h 968768"/>
              <a:gd name="connsiteX2" fmla="*/ 3873993 w 3874076"/>
              <a:gd name="connsiteY2" fmla="*/ 682489 h 968768"/>
              <a:gd name="connsiteX3" fmla="*/ 3526537 w 3874076"/>
              <a:gd name="connsiteY3" fmla="*/ 370714 h 968768"/>
              <a:gd name="connsiteX4" fmla="*/ 2240546 w 3874076"/>
              <a:gd name="connsiteY4" fmla="*/ 18009 h 968768"/>
              <a:gd name="connsiteX5" fmla="*/ 13632 w 3874076"/>
              <a:gd name="connsiteY5" fmla="*/ 811540 h 968768"/>
              <a:gd name="connsiteX6" fmla="*/ 2532 w 3874076"/>
              <a:gd name="connsiteY6" fmla="*/ 961112 h 968768"/>
              <a:gd name="connsiteX7" fmla="*/ 687317 w 3874076"/>
              <a:gd name="connsiteY7" fmla="*/ 965448 h 968768"/>
              <a:gd name="connsiteX0" fmla="*/ 687317 w 3888745"/>
              <a:gd name="connsiteY0" fmla="*/ 965448 h 968768"/>
              <a:gd name="connsiteX1" fmla="*/ 3888745 w 3888745"/>
              <a:gd name="connsiteY1" fmla="*/ 950425 h 968768"/>
              <a:gd name="connsiteX2" fmla="*/ 3873993 w 3888745"/>
              <a:gd name="connsiteY2" fmla="*/ 682489 h 968768"/>
              <a:gd name="connsiteX3" fmla="*/ 3526537 w 3888745"/>
              <a:gd name="connsiteY3" fmla="*/ 370714 h 968768"/>
              <a:gd name="connsiteX4" fmla="*/ 2240546 w 3888745"/>
              <a:gd name="connsiteY4" fmla="*/ 18009 h 968768"/>
              <a:gd name="connsiteX5" fmla="*/ 13632 w 3888745"/>
              <a:gd name="connsiteY5" fmla="*/ 811540 h 968768"/>
              <a:gd name="connsiteX6" fmla="*/ 2532 w 3888745"/>
              <a:gd name="connsiteY6" fmla="*/ 961112 h 968768"/>
              <a:gd name="connsiteX7" fmla="*/ 687317 w 3888745"/>
              <a:gd name="connsiteY7" fmla="*/ 965448 h 968768"/>
              <a:gd name="connsiteX0" fmla="*/ 687317 w 3892426"/>
              <a:gd name="connsiteY0" fmla="*/ 965448 h 968768"/>
              <a:gd name="connsiteX1" fmla="*/ 3888745 w 3892426"/>
              <a:gd name="connsiteY1" fmla="*/ 950425 h 968768"/>
              <a:gd name="connsiteX2" fmla="*/ 3873993 w 3892426"/>
              <a:gd name="connsiteY2" fmla="*/ 682489 h 968768"/>
              <a:gd name="connsiteX3" fmla="*/ 3526537 w 3892426"/>
              <a:gd name="connsiteY3" fmla="*/ 370714 h 968768"/>
              <a:gd name="connsiteX4" fmla="*/ 2240546 w 3892426"/>
              <a:gd name="connsiteY4" fmla="*/ 18009 h 968768"/>
              <a:gd name="connsiteX5" fmla="*/ 13632 w 3892426"/>
              <a:gd name="connsiteY5" fmla="*/ 811540 h 968768"/>
              <a:gd name="connsiteX6" fmla="*/ 2532 w 3892426"/>
              <a:gd name="connsiteY6" fmla="*/ 961112 h 968768"/>
              <a:gd name="connsiteX7" fmla="*/ 687317 w 3892426"/>
              <a:gd name="connsiteY7" fmla="*/ 965448 h 968768"/>
              <a:gd name="connsiteX0" fmla="*/ 687317 w 3892426"/>
              <a:gd name="connsiteY0" fmla="*/ 948075 h 951395"/>
              <a:gd name="connsiteX1" fmla="*/ 3888745 w 3892426"/>
              <a:gd name="connsiteY1" fmla="*/ 933052 h 951395"/>
              <a:gd name="connsiteX2" fmla="*/ 3873993 w 3892426"/>
              <a:gd name="connsiteY2" fmla="*/ 665116 h 951395"/>
              <a:gd name="connsiteX3" fmla="*/ 2240546 w 3892426"/>
              <a:gd name="connsiteY3" fmla="*/ 636 h 951395"/>
              <a:gd name="connsiteX4" fmla="*/ 13632 w 3892426"/>
              <a:gd name="connsiteY4" fmla="*/ 794167 h 951395"/>
              <a:gd name="connsiteX5" fmla="*/ 2532 w 3892426"/>
              <a:gd name="connsiteY5" fmla="*/ 943739 h 951395"/>
              <a:gd name="connsiteX6" fmla="*/ 687317 w 3892426"/>
              <a:gd name="connsiteY6" fmla="*/ 948075 h 951395"/>
              <a:gd name="connsiteX0" fmla="*/ 687317 w 3890805"/>
              <a:gd name="connsiteY0" fmla="*/ 1231189 h 1234509"/>
              <a:gd name="connsiteX1" fmla="*/ 3888745 w 3890805"/>
              <a:gd name="connsiteY1" fmla="*/ 1216166 h 1234509"/>
              <a:gd name="connsiteX2" fmla="*/ 3845746 w 3890805"/>
              <a:gd name="connsiteY2" fmla="*/ 53638 h 1234509"/>
              <a:gd name="connsiteX3" fmla="*/ 2240546 w 3890805"/>
              <a:gd name="connsiteY3" fmla="*/ 283750 h 1234509"/>
              <a:gd name="connsiteX4" fmla="*/ 13632 w 3890805"/>
              <a:gd name="connsiteY4" fmla="*/ 1077281 h 1234509"/>
              <a:gd name="connsiteX5" fmla="*/ 2532 w 3890805"/>
              <a:gd name="connsiteY5" fmla="*/ 1226853 h 1234509"/>
              <a:gd name="connsiteX6" fmla="*/ 687317 w 3890805"/>
              <a:gd name="connsiteY6" fmla="*/ 1231189 h 1234509"/>
              <a:gd name="connsiteX0" fmla="*/ 687317 w 3890805"/>
              <a:gd name="connsiteY0" fmla="*/ 1178015 h 1181335"/>
              <a:gd name="connsiteX1" fmla="*/ 3888745 w 3890805"/>
              <a:gd name="connsiteY1" fmla="*/ 1162992 h 1181335"/>
              <a:gd name="connsiteX2" fmla="*/ 3845746 w 3890805"/>
              <a:gd name="connsiteY2" fmla="*/ 464 h 1181335"/>
              <a:gd name="connsiteX3" fmla="*/ 13632 w 3890805"/>
              <a:gd name="connsiteY3" fmla="*/ 1024107 h 1181335"/>
              <a:gd name="connsiteX4" fmla="*/ 2532 w 3890805"/>
              <a:gd name="connsiteY4" fmla="*/ 1173679 h 1181335"/>
              <a:gd name="connsiteX5" fmla="*/ 687317 w 3890805"/>
              <a:gd name="connsiteY5" fmla="*/ 1178015 h 1181335"/>
              <a:gd name="connsiteX0" fmla="*/ 687317 w 3902634"/>
              <a:gd name="connsiteY0" fmla="*/ 1194123 h 1197443"/>
              <a:gd name="connsiteX1" fmla="*/ 3888745 w 3902634"/>
              <a:gd name="connsiteY1" fmla="*/ 1179100 h 1197443"/>
              <a:gd name="connsiteX2" fmla="*/ 3902239 w 3902634"/>
              <a:gd name="connsiteY2" fmla="*/ 454 h 1197443"/>
              <a:gd name="connsiteX3" fmla="*/ 13632 w 3902634"/>
              <a:gd name="connsiteY3" fmla="*/ 1040215 h 1197443"/>
              <a:gd name="connsiteX4" fmla="*/ 2532 w 3902634"/>
              <a:gd name="connsiteY4" fmla="*/ 1189787 h 1197443"/>
              <a:gd name="connsiteX5" fmla="*/ 687317 w 3902634"/>
              <a:gd name="connsiteY5" fmla="*/ 1194123 h 1197443"/>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7317 w 3902634"/>
              <a:gd name="connsiteY0" fmla="*/ 1193669 h 1196989"/>
              <a:gd name="connsiteX1" fmla="*/ 3888745 w 3902634"/>
              <a:gd name="connsiteY1" fmla="*/ 1178646 h 1196989"/>
              <a:gd name="connsiteX2" fmla="*/ 3902239 w 3902634"/>
              <a:gd name="connsiteY2" fmla="*/ 0 h 1196989"/>
              <a:gd name="connsiteX3" fmla="*/ 13632 w 3902634"/>
              <a:gd name="connsiteY3" fmla="*/ 1039761 h 1196989"/>
              <a:gd name="connsiteX4" fmla="*/ 2532 w 3902634"/>
              <a:gd name="connsiteY4" fmla="*/ 1189333 h 1196989"/>
              <a:gd name="connsiteX5" fmla="*/ 687317 w 3902634"/>
              <a:gd name="connsiteY5" fmla="*/ 1193669 h 1196989"/>
              <a:gd name="connsiteX0" fmla="*/ 680421 w 3895738"/>
              <a:gd name="connsiteY0" fmla="*/ 1193669 h 1193877"/>
              <a:gd name="connsiteX1" fmla="*/ 3881849 w 3895738"/>
              <a:gd name="connsiteY1" fmla="*/ 1178646 h 1193877"/>
              <a:gd name="connsiteX2" fmla="*/ 3895343 w 3895738"/>
              <a:gd name="connsiteY2" fmla="*/ 0 h 1193877"/>
              <a:gd name="connsiteX3" fmla="*/ 6736 w 3895738"/>
              <a:gd name="connsiteY3" fmla="*/ 1039761 h 1193877"/>
              <a:gd name="connsiteX4" fmla="*/ 2698 w 3895738"/>
              <a:gd name="connsiteY4" fmla="*/ 1181274 h 1193877"/>
              <a:gd name="connsiteX5" fmla="*/ 680421 w 3895738"/>
              <a:gd name="connsiteY5" fmla="*/ 1193669 h 1193877"/>
              <a:gd name="connsiteX0" fmla="*/ 673733 w 3889050"/>
              <a:gd name="connsiteY0" fmla="*/ 1193669 h 1216881"/>
              <a:gd name="connsiteX1" fmla="*/ 3875161 w 3889050"/>
              <a:gd name="connsiteY1" fmla="*/ 1178646 h 1216881"/>
              <a:gd name="connsiteX2" fmla="*/ 3888655 w 3889050"/>
              <a:gd name="connsiteY2" fmla="*/ 0 h 1216881"/>
              <a:gd name="connsiteX3" fmla="*/ 48 w 3889050"/>
              <a:gd name="connsiteY3" fmla="*/ 1039761 h 1216881"/>
              <a:gd name="connsiteX4" fmla="*/ 207862 w 3889050"/>
              <a:gd name="connsiteY4" fmla="*/ 1213511 h 1216881"/>
              <a:gd name="connsiteX5" fmla="*/ 673733 w 3889050"/>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27166 w 3711378"/>
              <a:gd name="connsiteY3" fmla="*/ 878574 h 1216881"/>
              <a:gd name="connsiteX4" fmla="*/ 30190 w 3711378"/>
              <a:gd name="connsiteY4" fmla="*/ 1213511 h 1216881"/>
              <a:gd name="connsiteX5" fmla="*/ 496061 w 3711378"/>
              <a:gd name="connsiteY5" fmla="*/ 1193669 h 1216881"/>
              <a:gd name="connsiteX0" fmla="*/ 496061 w 3711378"/>
              <a:gd name="connsiteY0" fmla="*/ 1193669 h 1216881"/>
              <a:gd name="connsiteX1" fmla="*/ 3697489 w 3711378"/>
              <a:gd name="connsiteY1" fmla="*/ 1178646 h 1216881"/>
              <a:gd name="connsiteX2" fmla="*/ 3710983 w 3711378"/>
              <a:gd name="connsiteY2" fmla="*/ 0 h 1216881"/>
              <a:gd name="connsiteX3" fmla="*/ 5008 w 3711378"/>
              <a:gd name="connsiteY3" fmla="*/ 561898 h 1216881"/>
              <a:gd name="connsiteX4" fmla="*/ 30190 w 3711378"/>
              <a:gd name="connsiteY4" fmla="*/ 1213511 h 1216881"/>
              <a:gd name="connsiteX5" fmla="*/ 496061 w 3711378"/>
              <a:gd name="connsiteY5" fmla="*/ 1193669 h 1216881"/>
              <a:gd name="connsiteX0" fmla="*/ 25476 w 3706664"/>
              <a:gd name="connsiteY0" fmla="*/ 1213511 h 1310738"/>
              <a:gd name="connsiteX1" fmla="*/ 3692775 w 3706664"/>
              <a:gd name="connsiteY1" fmla="*/ 1178646 h 1310738"/>
              <a:gd name="connsiteX2" fmla="*/ 3706269 w 3706664"/>
              <a:gd name="connsiteY2" fmla="*/ 0 h 1310738"/>
              <a:gd name="connsiteX3" fmla="*/ 294 w 3706664"/>
              <a:gd name="connsiteY3" fmla="*/ 561898 h 1310738"/>
              <a:gd name="connsiteX4" fmla="*/ 25476 w 3706664"/>
              <a:gd name="connsiteY4" fmla="*/ 1213511 h 1310738"/>
              <a:gd name="connsiteX0" fmla="*/ 25476 w 3706664"/>
              <a:gd name="connsiteY0" fmla="*/ 1213511 h 1259318"/>
              <a:gd name="connsiteX1" fmla="*/ 3692775 w 3706664"/>
              <a:gd name="connsiteY1" fmla="*/ 1178646 h 1259318"/>
              <a:gd name="connsiteX2" fmla="*/ 3706269 w 3706664"/>
              <a:gd name="connsiteY2" fmla="*/ 0 h 1259318"/>
              <a:gd name="connsiteX3" fmla="*/ 294 w 3706664"/>
              <a:gd name="connsiteY3" fmla="*/ 561898 h 1259318"/>
              <a:gd name="connsiteX4" fmla="*/ 25476 w 3706664"/>
              <a:gd name="connsiteY4" fmla="*/ 1213511 h 1259318"/>
              <a:gd name="connsiteX0" fmla="*/ 25476 w 3706664"/>
              <a:gd name="connsiteY0" fmla="*/ 1213511 h 1213511"/>
              <a:gd name="connsiteX1" fmla="*/ 3692775 w 3706664"/>
              <a:gd name="connsiteY1" fmla="*/ 1178646 h 1213511"/>
              <a:gd name="connsiteX2" fmla="*/ 3706269 w 3706664"/>
              <a:gd name="connsiteY2" fmla="*/ 0 h 1213511"/>
              <a:gd name="connsiteX3" fmla="*/ 294 w 3706664"/>
              <a:gd name="connsiteY3" fmla="*/ 561898 h 1213511"/>
              <a:gd name="connsiteX4" fmla="*/ 25476 w 3706664"/>
              <a:gd name="connsiteY4" fmla="*/ 1213511 h 1213511"/>
              <a:gd name="connsiteX0" fmla="*/ 25476 w 3706664"/>
              <a:gd name="connsiteY0" fmla="*/ 1213511 h 1213511"/>
              <a:gd name="connsiteX1" fmla="*/ 3692775 w 3706664"/>
              <a:gd name="connsiteY1" fmla="*/ 1195313 h 1213511"/>
              <a:gd name="connsiteX2" fmla="*/ 3706269 w 3706664"/>
              <a:gd name="connsiteY2" fmla="*/ 0 h 1213511"/>
              <a:gd name="connsiteX3" fmla="*/ 294 w 3706664"/>
              <a:gd name="connsiteY3" fmla="*/ 561898 h 1213511"/>
              <a:gd name="connsiteX4" fmla="*/ 25476 w 3706664"/>
              <a:gd name="connsiteY4" fmla="*/ 1213511 h 1213511"/>
              <a:gd name="connsiteX0" fmla="*/ 0 w 3681188"/>
              <a:gd name="connsiteY0" fmla="*/ 1213511 h 1213511"/>
              <a:gd name="connsiteX1" fmla="*/ 3667299 w 3681188"/>
              <a:gd name="connsiteY1" fmla="*/ 1195313 h 1213511"/>
              <a:gd name="connsiteX2" fmla="*/ 3680793 w 3681188"/>
              <a:gd name="connsiteY2" fmla="*/ 0 h 1213511"/>
              <a:gd name="connsiteX3" fmla="*/ 8054 w 3681188"/>
              <a:gd name="connsiteY3" fmla="*/ 561898 h 1213511"/>
              <a:gd name="connsiteX4" fmla="*/ 0 w 3681188"/>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8054 w 3680893"/>
              <a:gd name="connsiteY3" fmla="*/ 561898 h 1213511"/>
              <a:gd name="connsiteX4" fmla="*/ 0 w 3680893"/>
              <a:gd name="connsiteY4" fmla="*/ 1213511 h 1213511"/>
              <a:gd name="connsiteX0" fmla="*/ 0 w 3680893"/>
              <a:gd name="connsiteY0" fmla="*/ 1213511 h 1213511"/>
              <a:gd name="connsiteX1" fmla="*/ 3656220 w 3680893"/>
              <a:gd name="connsiteY1" fmla="*/ 1211981 h 1213511"/>
              <a:gd name="connsiteX2" fmla="*/ 3680793 w 3680893"/>
              <a:gd name="connsiteY2" fmla="*/ 0 h 1213511"/>
              <a:gd name="connsiteX3" fmla="*/ 2525 w 3680893"/>
              <a:gd name="connsiteY3" fmla="*/ 873019 h 1213511"/>
              <a:gd name="connsiteX4" fmla="*/ 0 w 3680893"/>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11909 h 1213511"/>
              <a:gd name="connsiteX4" fmla="*/ 3812 w 3684705"/>
              <a:gd name="connsiteY4" fmla="*/ 1213511 h 1213511"/>
              <a:gd name="connsiteX0" fmla="*/ 3812 w 3684705"/>
              <a:gd name="connsiteY0" fmla="*/ 1213511 h 1213511"/>
              <a:gd name="connsiteX1" fmla="*/ 3660032 w 3684705"/>
              <a:gd name="connsiteY1" fmla="*/ 1211981 h 1213511"/>
              <a:gd name="connsiteX2" fmla="*/ 3684605 w 3684705"/>
              <a:gd name="connsiteY2" fmla="*/ 0 h 1213511"/>
              <a:gd name="connsiteX3" fmla="*/ 808 w 3684705"/>
              <a:gd name="connsiteY3" fmla="*/ 939688 h 1213511"/>
              <a:gd name="connsiteX4" fmla="*/ 3812 w 3684705"/>
              <a:gd name="connsiteY4" fmla="*/ 1213511 h 1213511"/>
              <a:gd name="connsiteX0" fmla="*/ 3812 w 3660133"/>
              <a:gd name="connsiteY0" fmla="*/ 846833 h 846833"/>
              <a:gd name="connsiteX1" fmla="*/ 3660032 w 3660133"/>
              <a:gd name="connsiteY1" fmla="*/ 845303 h 846833"/>
              <a:gd name="connsiteX2" fmla="*/ 2385252 w 3660133"/>
              <a:gd name="connsiteY2" fmla="*/ 0 h 846833"/>
              <a:gd name="connsiteX3" fmla="*/ 808 w 3660133"/>
              <a:gd name="connsiteY3" fmla="*/ 573010 h 846833"/>
              <a:gd name="connsiteX4" fmla="*/ 3812 w 3660133"/>
              <a:gd name="connsiteY4" fmla="*/ 846833 h 846833"/>
              <a:gd name="connsiteX0" fmla="*/ 3812 w 2389773"/>
              <a:gd name="connsiteY0" fmla="*/ 846833 h 856414"/>
              <a:gd name="connsiteX1" fmla="*/ 2382796 w 2389773"/>
              <a:gd name="connsiteY1" fmla="*/ 856414 h 856414"/>
              <a:gd name="connsiteX2" fmla="*/ 2385252 w 2389773"/>
              <a:gd name="connsiteY2" fmla="*/ 0 h 856414"/>
              <a:gd name="connsiteX3" fmla="*/ 808 w 2389773"/>
              <a:gd name="connsiteY3" fmla="*/ 573010 h 856414"/>
              <a:gd name="connsiteX4" fmla="*/ 3812 w 2389773"/>
              <a:gd name="connsiteY4" fmla="*/ 846833 h 856414"/>
              <a:gd name="connsiteX0" fmla="*/ 3812 w 2389773"/>
              <a:gd name="connsiteY0" fmla="*/ 846833 h 846833"/>
              <a:gd name="connsiteX1" fmla="*/ 2382796 w 2389773"/>
              <a:gd name="connsiteY1" fmla="*/ 839747 h 846833"/>
              <a:gd name="connsiteX2" fmla="*/ 2385252 w 2389773"/>
              <a:gd name="connsiteY2" fmla="*/ 0 h 846833"/>
              <a:gd name="connsiteX3" fmla="*/ 808 w 2389773"/>
              <a:gd name="connsiteY3" fmla="*/ 573010 h 846833"/>
              <a:gd name="connsiteX4" fmla="*/ 3812 w 2389773"/>
              <a:gd name="connsiteY4" fmla="*/ 846833 h 846833"/>
              <a:gd name="connsiteX0" fmla="*/ 3812 w 2382880"/>
              <a:gd name="connsiteY0" fmla="*/ 702373 h 702373"/>
              <a:gd name="connsiteX1" fmla="*/ 2382796 w 2382880"/>
              <a:gd name="connsiteY1" fmla="*/ 695287 h 702373"/>
              <a:gd name="connsiteX2" fmla="*/ 839669 w 2382880"/>
              <a:gd name="connsiteY2" fmla="*/ 0 h 702373"/>
              <a:gd name="connsiteX3" fmla="*/ 808 w 2382880"/>
              <a:gd name="connsiteY3" fmla="*/ 428550 h 702373"/>
              <a:gd name="connsiteX4" fmla="*/ 3812 w 2382880"/>
              <a:gd name="connsiteY4" fmla="*/ 702373 h 702373"/>
              <a:gd name="connsiteX0" fmla="*/ 3812 w 844190"/>
              <a:gd name="connsiteY0" fmla="*/ 711920 h 711920"/>
              <a:gd name="connsiteX1" fmla="*/ 837214 w 844190"/>
              <a:gd name="connsiteY1" fmla="*/ 514755 h 711920"/>
              <a:gd name="connsiteX2" fmla="*/ 839669 w 844190"/>
              <a:gd name="connsiteY2" fmla="*/ 9547 h 711920"/>
              <a:gd name="connsiteX3" fmla="*/ 808 w 844190"/>
              <a:gd name="connsiteY3" fmla="*/ 438097 h 711920"/>
              <a:gd name="connsiteX4" fmla="*/ 3812 w 844190"/>
              <a:gd name="connsiteY4" fmla="*/ 711920 h 711920"/>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28550 h 702373"/>
              <a:gd name="connsiteX4" fmla="*/ 3812 w 844190"/>
              <a:gd name="connsiteY4" fmla="*/ 702373 h 702373"/>
              <a:gd name="connsiteX0" fmla="*/ 3812 w 844190"/>
              <a:gd name="connsiteY0" fmla="*/ 702373 h 702373"/>
              <a:gd name="connsiteX1" fmla="*/ 837214 w 844190"/>
              <a:gd name="connsiteY1" fmla="*/ 528017 h 702373"/>
              <a:gd name="connsiteX2" fmla="*/ 839669 w 844190"/>
              <a:gd name="connsiteY2" fmla="*/ 0 h 702373"/>
              <a:gd name="connsiteX3" fmla="*/ 808 w 844190"/>
              <a:gd name="connsiteY3" fmla="*/ 451359 h 702373"/>
              <a:gd name="connsiteX4" fmla="*/ 3812 w 844190"/>
              <a:gd name="connsiteY4" fmla="*/ 702373 h 702373"/>
              <a:gd name="connsiteX0" fmla="*/ 3812 w 844190"/>
              <a:gd name="connsiteY0" fmla="*/ 716685 h 716685"/>
              <a:gd name="connsiteX1" fmla="*/ 837214 w 844190"/>
              <a:gd name="connsiteY1" fmla="*/ 511916 h 716685"/>
              <a:gd name="connsiteX2" fmla="*/ 839669 w 844190"/>
              <a:gd name="connsiteY2" fmla="*/ 14312 h 716685"/>
              <a:gd name="connsiteX3" fmla="*/ 808 w 844190"/>
              <a:gd name="connsiteY3" fmla="*/ 465671 h 716685"/>
              <a:gd name="connsiteX4" fmla="*/ 3812 w 844190"/>
              <a:gd name="connsiteY4" fmla="*/ 716685 h 716685"/>
              <a:gd name="connsiteX0" fmla="*/ 0 w 840378"/>
              <a:gd name="connsiteY0" fmla="*/ 716685 h 716685"/>
              <a:gd name="connsiteX1" fmla="*/ 833402 w 840378"/>
              <a:gd name="connsiteY1" fmla="*/ 511916 h 716685"/>
              <a:gd name="connsiteX2" fmla="*/ 835857 w 840378"/>
              <a:gd name="connsiteY2" fmla="*/ 14312 h 716685"/>
              <a:gd name="connsiteX3" fmla="*/ 5396 w 840378"/>
              <a:gd name="connsiteY3" fmla="*/ 222370 h 716685"/>
              <a:gd name="connsiteX4" fmla="*/ 0 w 840378"/>
              <a:gd name="connsiteY4" fmla="*/ 716685 h 716685"/>
              <a:gd name="connsiteX0" fmla="*/ 0 w 836414"/>
              <a:gd name="connsiteY0" fmla="*/ 945674 h 945674"/>
              <a:gd name="connsiteX1" fmla="*/ 833402 w 836414"/>
              <a:gd name="connsiteY1" fmla="*/ 740905 h 945674"/>
              <a:gd name="connsiteX2" fmla="*/ 810657 w 836414"/>
              <a:gd name="connsiteY2" fmla="*/ 0 h 945674"/>
              <a:gd name="connsiteX3" fmla="*/ 5396 w 836414"/>
              <a:gd name="connsiteY3" fmla="*/ 451359 h 945674"/>
              <a:gd name="connsiteX4" fmla="*/ 0 w 836414"/>
              <a:gd name="connsiteY4" fmla="*/ 945674 h 945674"/>
              <a:gd name="connsiteX0" fmla="*/ 0 w 833402"/>
              <a:gd name="connsiteY0" fmla="*/ 945674 h 945674"/>
              <a:gd name="connsiteX1" fmla="*/ 833402 w 833402"/>
              <a:gd name="connsiteY1" fmla="*/ 740905 h 945674"/>
              <a:gd name="connsiteX2" fmla="*/ 810657 w 833402"/>
              <a:gd name="connsiteY2" fmla="*/ 0 h 945674"/>
              <a:gd name="connsiteX3" fmla="*/ 5396 w 833402"/>
              <a:gd name="connsiteY3" fmla="*/ 451359 h 945674"/>
              <a:gd name="connsiteX4" fmla="*/ 0 w 833402"/>
              <a:gd name="connsiteY4" fmla="*/ 945674 h 945674"/>
              <a:gd name="connsiteX0" fmla="*/ 0 w 833402"/>
              <a:gd name="connsiteY0" fmla="*/ 960881 h 960881"/>
              <a:gd name="connsiteX1" fmla="*/ 833402 w 833402"/>
              <a:gd name="connsiteY1" fmla="*/ 756112 h 960881"/>
              <a:gd name="connsiteX2" fmla="*/ 827456 w 833402"/>
              <a:gd name="connsiteY2" fmla="*/ 0 h 960881"/>
              <a:gd name="connsiteX3" fmla="*/ 5396 w 833402"/>
              <a:gd name="connsiteY3" fmla="*/ 466566 h 960881"/>
              <a:gd name="connsiteX4" fmla="*/ 0 w 833402"/>
              <a:gd name="connsiteY4" fmla="*/ 960881 h 960881"/>
              <a:gd name="connsiteX0" fmla="*/ 0 w 833402"/>
              <a:gd name="connsiteY0" fmla="*/ 960881 h 960881"/>
              <a:gd name="connsiteX1" fmla="*/ 833402 w 833402"/>
              <a:gd name="connsiteY1" fmla="*/ 756112 h 960881"/>
              <a:gd name="connsiteX2" fmla="*/ 827456 w 833402"/>
              <a:gd name="connsiteY2" fmla="*/ 0 h 960881"/>
              <a:gd name="connsiteX3" fmla="*/ 5396 w 833402"/>
              <a:gd name="connsiteY3" fmla="*/ 466566 h 960881"/>
              <a:gd name="connsiteX4" fmla="*/ 0 w 833402"/>
              <a:gd name="connsiteY4" fmla="*/ 960881 h 960881"/>
              <a:gd name="connsiteX0" fmla="*/ 0 w 833402"/>
              <a:gd name="connsiteY0" fmla="*/ 960881 h 960881"/>
              <a:gd name="connsiteX1" fmla="*/ 833402 w 833402"/>
              <a:gd name="connsiteY1" fmla="*/ 826887 h 960881"/>
              <a:gd name="connsiteX2" fmla="*/ 827456 w 833402"/>
              <a:gd name="connsiteY2" fmla="*/ 0 h 960881"/>
              <a:gd name="connsiteX3" fmla="*/ 5396 w 833402"/>
              <a:gd name="connsiteY3" fmla="*/ 466566 h 960881"/>
              <a:gd name="connsiteX4" fmla="*/ 0 w 833402"/>
              <a:gd name="connsiteY4" fmla="*/ 960881 h 960881"/>
              <a:gd name="connsiteX0" fmla="*/ 0 w 833402"/>
              <a:gd name="connsiteY0" fmla="*/ 768776 h 768776"/>
              <a:gd name="connsiteX1" fmla="*/ 833402 w 833402"/>
              <a:gd name="connsiteY1" fmla="*/ 634782 h 768776"/>
              <a:gd name="connsiteX2" fmla="*/ 810656 w 833402"/>
              <a:gd name="connsiteY2" fmla="*/ 0 h 768776"/>
              <a:gd name="connsiteX3" fmla="*/ 5396 w 833402"/>
              <a:gd name="connsiteY3" fmla="*/ 274461 h 768776"/>
              <a:gd name="connsiteX4" fmla="*/ 0 w 833402"/>
              <a:gd name="connsiteY4" fmla="*/ 768776 h 768776"/>
              <a:gd name="connsiteX0" fmla="*/ 0 w 833402"/>
              <a:gd name="connsiteY0" fmla="*/ 794053 h 794053"/>
              <a:gd name="connsiteX1" fmla="*/ 833402 w 833402"/>
              <a:gd name="connsiteY1" fmla="*/ 660059 h 794053"/>
              <a:gd name="connsiteX2" fmla="*/ 810656 w 833402"/>
              <a:gd name="connsiteY2" fmla="*/ 0 h 794053"/>
              <a:gd name="connsiteX3" fmla="*/ 5396 w 833402"/>
              <a:gd name="connsiteY3" fmla="*/ 299738 h 794053"/>
              <a:gd name="connsiteX4" fmla="*/ 0 w 833402"/>
              <a:gd name="connsiteY4" fmla="*/ 794053 h 794053"/>
              <a:gd name="connsiteX0" fmla="*/ 0 w 833402"/>
              <a:gd name="connsiteY0" fmla="*/ 794053 h 794053"/>
              <a:gd name="connsiteX1" fmla="*/ 833402 w 833402"/>
              <a:gd name="connsiteY1" fmla="*/ 660059 h 794053"/>
              <a:gd name="connsiteX2" fmla="*/ 810656 w 833402"/>
              <a:gd name="connsiteY2" fmla="*/ 0 h 794053"/>
              <a:gd name="connsiteX3" fmla="*/ 5396 w 833402"/>
              <a:gd name="connsiteY3" fmla="*/ 299738 h 794053"/>
              <a:gd name="connsiteX4" fmla="*/ 0 w 833402"/>
              <a:gd name="connsiteY4" fmla="*/ 794053 h 794053"/>
              <a:gd name="connsiteX0" fmla="*/ 0 w 833402"/>
              <a:gd name="connsiteY0" fmla="*/ 794053 h 794053"/>
              <a:gd name="connsiteX1" fmla="*/ 833402 w 833402"/>
              <a:gd name="connsiteY1" fmla="*/ 660059 h 794053"/>
              <a:gd name="connsiteX2" fmla="*/ 810656 w 833402"/>
              <a:gd name="connsiteY2" fmla="*/ 0 h 794053"/>
              <a:gd name="connsiteX3" fmla="*/ 5396 w 833402"/>
              <a:gd name="connsiteY3" fmla="*/ 284572 h 794053"/>
              <a:gd name="connsiteX4" fmla="*/ 0 w 833402"/>
              <a:gd name="connsiteY4" fmla="*/ 794053 h 794053"/>
              <a:gd name="connsiteX0" fmla="*/ 0 w 833402"/>
              <a:gd name="connsiteY0" fmla="*/ 794053 h 794053"/>
              <a:gd name="connsiteX1" fmla="*/ 833402 w 833402"/>
              <a:gd name="connsiteY1" fmla="*/ 660059 h 794053"/>
              <a:gd name="connsiteX2" fmla="*/ 810656 w 833402"/>
              <a:gd name="connsiteY2" fmla="*/ 0 h 794053"/>
              <a:gd name="connsiteX3" fmla="*/ 5396 w 833402"/>
              <a:gd name="connsiteY3" fmla="*/ 274461 h 794053"/>
              <a:gd name="connsiteX4" fmla="*/ 0 w 833402"/>
              <a:gd name="connsiteY4" fmla="*/ 794053 h 794053"/>
              <a:gd name="connsiteX0" fmla="*/ 0 w 833402"/>
              <a:gd name="connsiteY0" fmla="*/ 794053 h 794053"/>
              <a:gd name="connsiteX1" fmla="*/ 833402 w 833402"/>
              <a:gd name="connsiteY1" fmla="*/ 660059 h 794053"/>
              <a:gd name="connsiteX2" fmla="*/ 810656 w 833402"/>
              <a:gd name="connsiteY2" fmla="*/ 0 h 794053"/>
              <a:gd name="connsiteX3" fmla="*/ 9596 w 833402"/>
              <a:gd name="connsiteY3" fmla="*/ 269406 h 794053"/>
              <a:gd name="connsiteX4" fmla="*/ 0 w 833402"/>
              <a:gd name="connsiteY4" fmla="*/ 794053 h 794053"/>
              <a:gd name="connsiteX0" fmla="*/ 0 w 833402"/>
              <a:gd name="connsiteY0" fmla="*/ 814275 h 814275"/>
              <a:gd name="connsiteX1" fmla="*/ 833402 w 833402"/>
              <a:gd name="connsiteY1" fmla="*/ 680281 h 814275"/>
              <a:gd name="connsiteX2" fmla="*/ 806456 w 833402"/>
              <a:gd name="connsiteY2" fmla="*/ 0 h 814275"/>
              <a:gd name="connsiteX3" fmla="*/ 9596 w 833402"/>
              <a:gd name="connsiteY3" fmla="*/ 289628 h 814275"/>
              <a:gd name="connsiteX4" fmla="*/ 0 w 833402"/>
              <a:gd name="connsiteY4" fmla="*/ 814275 h 814275"/>
              <a:gd name="connsiteX0" fmla="*/ 0 w 833402"/>
              <a:gd name="connsiteY0" fmla="*/ 799108 h 799108"/>
              <a:gd name="connsiteX1" fmla="*/ 833402 w 833402"/>
              <a:gd name="connsiteY1" fmla="*/ 665114 h 799108"/>
              <a:gd name="connsiteX2" fmla="*/ 806456 w 833402"/>
              <a:gd name="connsiteY2" fmla="*/ 0 h 799108"/>
              <a:gd name="connsiteX3" fmla="*/ 9596 w 833402"/>
              <a:gd name="connsiteY3" fmla="*/ 274461 h 799108"/>
              <a:gd name="connsiteX4" fmla="*/ 0 w 833402"/>
              <a:gd name="connsiteY4" fmla="*/ 799108 h 799108"/>
              <a:gd name="connsiteX0" fmla="*/ 0 w 1112976"/>
              <a:gd name="connsiteY0" fmla="*/ 799108 h 799108"/>
              <a:gd name="connsiteX1" fmla="*/ 1112976 w 1112976"/>
              <a:gd name="connsiteY1" fmla="*/ 625052 h 799108"/>
              <a:gd name="connsiteX2" fmla="*/ 806456 w 1112976"/>
              <a:gd name="connsiteY2" fmla="*/ 0 h 799108"/>
              <a:gd name="connsiteX3" fmla="*/ 9596 w 1112976"/>
              <a:gd name="connsiteY3" fmla="*/ 274461 h 799108"/>
              <a:gd name="connsiteX4" fmla="*/ 0 w 1112976"/>
              <a:gd name="connsiteY4" fmla="*/ 799108 h 799108"/>
              <a:gd name="connsiteX0" fmla="*/ 0 w 1116304"/>
              <a:gd name="connsiteY0" fmla="*/ 787090 h 787090"/>
              <a:gd name="connsiteX1" fmla="*/ 1116304 w 1116304"/>
              <a:gd name="connsiteY1" fmla="*/ 625052 h 787090"/>
              <a:gd name="connsiteX2" fmla="*/ 809784 w 1116304"/>
              <a:gd name="connsiteY2" fmla="*/ 0 h 787090"/>
              <a:gd name="connsiteX3" fmla="*/ 12924 w 1116304"/>
              <a:gd name="connsiteY3" fmla="*/ 274461 h 787090"/>
              <a:gd name="connsiteX4" fmla="*/ 0 w 1116304"/>
              <a:gd name="connsiteY4" fmla="*/ 787090 h 787090"/>
              <a:gd name="connsiteX0" fmla="*/ 0 w 1112976"/>
              <a:gd name="connsiteY0" fmla="*/ 803115 h 803115"/>
              <a:gd name="connsiteX1" fmla="*/ 1112976 w 1112976"/>
              <a:gd name="connsiteY1" fmla="*/ 625052 h 803115"/>
              <a:gd name="connsiteX2" fmla="*/ 806456 w 1112976"/>
              <a:gd name="connsiteY2" fmla="*/ 0 h 803115"/>
              <a:gd name="connsiteX3" fmla="*/ 9596 w 1112976"/>
              <a:gd name="connsiteY3" fmla="*/ 274461 h 803115"/>
              <a:gd name="connsiteX4" fmla="*/ 0 w 1112976"/>
              <a:gd name="connsiteY4" fmla="*/ 803115 h 803115"/>
              <a:gd name="connsiteX0" fmla="*/ 0 w 1112976"/>
              <a:gd name="connsiteY0" fmla="*/ 803115 h 803115"/>
              <a:gd name="connsiteX1" fmla="*/ 1112976 w 1112976"/>
              <a:gd name="connsiteY1" fmla="*/ 625052 h 803115"/>
              <a:gd name="connsiteX2" fmla="*/ 806456 w 1112976"/>
              <a:gd name="connsiteY2" fmla="*/ 0 h 803115"/>
              <a:gd name="connsiteX3" fmla="*/ 2940 w 1112976"/>
              <a:gd name="connsiteY3" fmla="*/ 378621 h 803115"/>
              <a:gd name="connsiteX4" fmla="*/ 0 w 1112976"/>
              <a:gd name="connsiteY4" fmla="*/ 803115 h 803115"/>
              <a:gd name="connsiteX0" fmla="*/ 0 w 1130779"/>
              <a:gd name="connsiteY0" fmla="*/ 811127 h 811127"/>
              <a:gd name="connsiteX1" fmla="*/ 1112976 w 1130779"/>
              <a:gd name="connsiteY1" fmla="*/ 633064 h 811127"/>
              <a:gd name="connsiteX2" fmla="*/ 1129297 w 1130779"/>
              <a:gd name="connsiteY2" fmla="*/ 0 h 811127"/>
              <a:gd name="connsiteX3" fmla="*/ 2940 w 1130779"/>
              <a:gd name="connsiteY3" fmla="*/ 386633 h 811127"/>
              <a:gd name="connsiteX4" fmla="*/ 0 w 1130779"/>
              <a:gd name="connsiteY4" fmla="*/ 811127 h 811127"/>
              <a:gd name="connsiteX0" fmla="*/ 0 w 1129297"/>
              <a:gd name="connsiteY0" fmla="*/ 811127 h 811127"/>
              <a:gd name="connsiteX1" fmla="*/ 1112976 w 1129297"/>
              <a:gd name="connsiteY1" fmla="*/ 633064 h 811127"/>
              <a:gd name="connsiteX2" fmla="*/ 1129297 w 1129297"/>
              <a:gd name="connsiteY2" fmla="*/ 0 h 811127"/>
              <a:gd name="connsiteX3" fmla="*/ 2940 w 1129297"/>
              <a:gd name="connsiteY3" fmla="*/ 386633 h 811127"/>
              <a:gd name="connsiteX4" fmla="*/ 0 w 1129297"/>
              <a:gd name="connsiteY4" fmla="*/ 811127 h 811127"/>
              <a:gd name="connsiteX0" fmla="*/ 0 w 1129297"/>
              <a:gd name="connsiteY0" fmla="*/ 811127 h 811127"/>
              <a:gd name="connsiteX1" fmla="*/ 1112976 w 1129297"/>
              <a:gd name="connsiteY1" fmla="*/ 633064 h 811127"/>
              <a:gd name="connsiteX2" fmla="*/ 1129297 w 1129297"/>
              <a:gd name="connsiteY2" fmla="*/ 0 h 811127"/>
              <a:gd name="connsiteX3" fmla="*/ 2940 w 1129297"/>
              <a:gd name="connsiteY3" fmla="*/ 386633 h 811127"/>
              <a:gd name="connsiteX4" fmla="*/ 0 w 1129297"/>
              <a:gd name="connsiteY4" fmla="*/ 811127 h 811127"/>
              <a:gd name="connsiteX0" fmla="*/ 1414 w 1130711"/>
              <a:gd name="connsiteY0" fmla="*/ 811127 h 811127"/>
              <a:gd name="connsiteX1" fmla="*/ 1114390 w 1130711"/>
              <a:gd name="connsiteY1" fmla="*/ 633064 h 811127"/>
              <a:gd name="connsiteX2" fmla="*/ 1130711 w 1130711"/>
              <a:gd name="connsiteY2" fmla="*/ 0 h 811127"/>
              <a:gd name="connsiteX3" fmla="*/ 1025 w 1130711"/>
              <a:gd name="connsiteY3" fmla="*/ 370608 h 811127"/>
              <a:gd name="connsiteX4" fmla="*/ 1414 w 1130711"/>
              <a:gd name="connsiteY4" fmla="*/ 811127 h 811127"/>
              <a:gd name="connsiteX0" fmla="*/ 0 w 1132625"/>
              <a:gd name="connsiteY0" fmla="*/ 799109 h 799109"/>
              <a:gd name="connsiteX1" fmla="*/ 1116304 w 1132625"/>
              <a:gd name="connsiteY1" fmla="*/ 633064 h 799109"/>
              <a:gd name="connsiteX2" fmla="*/ 1132625 w 1132625"/>
              <a:gd name="connsiteY2" fmla="*/ 0 h 799109"/>
              <a:gd name="connsiteX3" fmla="*/ 2939 w 1132625"/>
              <a:gd name="connsiteY3" fmla="*/ 370608 h 799109"/>
              <a:gd name="connsiteX4" fmla="*/ 0 w 1132625"/>
              <a:gd name="connsiteY4" fmla="*/ 799109 h 799109"/>
              <a:gd name="connsiteX0" fmla="*/ 0 w 1116309"/>
              <a:gd name="connsiteY0" fmla="*/ 795351 h 795351"/>
              <a:gd name="connsiteX1" fmla="*/ 1116304 w 1116309"/>
              <a:gd name="connsiteY1" fmla="*/ 629306 h 795351"/>
              <a:gd name="connsiteX2" fmla="*/ 1104526 w 1116309"/>
              <a:gd name="connsiteY2" fmla="*/ 0 h 795351"/>
              <a:gd name="connsiteX3" fmla="*/ 2939 w 1116309"/>
              <a:gd name="connsiteY3" fmla="*/ 366850 h 795351"/>
              <a:gd name="connsiteX4" fmla="*/ 0 w 1116309"/>
              <a:gd name="connsiteY4" fmla="*/ 795351 h 795351"/>
              <a:gd name="connsiteX0" fmla="*/ 0 w 1116314"/>
              <a:gd name="connsiteY0" fmla="*/ 795351 h 795351"/>
              <a:gd name="connsiteX1" fmla="*/ 1116304 w 1116314"/>
              <a:gd name="connsiteY1" fmla="*/ 629306 h 795351"/>
              <a:gd name="connsiteX2" fmla="*/ 1104526 w 1116314"/>
              <a:gd name="connsiteY2" fmla="*/ 0 h 795351"/>
              <a:gd name="connsiteX3" fmla="*/ 2939 w 1116314"/>
              <a:gd name="connsiteY3" fmla="*/ 366850 h 795351"/>
              <a:gd name="connsiteX4" fmla="*/ 0 w 1116314"/>
              <a:gd name="connsiteY4" fmla="*/ 795351 h 795351"/>
              <a:gd name="connsiteX0" fmla="*/ 0 w 1104526"/>
              <a:gd name="connsiteY0" fmla="*/ 795351 h 795351"/>
              <a:gd name="connsiteX1" fmla="*/ 1103816 w 1104526"/>
              <a:gd name="connsiteY1" fmla="*/ 629306 h 795351"/>
              <a:gd name="connsiteX2" fmla="*/ 1104526 w 1104526"/>
              <a:gd name="connsiteY2" fmla="*/ 0 h 795351"/>
              <a:gd name="connsiteX3" fmla="*/ 2939 w 1104526"/>
              <a:gd name="connsiteY3" fmla="*/ 366850 h 795351"/>
              <a:gd name="connsiteX4" fmla="*/ 0 w 1104526"/>
              <a:gd name="connsiteY4" fmla="*/ 795351 h 795351"/>
              <a:gd name="connsiteX0" fmla="*/ 0 w 1113194"/>
              <a:gd name="connsiteY0" fmla="*/ 795351 h 795351"/>
              <a:gd name="connsiteX1" fmla="*/ 1113182 w 1113194"/>
              <a:gd name="connsiteY1" fmla="*/ 640580 h 795351"/>
              <a:gd name="connsiteX2" fmla="*/ 1104526 w 1113194"/>
              <a:gd name="connsiteY2" fmla="*/ 0 h 795351"/>
              <a:gd name="connsiteX3" fmla="*/ 2939 w 1113194"/>
              <a:gd name="connsiteY3" fmla="*/ 366850 h 795351"/>
              <a:gd name="connsiteX4" fmla="*/ 0 w 1113194"/>
              <a:gd name="connsiteY4" fmla="*/ 795351 h 795351"/>
              <a:gd name="connsiteX0" fmla="*/ 0 w 1104526"/>
              <a:gd name="connsiteY0" fmla="*/ 795351 h 795351"/>
              <a:gd name="connsiteX1" fmla="*/ 1097572 w 1104526"/>
              <a:gd name="connsiteY1" fmla="*/ 640580 h 795351"/>
              <a:gd name="connsiteX2" fmla="*/ 1104526 w 1104526"/>
              <a:gd name="connsiteY2" fmla="*/ 0 h 795351"/>
              <a:gd name="connsiteX3" fmla="*/ 2939 w 1104526"/>
              <a:gd name="connsiteY3" fmla="*/ 366850 h 795351"/>
              <a:gd name="connsiteX4" fmla="*/ 0 w 1104526"/>
              <a:gd name="connsiteY4" fmla="*/ 795351 h 795351"/>
              <a:gd name="connsiteX0" fmla="*/ 0 w 1104526"/>
              <a:gd name="connsiteY0" fmla="*/ 795351 h 795351"/>
              <a:gd name="connsiteX1" fmla="*/ 1103816 w 1104526"/>
              <a:gd name="connsiteY1" fmla="*/ 640580 h 795351"/>
              <a:gd name="connsiteX2" fmla="*/ 1104526 w 1104526"/>
              <a:gd name="connsiteY2" fmla="*/ 0 h 795351"/>
              <a:gd name="connsiteX3" fmla="*/ 2939 w 1104526"/>
              <a:gd name="connsiteY3" fmla="*/ 366850 h 795351"/>
              <a:gd name="connsiteX4" fmla="*/ 0 w 1104526"/>
              <a:gd name="connsiteY4" fmla="*/ 795351 h 795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526" h="795351">
                <a:moveTo>
                  <a:pt x="0" y="795351"/>
                </a:moveTo>
                <a:lnTo>
                  <a:pt x="1103816" y="640580"/>
                </a:lnTo>
                <a:cubicBezTo>
                  <a:pt x="1104301" y="216234"/>
                  <a:pt x="1099942" y="334909"/>
                  <a:pt x="1104526" y="0"/>
                </a:cubicBezTo>
                <a:lnTo>
                  <a:pt x="2939" y="366850"/>
                </a:lnTo>
                <a:cubicBezTo>
                  <a:pt x="-761" y="540035"/>
                  <a:pt x="3700" y="708758"/>
                  <a:pt x="0" y="795351"/>
                </a:cubicBezTo>
                <a:close/>
              </a:path>
            </a:pathLst>
          </a:custGeom>
          <a:solidFill>
            <a:srgbClr val="B4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48" name="TextBox 47"/>
          <p:cNvSpPr txBox="1"/>
          <p:nvPr/>
        </p:nvSpPr>
        <p:spPr>
          <a:xfrm rot="20964262">
            <a:off x="6465848" y="4376848"/>
            <a:ext cx="1328056" cy="369332"/>
          </a:xfrm>
          <a:prstGeom prst="rect">
            <a:avLst/>
          </a:prstGeom>
          <a:noFill/>
        </p:spPr>
        <p:txBody>
          <a:bodyPr wrap="square" rtlCol="0">
            <a:spAutoFit/>
          </a:bodyPr>
          <a:lstStyle/>
          <a:p>
            <a:pPr defTabSz="609585"/>
            <a:r>
              <a:rPr lang="en-US" dirty="0">
                <a:solidFill>
                  <a:prstClr val="white"/>
                </a:solidFill>
                <a:effectLst>
                  <a:outerShdw blurRad="38100" dist="38100" dir="2700000" algn="tl">
                    <a:srgbClr val="000000">
                      <a:alpha val="43137"/>
                    </a:srgbClr>
                  </a:outerShdw>
                </a:effectLst>
                <a:latin typeface="Calibri"/>
              </a:rPr>
              <a:t>Soon</a:t>
            </a:r>
          </a:p>
        </p:txBody>
      </p:sp>
      <p:sp>
        <p:nvSpPr>
          <p:cNvPr id="49" name="TextBox 48"/>
          <p:cNvSpPr txBox="1"/>
          <p:nvPr/>
        </p:nvSpPr>
        <p:spPr>
          <a:xfrm rot="20964262">
            <a:off x="9324492" y="3816388"/>
            <a:ext cx="1328056" cy="369332"/>
          </a:xfrm>
          <a:prstGeom prst="rect">
            <a:avLst/>
          </a:prstGeom>
          <a:noFill/>
        </p:spPr>
        <p:txBody>
          <a:bodyPr wrap="square" rtlCol="0">
            <a:spAutoFit/>
          </a:bodyPr>
          <a:lstStyle/>
          <a:p>
            <a:pPr defTabSz="609585"/>
            <a:r>
              <a:rPr lang="en-US" dirty="0">
                <a:solidFill>
                  <a:prstClr val="white"/>
                </a:solidFill>
                <a:effectLst>
                  <a:outerShdw blurRad="38100" dist="38100" dir="2700000" algn="tl">
                    <a:srgbClr val="000000">
                      <a:alpha val="43137"/>
                    </a:srgbClr>
                  </a:outerShdw>
                </a:effectLst>
                <a:latin typeface="Calibri"/>
              </a:rPr>
              <a:t>Later</a:t>
            </a:r>
          </a:p>
        </p:txBody>
      </p:sp>
      <p:sp>
        <p:nvSpPr>
          <p:cNvPr id="50" name="TextBox 49"/>
          <p:cNvSpPr txBox="1"/>
          <p:nvPr/>
        </p:nvSpPr>
        <p:spPr>
          <a:xfrm>
            <a:off x="2209800" y="2504106"/>
            <a:ext cx="7543800" cy="646331"/>
          </a:xfrm>
          <a:prstGeom prst="rect">
            <a:avLst/>
          </a:prstGeom>
          <a:noFill/>
        </p:spPr>
        <p:txBody>
          <a:bodyPr wrap="square" rtlCol="0">
            <a:spAutoFit/>
          </a:bodyPr>
          <a:lstStyle/>
          <a:p>
            <a:pPr defTabSz="609585"/>
            <a:r>
              <a:rPr lang="en-US" i="1" dirty="0">
                <a:solidFill>
                  <a:prstClr val="black"/>
                </a:solidFill>
                <a:latin typeface="Calibri"/>
              </a:rPr>
              <a:t>Assumptions – Client is 60, Retire at 65, Desires blend of retirement income risk during retirement </a:t>
            </a:r>
          </a:p>
        </p:txBody>
      </p:sp>
      <p:sp>
        <p:nvSpPr>
          <p:cNvPr id="51" name="TextBox 50"/>
          <p:cNvSpPr txBox="1"/>
          <p:nvPr/>
        </p:nvSpPr>
        <p:spPr>
          <a:xfrm rot="20964262">
            <a:off x="4393170" y="4823796"/>
            <a:ext cx="888369" cy="369332"/>
          </a:xfrm>
          <a:prstGeom prst="rect">
            <a:avLst/>
          </a:prstGeom>
          <a:noFill/>
        </p:spPr>
        <p:txBody>
          <a:bodyPr wrap="square" rtlCol="0">
            <a:spAutoFit/>
          </a:bodyPr>
          <a:lstStyle/>
          <a:p>
            <a:pPr defTabSz="609585"/>
            <a:r>
              <a:rPr lang="en-US" dirty="0">
                <a:solidFill>
                  <a:prstClr val="white"/>
                </a:solidFill>
                <a:effectLst>
                  <a:outerShdw blurRad="38100" dist="38100" dir="2700000" algn="tl">
                    <a:srgbClr val="000000">
                      <a:alpha val="43137"/>
                    </a:srgbClr>
                  </a:outerShdw>
                </a:effectLst>
                <a:latin typeface="Calibri"/>
              </a:rPr>
              <a:t>Now</a:t>
            </a:r>
          </a:p>
        </p:txBody>
      </p:sp>
      <p:sp>
        <p:nvSpPr>
          <p:cNvPr id="52" name="Title 2"/>
          <p:cNvSpPr>
            <a:spLocks noGrp="1"/>
          </p:cNvSpPr>
          <p:nvPr>
            <p:ph type="title"/>
          </p:nvPr>
        </p:nvSpPr>
        <p:spPr>
          <a:xfrm>
            <a:off x="1397239" y="167167"/>
            <a:ext cx="9313927" cy="1143000"/>
          </a:xfrm>
        </p:spPr>
        <p:txBody>
          <a:bodyPr>
            <a:normAutofit/>
          </a:bodyPr>
          <a:lstStyle/>
          <a:p>
            <a:pPr algn="ctr"/>
            <a:r>
              <a:rPr lang="en-US" sz="3333" b="0" dirty="0">
                <a:solidFill>
                  <a:srgbClr val="333F50"/>
                </a:solidFill>
                <a:latin typeface="Rockwell" panose="02060603020205020403" pitchFamily="18" charset="0"/>
              </a:rPr>
              <a:t>Hybrid Floor – Bucket Strategies</a:t>
            </a:r>
          </a:p>
        </p:txBody>
      </p:sp>
      <p:sp>
        <p:nvSpPr>
          <p:cNvPr id="68" name="Rectangle 67"/>
          <p:cNvSpPr/>
          <p:nvPr/>
        </p:nvSpPr>
        <p:spPr>
          <a:xfrm>
            <a:off x="4392548" y="6089297"/>
            <a:ext cx="891131"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69" name="TextBox 68"/>
          <p:cNvSpPr txBox="1"/>
          <p:nvPr/>
        </p:nvSpPr>
        <p:spPr>
          <a:xfrm>
            <a:off x="5307921" y="5985298"/>
            <a:ext cx="922977" cy="338554"/>
          </a:xfrm>
          <a:prstGeom prst="rect">
            <a:avLst/>
          </a:prstGeom>
          <a:noFill/>
        </p:spPr>
        <p:txBody>
          <a:bodyPr wrap="square" rtlCol="0">
            <a:spAutoFit/>
          </a:bodyPr>
          <a:lstStyle/>
          <a:p>
            <a:pPr defTabSz="609585"/>
            <a:r>
              <a:rPr lang="en-US" sz="1600" dirty="0">
                <a:solidFill>
                  <a:prstClr val="black"/>
                </a:solidFill>
                <a:latin typeface="Calibri"/>
              </a:rPr>
              <a:t>Assets</a:t>
            </a:r>
          </a:p>
        </p:txBody>
      </p:sp>
      <p:cxnSp>
        <p:nvCxnSpPr>
          <p:cNvPr id="70" name="Straight Connector 69"/>
          <p:cNvCxnSpPr/>
          <p:nvPr/>
        </p:nvCxnSpPr>
        <p:spPr>
          <a:xfrm>
            <a:off x="6230898" y="6154573"/>
            <a:ext cx="881581"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154224" y="5988478"/>
            <a:ext cx="1523997" cy="338554"/>
          </a:xfrm>
          <a:prstGeom prst="rect">
            <a:avLst/>
          </a:prstGeom>
          <a:noFill/>
        </p:spPr>
        <p:txBody>
          <a:bodyPr wrap="square" rtlCol="0">
            <a:spAutoFit/>
          </a:bodyPr>
          <a:lstStyle/>
          <a:p>
            <a:pPr defTabSz="609585"/>
            <a:r>
              <a:rPr lang="en-US" sz="1600" dirty="0">
                <a:solidFill>
                  <a:prstClr val="black"/>
                </a:solidFill>
                <a:latin typeface="Calibri"/>
              </a:rPr>
              <a:t>Income Need</a:t>
            </a:r>
          </a:p>
        </p:txBody>
      </p:sp>
      <p:sp>
        <p:nvSpPr>
          <p:cNvPr id="63" name="Freeform 62"/>
          <p:cNvSpPr/>
          <p:nvPr/>
        </p:nvSpPr>
        <p:spPr>
          <a:xfrm>
            <a:off x="3542582" y="3137878"/>
            <a:ext cx="7170564" cy="2555557"/>
          </a:xfrm>
          <a:custGeom>
            <a:avLst/>
            <a:gdLst>
              <a:gd name="connsiteX0" fmla="*/ 8627 w 7211683"/>
              <a:gd name="connsiteY0" fmla="*/ 2009955 h 2587925"/>
              <a:gd name="connsiteX1" fmla="*/ 7211683 w 7211683"/>
              <a:gd name="connsiteY1" fmla="*/ 0 h 2587925"/>
              <a:gd name="connsiteX2" fmla="*/ 7168551 w 7211683"/>
              <a:gd name="connsiteY2" fmla="*/ 2570672 h 2587925"/>
              <a:gd name="connsiteX3" fmla="*/ 0 w 7211683"/>
              <a:gd name="connsiteY3" fmla="*/ 2587925 h 2587925"/>
              <a:gd name="connsiteX4" fmla="*/ 8627 w 7211683"/>
              <a:gd name="connsiteY4" fmla="*/ 2009955 h 2587925"/>
              <a:gd name="connsiteX0" fmla="*/ 8627 w 7168551"/>
              <a:gd name="connsiteY0" fmla="*/ 1977587 h 2555557"/>
              <a:gd name="connsiteX1" fmla="*/ 7163145 w 7168551"/>
              <a:gd name="connsiteY1" fmla="*/ 0 h 2555557"/>
              <a:gd name="connsiteX2" fmla="*/ 7168551 w 7168551"/>
              <a:gd name="connsiteY2" fmla="*/ 2538304 h 2555557"/>
              <a:gd name="connsiteX3" fmla="*/ 0 w 7168551"/>
              <a:gd name="connsiteY3" fmla="*/ 2555557 h 2555557"/>
              <a:gd name="connsiteX4" fmla="*/ 8627 w 7168551"/>
              <a:gd name="connsiteY4" fmla="*/ 1977587 h 255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8551" h="2555557">
                <a:moveTo>
                  <a:pt x="8627" y="1977587"/>
                </a:moveTo>
                <a:lnTo>
                  <a:pt x="7163145" y="0"/>
                </a:lnTo>
                <a:lnTo>
                  <a:pt x="7168551" y="2538304"/>
                </a:lnTo>
                <a:lnTo>
                  <a:pt x="0" y="2555557"/>
                </a:lnTo>
                <a:lnTo>
                  <a:pt x="8627" y="1977587"/>
                </a:lnTo>
                <a:close/>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a:solidFill>
                <a:prstClr val="white"/>
              </a:solidFill>
              <a:latin typeface="Calibri"/>
            </a:endParaRPr>
          </a:p>
        </p:txBody>
      </p:sp>
      <p:sp>
        <p:nvSpPr>
          <p:cNvPr id="56" name="Content Placeholder 1"/>
          <p:cNvSpPr txBox="1">
            <a:spLocks/>
          </p:cNvSpPr>
          <p:nvPr/>
        </p:nvSpPr>
        <p:spPr>
          <a:xfrm>
            <a:off x="1981200" y="1295401"/>
            <a:ext cx="8229600" cy="99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pPr>
            <a:r>
              <a:rPr lang="en-US" sz="2400" b="1">
                <a:solidFill>
                  <a:srgbClr val="455F51"/>
                </a:solidFill>
                <a:latin typeface="Calibri"/>
              </a:rPr>
              <a:t>Maximizing Income using minimum sum of assets to accomplish income goals.  Each solution is dependent on the client’s needs, desires and available asset classes.</a:t>
            </a:r>
            <a:endParaRPr lang="en-US" sz="2400" b="1" dirty="0">
              <a:solidFill>
                <a:srgbClr val="455F51"/>
              </a:solidFill>
              <a:latin typeface="Calibri"/>
            </a:endParaRPr>
          </a:p>
        </p:txBody>
      </p:sp>
      <p:sp>
        <p:nvSpPr>
          <p:cNvPr id="59" name="Rectangle 58"/>
          <p:cNvSpPr/>
          <p:nvPr/>
        </p:nvSpPr>
        <p:spPr>
          <a:xfrm>
            <a:off x="2534767" y="3937651"/>
            <a:ext cx="362751" cy="1760493"/>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09585"/>
            <a:r>
              <a:rPr lang="en-US" dirty="0">
                <a:solidFill>
                  <a:prstClr val="white"/>
                </a:solidFill>
                <a:latin typeface="Calibri"/>
              </a:rPr>
              <a:t>Starting Assets</a:t>
            </a:r>
          </a:p>
        </p:txBody>
      </p:sp>
      <p:grpSp>
        <p:nvGrpSpPr>
          <p:cNvPr id="35" name="Group 34">
            <a:extLst>
              <a:ext uri="{FF2B5EF4-FFF2-40B4-BE49-F238E27FC236}">
                <a16:creationId xmlns:a16="http://schemas.microsoft.com/office/drawing/2014/main" id="{17AF6882-DD79-4828-977A-6A9883B7F478}"/>
              </a:ext>
            </a:extLst>
          </p:cNvPr>
          <p:cNvGrpSpPr/>
          <p:nvPr/>
        </p:nvGrpSpPr>
        <p:grpSpPr>
          <a:xfrm>
            <a:off x="0" y="6283326"/>
            <a:ext cx="12192000" cy="580211"/>
            <a:chOff x="-88136" y="6283325"/>
            <a:chExt cx="9906000" cy="580211"/>
          </a:xfrm>
        </p:grpSpPr>
        <p:grpSp>
          <p:nvGrpSpPr>
            <p:cNvPr id="37" name="Group 36">
              <a:extLst>
                <a:ext uri="{FF2B5EF4-FFF2-40B4-BE49-F238E27FC236}">
                  <a16:creationId xmlns:a16="http://schemas.microsoft.com/office/drawing/2014/main" id="{04A40F83-5834-4C7A-9D66-47B8385E637E}"/>
                </a:ext>
              </a:extLst>
            </p:cNvPr>
            <p:cNvGrpSpPr/>
            <p:nvPr/>
          </p:nvGrpSpPr>
          <p:grpSpPr>
            <a:xfrm>
              <a:off x="-88136" y="6283325"/>
              <a:ext cx="9906000" cy="574675"/>
              <a:chOff x="-88136" y="6130925"/>
              <a:chExt cx="9906000" cy="574675"/>
            </a:xfrm>
          </p:grpSpPr>
          <p:grpSp>
            <p:nvGrpSpPr>
              <p:cNvPr id="40" name="Group 19">
                <a:extLst>
                  <a:ext uri="{FF2B5EF4-FFF2-40B4-BE49-F238E27FC236}">
                    <a16:creationId xmlns:a16="http://schemas.microsoft.com/office/drawing/2014/main" id="{BEAB4C63-87E2-4D5F-9A87-DC3A5FD007EF}"/>
                  </a:ext>
                </a:extLst>
              </p:cNvPr>
              <p:cNvGrpSpPr>
                <a:grpSpLocks/>
              </p:cNvGrpSpPr>
              <p:nvPr/>
            </p:nvGrpSpPr>
            <p:grpSpPr bwMode="auto">
              <a:xfrm>
                <a:off x="-88136" y="6130925"/>
                <a:ext cx="9906000" cy="574675"/>
                <a:chOff x="0" y="6283325"/>
                <a:chExt cx="9906000" cy="574675"/>
              </a:xfrm>
            </p:grpSpPr>
            <p:grpSp>
              <p:nvGrpSpPr>
                <p:cNvPr id="53" name="Group 19">
                  <a:extLst>
                    <a:ext uri="{FF2B5EF4-FFF2-40B4-BE49-F238E27FC236}">
                      <a16:creationId xmlns:a16="http://schemas.microsoft.com/office/drawing/2014/main" id="{2ADCB183-0F44-470F-940B-7A8857E3F70C}"/>
                    </a:ext>
                  </a:extLst>
                </p:cNvPr>
                <p:cNvGrpSpPr>
                  <a:grpSpLocks/>
                </p:cNvGrpSpPr>
                <p:nvPr/>
              </p:nvGrpSpPr>
              <p:grpSpPr bwMode="auto">
                <a:xfrm>
                  <a:off x="0" y="6496059"/>
                  <a:ext cx="9906000" cy="271226"/>
                  <a:chOff x="0" y="6523530"/>
                  <a:chExt cx="9143999" cy="270913"/>
                </a:xfrm>
              </p:grpSpPr>
              <p:grpSp>
                <p:nvGrpSpPr>
                  <p:cNvPr id="55" name="Group 13">
                    <a:extLst>
                      <a:ext uri="{FF2B5EF4-FFF2-40B4-BE49-F238E27FC236}">
                        <a16:creationId xmlns:a16="http://schemas.microsoft.com/office/drawing/2014/main" id="{B15F9EB7-0100-498E-855C-E01BDC96907F}"/>
                      </a:ext>
                    </a:extLst>
                  </p:cNvPr>
                  <p:cNvGrpSpPr>
                    <a:grpSpLocks/>
                  </p:cNvGrpSpPr>
                  <p:nvPr/>
                </p:nvGrpSpPr>
                <p:grpSpPr bwMode="auto">
                  <a:xfrm>
                    <a:off x="0" y="6523530"/>
                    <a:ext cx="9143999" cy="220408"/>
                    <a:chOff x="0" y="6523530"/>
                    <a:chExt cx="9144289" cy="220408"/>
                  </a:xfrm>
                </p:grpSpPr>
                <p:sp>
                  <p:nvSpPr>
                    <p:cNvPr id="58" name="Rectangle 57">
                      <a:extLst>
                        <a:ext uri="{FF2B5EF4-FFF2-40B4-BE49-F238E27FC236}">
                          <a16:creationId xmlns:a16="http://schemas.microsoft.com/office/drawing/2014/main" id="{E9B2ABA5-DDE0-4277-877D-4C0AAFC31F2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60" name="Rectangle 59">
                      <a:extLst>
                        <a:ext uri="{FF2B5EF4-FFF2-40B4-BE49-F238E27FC236}">
                          <a16:creationId xmlns:a16="http://schemas.microsoft.com/office/drawing/2014/main" id="{681A498A-5181-4662-A7F9-2B2EC531F292}"/>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61" name="Rectangle 60">
                      <a:extLst>
                        <a:ext uri="{FF2B5EF4-FFF2-40B4-BE49-F238E27FC236}">
                          <a16:creationId xmlns:a16="http://schemas.microsoft.com/office/drawing/2014/main" id="{945826FF-1781-4EF6-88A2-02C1D286A59E}"/>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62" name="Rectangle 61">
                      <a:extLst>
                        <a:ext uri="{FF2B5EF4-FFF2-40B4-BE49-F238E27FC236}">
                          <a16:creationId xmlns:a16="http://schemas.microsoft.com/office/drawing/2014/main" id="{31356E92-457D-4254-927F-5C2612CA5344}"/>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7" name="TextBox 11">
                    <a:extLst>
                      <a:ext uri="{FF2B5EF4-FFF2-40B4-BE49-F238E27FC236}">
                        <a16:creationId xmlns:a16="http://schemas.microsoft.com/office/drawing/2014/main" id="{ABAC5197-0F51-4FE5-B601-6F91F42F75D4}"/>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4" name="Picture 18" descr="thrive logo final.png">
                  <a:extLst>
                    <a:ext uri="{FF2B5EF4-FFF2-40B4-BE49-F238E27FC236}">
                      <a16:creationId xmlns:a16="http://schemas.microsoft.com/office/drawing/2014/main" id="{1A9E8EBC-4F71-47ED-8624-28437B6462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1C7DA943-7F1B-4748-B4F3-E5275162C7B7}"/>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8" name="Rectangle 37">
              <a:extLst>
                <a:ext uri="{FF2B5EF4-FFF2-40B4-BE49-F238E27FC236}">
                  <a16:creationId xmlns:a16="http://schemas.microsoft.com/office/drawing/2014/main" id="{47C1BA65-27F1-4EE3-87AA-28C5A1C17EB1}"/>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9" name="Picture 38">
              <a:extLst>
                <a:ext uri="{FF2B5EF4-FFF2-40B4-BE49-F238E27FC236}">
                  <a16:creationId xmlns:a16="http://schemas.microsoft.com/office/drawing/2014/main" id="{58ADEC3C-5578-405C-8E7E-18E38C903690}"/>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65" name="TextBox 64">
            <a:extLst>
              <a:ext uri="{FF2B5EF4-FFF2-40B4-BE49-F238E27FC236}">
                <a16:creationId xmlns:a16="http://schemas.microsoft.com/office/drawing/2014/main" id="{9F4A415A-2F4D-4A77-98E3-967B6F1AC77C}"/>
              </a:ext>
            </a:extLst>
          </p:cNvPr>
          <p:cNvSpPr txBox="1"/>
          <p:nvPr/>
        </p:nvSpPr>
        <p:spPr>
          <a:xfrm rot="20641104">
            <a:off x="9485447" y="2959663"/>
            <a:ext cx="1360767" cy="276999"/>
          </a:xfrm>
          <a:prstGeom prst="rect">
            <a:avLst/>
          </a:prstGeom>
          <a:noFill/>
        </p:spPr>
        <p:txBody>
          <a:bodyPr wrap="square" rtlCol="0">
            <a:spAutoFit/>
          </a:bodyPr>
          <a:lstStyle/>
          <a:p>
            <a:pPr algn="ctr" defTabSz="609585"/>
            <a:r>
              <a:rPr lang="en-US" sz="1200" dirty="0">
                <a:solidFill>
                  <a:prstClr val="white"/>
                </a:solidFill>
                <a:effectLst>
                  <a:outerShdw blurRad="38100" dist="38100" dir="2700000" algn="tl">
                    <a:srgbClr val="000000">
                      <a:alpha val="43137"/>
                    </a:srgbClr>
                  </a:outerShdw>
                </a:effectLst>
                <a:latin typeface="Calibri"/>
              </a:rPr>
              <a:t>LT Growth Assets</a:t>
            </a:r>
          </a:p>
        </p:txBody>
      </p:sp>
    </p:spTree>
    <p:extLst>
      <p:ext uri="{BB962C8B-B14F-4D97-AF65-F5344CB8AC3E}">
        <p14:creationId xmlns:p14="http://schemas.microsoft.com/office/powerpoint/2010/main" val="268813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Line 5"/>
          <p:cNvSpPr>
            <a:spLocks noChangeShapeType="1"/>
          </p:cNvSpPr>
          <p:nvPr/>
        </p:nvSpPr>
        <p:spPr bwMode="auto">
          <a:xfrm>
            <a:off x="386497" y="1066800"/>
            <a:ext cx="6179955" cy="9375"/>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lgn="ctr">
              <a:defRPr/>
            </a:pPr>
            <a:endParaRPr lang="en-US" dirty="0"/>
          </a:p>
        </p:txBody>
      </p:sp>
      <p:pic>
        <p:nvPicPr>
          <p:cNvPr id="1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057400"/>
            <a:ext cx="7335520" cy="2895600"/>
          </a:xfrm>
          <a:prstGeom prst="rect">
            <a:avLst/>
          </a:prstGeom>
          <a:ln>
            <a:noFill/>
          </a:ln>
          <a:effectLst>
            <a:outerShdw blurRad="292100" dist="139700" dir="2700000" algn="tl" rotWithShape="0">
              <a:srgbClr val="333333">
                <a:alpha val="65000"/>
              </a:srgbClr>
            </a:outerShdw>
          </a:effectLst>
        </p:spPr>
      </p:pic>
      <p:sp>
        <p:nvSpPr>
          <p:cNvPr id="18" name="Title 2"/>
          <p:cNvSpPr txBox="1">
            <a:spLocks/>
          </p:cNvSpPr>
          <p:nvPr/>
        </p:nvSpPr>
        <p:spPr>
          <a:xfrm>
            <a:off x="-681891" y="319436"/>
            <a:ext cx="8229600" cy="685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Basket of Products Approach</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grpSp>
        <p:nvGrpSpPr>
          <p:cNvPr id="30" name="Group 29">
            <a:extLst>
              <a:ext uri="{FF2B5EF4-FFF2-40B4-BE49-F238E27FC236}">
                <a16:creationId xmlns:a16="http://schemas.microsoft.com/office/drawing/2014/main" id="{653C6232-BF52-4382-8976-2E1DE21C9AFA}"/>
              </a:ext>
            </a:extLst>
          </p:cNvPr>
          <p:cNvGrpSpPr/>
          <p:nvPr/>
        </p:nvGrpSpPr>
        <p:grpSpPr>
          <a:xfrm>
            <a:off x="0" y="6283326"/>
            <a:ext cx="12192000" cy="580211"/>
            <a:chOff x="-88136" y="6283325"/>
            <a:chExt cx="9906000" cy="580211"/>
          </a:xfrm>
        </p:grpSpPr>
        <p:grpSp>
          <p:nvGrpSpPr>
            <p:cNvPr id="31" name="Group 30">
              <a:extLst>
                <a:ext uri="{FF2B5EF4-FFF2-40B4-BE49-F238E27FC236}">
                  <a16:creationId xmlns:a16="http://schemas.microsoft.com/office/drawing/2014/main" id="{56332E78-25F2-49DC-B0C2-D834C936F0BF}"/>
                </a:ext>
              </a:extLst>
            </p:cNvPr>
            <p:cNvGrpSpPr/>
            <p:nvPr/>
          </p:nvGrpSpPr>
          <p:grpSpPr>
            <a:xfrm>
              <a:off x="-88136" y="6283325"/>
              <a:ext cx="9906000" cy="574675"/>
              <a:chOff x="-88136" y="6130925"/>
              <a:chExt cx="9906000" cy="574675"/>
            </a:xfrm>
          </p:grpSpPr>
          <p:grpSp>
            <p:nvGrpSpPr>
              <p:cNvPr id="34" name="Group 19">
                <a:extLst>
                  <a:ext uri="{FF2B5EF4-FFF2-40B4-BE49-F238E27FC236}">
                    <a16:creationId xmlns:a16="http://schemas.microsoft.com/office/drawing/2014/main" id="{37DD2D19-61EB-411B-979B-DDA7D6821694}"/>
                  </a:ext>
                </a:extLst>
              </p:cNvPr>
              <p:cNvGrpSpPr>
                <a:grpSpLocks/>
              </p:cNvGrpSpPr>
              <p:nvPr/>
            </p:nvGrpSpPr>
            <p:grpSpPr bwMode="auto">
              <a:xfrm>
                <a:off x="-88136" y="6130925"/>
                <a:ext cx="9906000" cy="574675"/>
                <a:chOff x="0" y="6283325"/>
                <a:chExt cx="9906000" cy="574675"/>
              </a:xfrm>
            </p:grpSpPr>
            <p:grpSp>
              <p:nvGrpSpPr>
                <p:cNvPr id="36" name="Group 19">
                  <a:extLst>
                    <a:ext uri="{FF2B5EF4-FFF2-40B4-BE49-F238E27FC236}">
                      <a16:creationId xmlns:a16="http://schemas.microsoft.com/office/drawing/2014/main" id="{768AB615-73E1-40FC-B071-0DCD2CCD8581}"/>
                    </a:ext>
                  </a:extLst>
                </p:cNvPr>
                <p:cNvGrpSpPr>
                  <a:grpSpLocks/>
                </p:cNvGrpSpPr>
                <p:nvPr/>
              </p:nvGrpSpPr>
              <p:grpSpPr bwMode="auto">
                <a:xfrm>
                  <a:off x="0" y="6496059"/>
                  <a:ext cx="9906000" cy="271226"/>
                  <a:chOff x="0" y="6523530"/>
                  <a:chExt cx="9143999" cy="270913"/>
                </a:xfrm>
              </p:grpSpPr>
              <p:grpSp>
                <p:nvGrpSpPr>
                  <p:cNvPr id="38" name="Group 13">
                    <a:extLst>
                      <a:ext uri="{FF2B5EF4-FFF2-40B4-BE49-F238E27FC236}">
                        <a16:creationId xmlns:a16="http://schemas.microsoft.com/office/drawing/2014/main" id="{07698120-8EB6-4396-A1C4-9C99BE3844FA}"/>
                      </a:ext>
                    </a:extLst>
                  </p:cNvPr>
                  <p:cNvGrpSpPr>
                    <a:grpSpLocks/>
                  </p:cNvGrpSpPr>
                  <p:nvPr/>
                </p:nvGrpSpPr>
                <p:grpSpPr bwMode="auto">
                  <a:xfrm>
                    <a:off x="0" y="6523530"/>
                    <a:ext cx="9143999" cy="220408"/>
                    <a:chOff x="0" y="6523530"/>
                    <a:chExt cx="9144289" cy="220408"/>
                  </a:xfrm>
                </p:grpSpPr>
                <p:sp>
                  <p:nvSpPr>
                    <p:cNvPr id="40" name="Rectangle 39">
                      <a:extLst>
                        <a:ext uri="{FF2B5EF4-FFF2-40B4-BE49-F238E27FC236}">
                          <a16:creationId xmlns:a16="http://schemas.microsoft.com/office/drawing/2014/main" id="{ADD7E6B2-692E-41C6-9698-3BCD47EDAFCD}"/>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1" name="Rectangle 40">
                      <a:extLst>
                        <a:ext uri="{FF2B5EF4-FFF2-40B4-BE49-F238E27FC236}">
                          <a16:creationId xmlns:a16="http://schemas.microsoft.com/office/drawing/2014/main" id="{D7788365-7431-49D8-9A8B-DD819D5165B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A9165C1C-E530-4853-8440-A872AA759F3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7B45FF52-BB79-476C-A2BD-05CDFE05D2B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9" name="TextBox 11">
                    <a:extLst>
                      <a:ext uri="{FF2B5EF4-FFF2-40B4-BE49-F238E27FC236}">
                        <a16:creationId xmlns:a16="http://schemas.microsoft.com/office/drawing/2014/main" id="{029ECD13-CDC4-443D-83CA-5AF9D86B8940}"/>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7" name="Picture 18" descr="thrive logo final.png">
                  <a:extLst>
                    <a:ext uri="{FF2B5EF4-FFF2-40B4-BE49-F238E27FC236}">
                      <a16:creationId xmlns:a16="http://schemas.microsoft.com/office/drawing/2014/main" id="{94C8E217-6715-4BE1-9129-3D7315D57A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a:extLst>
                  <a:ext uri="{FF2B5EF4-FFF2-40B4-BE49-F238E27FC236}">
                    <a16:creationId xmlns:a16="http://schemas.microsoft.com/office/drawing/2014/main" id="{964FEE6D-4735-492C-AC65-6D9E65DD856A}"/>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2" name="Rectangle 31">
              <a:extLst>
                <a:ext uri="{FF2B5EF4-FFF2-40B4-BE49-F238E27FC236}">
                  <a16:creationId xmlns:a16="http://schemas.microsoft.com/office/drawing/2014/main" id="{9AF3FFA4-5BEC-468F-99A5-84FCB7234A7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3" name="Picture 32">
              <a:extLst>
                <a:ext uri="{FF2B5EF4-FFF2-40B4-BE49-F238E27FC236}">
                  <a16:creationId xmlns:a16="http://schemas.microsoft.com/office/drawing/2014/main" id="{FA95166D-EC9E-42F9-A48F-25D1E22FE77C}"/>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774529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5006" y="-41274"/>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2" name="Picture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7677" y="1228338"/>
            <a:ext cx="4677371" cy="5143500"/>
          </a:xfrm>
          <a:prstGeom prst="rect">
            <a:avLst/>
          </a:prstGeom>
        </p:spPr>
      </p:pic>
      <p:grpSp>
        <p:nvGrpSpPr>
          <p:cNvPr id="4" name="Group 3"/>
          <p:cNvGrpSpPr/>
          <p:nvPr/>
        </p:nvGrpSpPr>
        <p:grpSpPr>
          <a:xfrm>
            <a:off x="6681829" y="1222585"/>
            <a:ext cx="3617871" cy="2002263"/>
            <a:chOff x="6681829" y="1222585"/>
            <a:chExt cx="3617871" cy="2002263"/>
          </a:xfrm>
        </p:grpSpPr>
        <p:pic>
          <p:nvPicPr>
            <p:cNvPr id="63" name="Picture 62"/>
            <p:cNvPicPr>
              <a:picLocks noChangeAspect="1"/>
            </p:cNvPicPr>
            <p:nvPr/>
          </p:nvPicPr>
          <p:blipFill rotWithShape="1">
            <a:blip r:embed="rId4">
              <a:extLst>
                <a:ext uri="{28A0092B-C50C-407E-A947-70E740481C1C}">
                  <a14:useLocalDpi xmlns:a14="http://schemas.microsoft.com/office/drawing/2010/main" val="0"/>
                </a:ext>
              </a:extLst>
            </a:blip>
            <a:srcRect r="20003" b="25853"/>
            <a:stretch/>
          </p:blipFill>
          <p:spPr>
            <a:xfrm>
              <a:off x="6681829" y="1222585"/>
              <a:ext cx="3617871" cy="2002263"/>
            </a:xfrm>
            <a:prstGeom prst="rect">
              <a:avLst/>
            </a:prstGeom>
          </p:spPr>
        </p:pic>
        <p:sp>
          <p:nvSpPr>
            <p:cNvPr id="64" name="TextBox 63"/>
            <p:cNvSpPr txBox="1"/>
            <p:nvPr/>
          </p:nvSpPr>
          <p:spPr>
            <a:xfrm rot="870154">
              <a:off x="7846434" y="2214505"/>
              <a:ext cx="2124742" cy="723275"/>
            </a:xfrm>
            <a:prstGeom prst="rect">
              <a:avLst/>
            </a:prstGeom>
            <a:noFill/>
          </p:spPr>
          <p:txBody>
            <a:bodyPr wrap="square" rtlCol="0">
              <a:spAutoFit/>
            </a:bodyPr>
            <a:lstStyle/>
            <a:p>
              <a:r>
                <a:rPr lang="en-US" sz="1350" b="1" dirty="0"/>
                <a:t>To:  </a:t>
              </a:r>
              <a:r>
                <a:rPr lang="en-US" sz="1400" b="1" dirty="0">
                  <a:solidFill>
                    <a:schemeClr val="accent2">
                      <a:lumMod val="50000"/>
                    </a:schemeClr>
                  </a:solidFill>
                </a:rPr>
                <a:t>Financial Professional</a:t>
              </a:r>
              <a:r>
                <a:rPr lang="en-US" sz="1400" dirty="0">
                  <a:solidFill>
                    <a:schemeClr val="accent2">
                      <a:lumMod val="50000"/>
                    </a:schemeClr>
                  </a:solidFill>
                </a:rPr>
                <a:t> </a:t>
              </a:r>
            </a:p>
            <a:p>
              <a:endParaRPr lang="en-US" sz="1350" dirty="0">
                <a:solidFill>
                  <a:schemeClr val="accent2">
                    <a:lumMod val="50000"/>
                  </a:schemeClr>
                </a:solidFill>
              </a:endParaRPr>
            </a:p>
            <a:p>
              <a:r>
                <a:rPr lang="en-US" sz="1350" b="1" dirty="0"/>
                <a:t>From:  </a:t>
              </a:r>
              <a:endParaRPr lang="en-US" sz="1350" b="1" dirty="0">
                <a:solidFill>
                  <a:schemeClr val="accent1">
                    <a:lumMod val="50000"/>
                  </a:schemeClr>
                </a:solidFill>
              </a:endParaRPr>
            </a:p>
          </p:txBody>
        </p:sp>
      </p:grpSp>
      <p:grpSp>
        <p:nvGrpSpPr>
          <p:cNvPr id="2" name="Group 1"/>
          <p:cNvGrpSpPr/>
          <p:nvPr/>
        </p:nvGrpSpPr>
        <p:grpSpPr>
          <a:xfrm>
            <a:off x="3958063" y="2142310"/>
            <a:ext cx="4176985" cy="3969556"/>
            <a:chOff x="1224468" y="2416380"/>
            <a:chExt cx="4176985" cy="3969556"/>
          </a:xfrm>
        </p:grpSpPr>
        <p:sp>
          <p:nvSpPr>
            <p:cNvPr id="69" name="TextBox 68"/>
            <p:cNvSpPr txBox="1"/>
            <p:nvPr/>
          </p:nvSpPr>
          <p:spPr>
            <a:xfrm rot="15271370">
              <a:off x="-21024" y="3677033"/>
              <a:ext cx="3014203" cy="523220"/>
            </a:xfrm>
            <a:prstGeom prst="rect">
              <a:avLst/>
            </a:prstGeom>
            <a:solidFill>
              <a:schemeClr val="accent2">
                <a:lumMod val="40000"/>
                <a:lumOff val="60000"/>
              </a:schemeClr>
            </a:solidFill>
            <a:ln>
              <a:solidFill>
                <a:srgbClr val="996633"/>
              </a:solidFill>
            </a:ln>
            <a:scene3d>
              <a:camera prst="orthographicFront"/>
              <a:lightRig rig="threePt" dir="t"/>
            </a:scene3d>
            <a:sp3d>
              <a:bevelT/>
            </a:sp3d>
          </p:spPr>
          <p:txBody>
            <a:bodyPr wrap="square" rtlCol="0">
              <a:spAutoFit/>
            </a:bodyPr>
            <a:lstStyle/>
            <a:p>
              <a:pPr algn="ctr"/>
              <a:r>
                <a:rPr lang="en-US" sz="2800" b="1" dirty="0"/>
                <a:t>Life Insurance </a:t>
              </a:r>
            </a:p>
          </p:txBody>
        </p:sp>
        <p:sp>
          <p:nvSpPr>
            <p:cNvPr id="70" name="TextBox 69"/>
            <p:cNvSpPr txBox="1"/>
            <p:nvPr/>
          </p:nvSpPr>
          <p:spPr>
            <a:xfrm rot="16200000">
              <a:off x="647210" y="3661872"/>
              <a:ext cx="3014203" cy="523220"/>
            </a:xfrm>
            <a:prstGeom prst="rect">
              <a:avLst/>
            </a:prstGeom>
            <a:solidFill>
              <a:schemeClr val="accent4">
                <a:lumMod val="40000"/>
                <a:lumOff val="60000"/>
              </a:schemeClr>
            </a:solidFill>
            <a:ln>
              <a:solidFill>
                <a:srgbClr val="996633"/>
              </a:solidFill>
            </a:ln>
            <a:scene3d>
              <a:camera prst="orthographicFront"/>
              <a:lightRig rig="threePt" dir="t"/>
            </a:scene3d>
            <a:sp3d>
              <a:bevelT/>
            </a:sp3d>
          </p:spPr>
          <p:txBody>
            <a:bodyPr wrap="square" rtlCol="0">
              <a:spAutoFit/>
            </a:bodyPr>
            <a:lstStyle/>
            <a:p>
              <a:pPr algn="ctr"/>
              <a:r>
                <a:rPr lang="en-US" sz="2800" b="1" dirty="0"/>
                <a:t>Annuities</a:t>
              </a:r>
            </a:p>
          </p:txBody>
        </p:sp>
        <p:sp>
          <p:nvSpPr>
            <p:cNvPr id="71" name="TextBox 70"/>
            <p:cNvSpPr txBox="1"/>
            <p:nvPr/>
          </p:nvSpPr>
          <p:spPr>
            <a:xfrm rot="17420239">
              <a:off x="1386425" y="3824613"/>
              <a:ext cx="3014203" cy="523220"/>
            </a:xfrm>
            <a:prstGeom prst="rect">
              <a:avLst/>
            </a:prstGeom>
            <a:solidFill>
              <a:srgbClr val="CFFF9B"/>
            </a:solidFill>
            <a:ln>
              <a:solidFill>
                <a:srgbClr val="996633"/>
              </a:solidFill>
            </a:ln>
            <a:scene3d>
              <a:camera prst="orthographicFront"/>
              <a:lightRig rig="threePt" dir="t"/>
            </a:scene3d>
            <a:sp3d>
              <a:bevelT/>
            </a:sp3d>
          </p:spPr>
          <p:txBody>
            <a:bodyPr wrap="square" rtlCol="0">
              <a:spAutoFit/>
            </a:bodyPr>
            <a:lstStyle/>
            <a:p>
              <a:pPr algn="ctr"/>
              <a:r>
                <a:rPr lang="en-US" sz="2800" b="1" dirty="0"/>
                <a:t>Mutual Funds</a:t>
              </a:r>
            </a:p>
          </p:txBody>
        </p:sp>
        <p:sp>
          <p:nvSpPr>
            <p:cNvPr id="72" name="TextBox 71"/>
            <p:cNvSpPr txBox="1"/>
            <p:nvPr/>
          </p:nvSpPr>
          <p:spPr>
            <a:xfrm rot="18498038">
              <a:off x="2012491" y="4074342"/>
              <a:ext cx="3014203" cy="523220"/>
            </a:xfrm>
            <a:prstGeom prst="rect">
              <a:avLst/>
            </a:prstGeom>
            <a:solidFill>
              <a:srgbClr val="FFFF99"/>
            </a:solidFill>
            <a:ln>
              <a:solidFill>
                <a:srgbClr val="996633"/>
              </a:solidFill>
            </a:ln>
            <a:scene3d>
              <a:camera prst="orthographicFront"/>
              <a:lightRig rig="threePt" dir="t"/>
            </a:scene3d>
            <a:sp3d>
              <a:bevelT/>
            </a:sp3d>
          </p:spPr>
          <p:txBody>
            <a:bodyPr wrap="square" rtlCol="0">
              <a:spAutoFit/>
            </a:bodyPr>
            <a:lstStyle/>
            <a:p>
              <a:pPr algn="ctr"/>
              <a:r>
                <a:rPr lang="en-US" sz="2800" b="1" dirty="0"/>
                <a:t>Health Ins. - LTC</a:t>
              </a:r>
            </a:p>
          </p:txBody>
        </p:sp>
        <p:sp>
          <p:nvSpPr>
            <p:cNvPr id="73" name="TextBox 72"/>
            <p:cNvSpPr txBox="1"/>
            <p:nvPr/>
          </p:nvSpPr>
          <p:spPr>
            <a:xfrm rot="19918333">
              <a:off x="2387250" y="4639361"/>
              <a:ext cx="3014203" cy="523220"/>
            </a:xfrm>
            <a:prstGeom prst="rect">
              <a:avLst/>
            </a:prstGeom>
            <a:solidFill>
              <a:schemeClr val="accent1">
                <a:lumMod val="40000"/>
                <a:lumOff val="60000"/>
              </a:schemeClr>
            </a:solidFill>
            <a:ln>
              <a:solidFill>
                <a:srgbClr val="996633"/>
              </a:solidFill>
            </a:ln>
            <a:scene3d>
              <a:camera prst="orthographicFront"/>
              <a:lightRig rig="threePt" dir="t"/>
            </a:scene3d>
            <a:sp3d>
              <a:bevelT/>
            </a:sp3d>
          </p:spPr>
          <p:txBody>
            <a:bodyPr wrap="square" rtlCol="0">
              <a:spAutoFit/>
            </a:bodyPr>
            <a:lstStyle/>
            <a:p>
              <a:pPr algn="ctr"/>
              <a:r>
                <a:rPr lang="en-US" sz="2800" b="1" dirty="0"/>
                <a:t>Stocks - Bonds</a:t>
              </a:r>
            </a:p>
          </p:txBody>
        </p:sp>
        <p:pic>
          <p:nvPicPr>
            <p:cNvPr id="74" name="Picture 73"/>
            <p:cNvPicPr>
              <a:picLocks noChangeAspect="1"/>
            </p:cNvPicPr>
            <p:nvPr/>
          </p:nvPicPr>
          <p:blipFill>
            <a:blip r:embed="rId5">
              <a:clrChange>
                <a:clrFrom>
                  <a:srgbClr val="FFFFFF"/>
                </a:clrFrom>
                <a:clrTo>
                  <a:srgbClr val="FFFFFF">
                    <a:alpha val="0"/>
                  </a:srgbClr>
                </a:clrTo>
              </a:clrChange>
            </a:blip>
            <a:stretch>
              <a:fillRect/>
            </a:stretch>
          </p:blipFill>
          <p:spPr>
            <a:xfrm>
              <a:off x="1276240" y="4944197"/>
              <a:ext cx="2091171" cy="1441739"/>
            </a:xfrm>
            <a:prstGeom prst="rect">
              <a:avLst/>
            </a:prstGeom>
          </p:spPr>
        </p:pic>
      </p:grpSp>
      <p:sp>
        <p:nvSpPr>
          <p:cNvPr id="39" name="Line 5"/>
          <p:cNvSpPr>
            <a:spLocks noChangeShapeType="1"/>
          </p:cNvSpPr>
          <p:nvPr/>
        </p:nvSpPr>
        <p:spPr bwMode="auto">
          <a:xfrm flipV="1">
            <a:off x="456351" y="975539"/>
            <a:ext cx="6069140" cy="11947"/>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40" name="Title 2"/>
          <p:cNvSpPr txBox="1">
            <a:spLocks/>
          </p:cNvSpPr>
          <p:nvPr/>
        </p:nvSpPr>
        <p:spPr>
          <a:xfrm>
            <a:off x="-657123" y="257989"/>
            <a:ext cx="8229600" cy="685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Basket of Products Approach</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grpSp>
        <p:nvGrpSpPr>
          <p:cNvPr id="37" name="Group 36">
            <a:extLst>
              <a:ext uri="{FF2B5EF4-FFF2-40B4-BE49-F238E27FC236}">
                <a16:creationId xmlns:a16="http://schemas.microsoft.com/office/drawing/2014/main" id="{FC7667B3-6C3D-4E37-95C2-95A96532A15B}"/>
              </a:ext>
            </a:extLst>
          </p:cNvPr>
          <p:cNvGrpSpPr/>
          <p:nvPr/>
        </p:nvGrpSpPr>
        <p:grpSpPr>
          <a:xfrm>
            <a:off x="0" y="6283326"/>
            <a:ext cx="12192000" cy="580211"/>
            <a:chOff x="-88136" y="6283325"/>
            <a:chExt cx="9906000" cy="580211"/>
          </a:xfrm>
        </p:grpSpPr>
        <p:grpSp>
          <p:nvGrpSpPr>
            <p:cNvPr id="38" name="Group 37">
              <a:extLst>
                <a:ext uri="{FF2B5EF4-FFF2-40B4-BE49-F238E27FC236}">
                  <a16:creationId xmlns:a16="http://schemas.microsoft.com/office/drawing/2014/main" id="{90CD3C3B-8EB4-4353-9376-3AADACB0185C}"/>
                </a:ext>
              </a:extLst>
            </p:cNvPr>
            <p:cNvGrpSpPr/>
            <p:nvPr/>
          </p:nvGrpSpPr>
          <p:grpSpPr>
            <a:xfrm>
              <a:off x="-88136" y="6283325"/>
              <a:ext cx="9906000" cy="574675"/>
              <a:chOff x="-88136" y="6130925"/>
              <a:chExt cx="9906000" cy="574675"/>
            </a:xfrm>
          </p:grpSpPr>
          <p:grpSp>
            <p:nvGrpSpPr>
              <p:cNvPr id="43" name="Group 19">
                <a:extLst>
                  <a:ext uri="{FF2B5EF4-FFF2-40B4-BE49-F238E27FC236}">
                    <a16:creationId xmlns:a16="http://schemas.microsoft.com/office/drawing/2014/main" id="{2858F01D-D1D6-4253-BAA4-4EFC2D34E7EF}"/>
                  </a:ext>
                </a:extLst>
              </p:cNvPr>
              <p:cNvGrpSpPr>
                <a:grpSpLocks/>
              </p:cNvGrpSpPr>
              <p:nvPr/>
            </p:nvGrpSpPr>
            <p:grpSpPr bwMode="auto">
              <a:xfrm>
                <a:off x="-88136" y="6130925"/>
                <a:ext cx="9906000" cy="574675"/>
                <a:chOff x="0" y="6283325"/>
                <a:chExt cx="9906000" cy="574675"/>
              </a:xfrm>
            </p:grpSpPr>
            <p:grpSp>
              <p:nvGrpSpPr>
                <p:cNvPr id="46" name="Group 19">
                  <a:extLst>
                    <a:ext uri="{FF2B5EF4-FFF2-40B4-BE49-F238E27FC236}">
                      <a16:creationId xmlns:a16="http://schemas.microsoft.com/office/drawing/2014/main" id="{B020AA58-DAE2-4674-9BED-CAB3EA4CEEE9}"/>
                    </a:ext>
                  </a:extLst>
                </p:cNvPr>
                <p:cNvGrpSpPr>
                  <a:grpSpLocks/>
                </p:cNvGrpSpPr>
                <p:nvPr/>
              </p:nvGrpSpPr>
              <p:grpSpPr bwMode="auto">
                <a:xfrm>
                  <a:off x="0" y="6496059"/>
                  <a:ext cx="9906000" cy="271226"/>
                  <a:chOff x="0" y="6523530"/>
                  <a:chExt cx="9143999" cy="270913"/>
                </a:xfrm>
              </p:grpSpPr>
              <p:grpSp>
                <p:nvGrpSpPr>
                  <p:cNvPr id="55" name="Group 13">
                    <a:extLst>
                      <a:ext uri="{FF2B5EF4-FFF2-40B4-BE49-F238E27FC236}">
                        <a16:creationId xmlns:a16="http://schemas.microsoft.com/office/drawing/2014/main" id="{00A4D2BD-10D5-4E88-A2B4-22CCD0B7234B}"/>
                      </a:ext>
                    </a:extLst>
                  </p:cNvPr>
                  <p:cNvGrpSpPr>
                    <a:grpSpLocks/>
                  </p:cNvGrpSpPr>
                  <p:nvPr/>
                </p:nvGrpSpPr>
                <p:grpSpPr bwMode="auto">
                  <a:xfrm>
                    <a:off x="0" y="6523530"/>
                    <a:ext cx="9143999" cy="220408"/>
                    <a:chOff x="0" y="6523530"/>
                    <a:chExt cx="9144289" cy="220408"/>
                  </a:xfrm>
                </p:grpSpPr>
                <p:sp>
                  <p:nvSpPr>
                    <p:cNvPr id="57" name="Rectangle 56">
                      <a:extLst>
                        <a:ext uri="{FF2B5EF4-FFF2-40B4-BE49-F238E27FC236}">
                          <a16:creationId xmlns:a16="http://schemas.microsoft.com/office/drawing/2014/main" id="{96BE278E-1AD6-42AF-8B5A-5076E054EEAF}"/>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8" name="Rectangle 57">
                      <a:extLst>
                        <a:ext uri="{FF2B5EF4-FFF2-40B4-BE49-F238E27FC236}">
                          <a16:creationId xmlns:a16="http://schemas.microsoft.com/office/drawing/2014/main" id="{98BBD50A-B840-4FF3-87FC-56590EF60D8F}"/>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9" name="Rectangle 58">
                      <a:extLst>
                        <a:ext uri="{FF2B5EF4-FFF2-40B4-BE49-F238E27FC236}">
                          <a16:creationId xmlns:a16="http://schemas.microsoft.com/office/drawing/2014/main" id="{62D0AA18-81E9-427B-B8C6-2B0DC6B457A8}"/>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60" name="Rectangle 59">
                      <a:extLst>
                        <a:ext uri="{FF2B5EF4-FFF2-40B4-BE49-F238E27FC236}">
                          <a16:creationId xmlns:a16="http://schemas.microsoft.com/office/drawing/2014/main" id="{1BF1E740-5E38-4B65-A8B7-FE73046388DF}"/>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6" name="TextBox 11">
                    <a:extLst>
                      <a:ext uri="{FF2B5EF4-FFF2-40B4-BE49-F238E27FC236}">
                        <a16:creationId xmlns:a16="http://schemas.microsoft.com/office/drawing/2014/main" id="{E5989F50-8EAC-42FD-A6C5-EAE48CE3DD8B}"/>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4" name="Picture 18" descr="thrive logo final.png">
                  <a:extLst>
                    <a:ext uri="{FF2B5EF4-FFF2-40B4-BE49-F238E27FC236}">
                      <a16:creationId xmlns:a16="http://schemas.microsoft.com/office/drawing/2014/main" id="{7F0FB32E-E3E7-425C-97E1-DE21DC7B9E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extBox 43">
                <a:extLst>
                  <a:ext uri="{FF2B5EF4-FFF2-40B4-BE49-F238E27FC236}">
                    <a16:creationId xmlns:a16="http://schemas.microsoft.com/office/drawing/2014/main" id="{5421DCC6-555E-467C-9BF0-0C6120BC2358}"/>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1" name="Rectangle 40">
              <a:extLst>
                <a:ext uri="{FF2B5EF4-FFF2-40B4-BE49-F238E27FC236}">
                  <a16:creationId xmlns:a16="http://schemas.microsoft.com/office/drawing/2014/main" id="{CD10C5A2-CDAB-4F46-8D8B-EA84550C9B9A}"/>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2" name="Picture 41">
              <a:extLst>
                <a:ext uri="{FF2B5EF4-FFF2-40B4-BE49-F238E27FC236}">
                  <a16:creationId xmlns:a16="http://schemas.microsoft.com/office/drawing/2014/main" id="{AE0472C6-2077-4C4D-A7D5-3FCBBED8A705}"/>
                </a:ext>
              </a:extLst>
            </p:cNvPr>
            <p:cNvPicPr/>
            <p:nvPr/>
          </p:nvPicPr>
          <p:blipFill rotWithShape="1">
            <a:blip r:embed="rId7"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446870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Circular Arrow 7"/>
          <p:cNvSpPr/>
          <p:nvPr/>
        </p:nvSpPr>
        <p:spPr>
          <a:xfrm rot="10800000">
            <a:off x="2588024" y="4113555"/>
            <a:ext cx="1828800" cy="1920240"/>
          </a:xfrm>
          <a:prstGeom prst="circularArrow">
            <a:avLst>
              <a:gd name="adj1" fmla="val 12500"/>
              <a:gd name="adj2" fmla="val 1142319"/>
              <a:gd name="adj3" fmla="val 20457681"/>
              <a:gd name="adj4" fmla="val 16264893"/>
              <a:gd name="adj5" fmla="val 12500"/>
            </a:avLst>
          </a:prstGeom>
          <a:solidFill>
            <a:schemeClr val="tx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9" name="Circular Arrow 8"/>
          <p:cNvSpPr/>
          <p:nvPr/>
        </p:nvSpPr>
        <p:spPr>
          <a:xfrm rot="10800000" flipH="1">
            <a:off x="7769625" y="4114601"/>
            <a:ext cx="1828800" cy="1920240"/>
          </a:xfrm>
          <a:prstGeom prst="circularArrow">
            <a:avLst>
              <a:gd name="adj1" fmla="val 12500"/>
              <a:gd name="adj2" fmla="val 1142319"/>
              <a:gd name="adj3" fmla="val 20457681"/>
              <a:gd name="adj4" fmla="val 16264893"/>
              <a:gd name="adj5" fmla="val 12500"/>
            </a:avLst>
          </a:prstGeom>
          <a:solidFill>
            <a:schemeClr val="tx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0" name="Circular Arrow 9"/>
          <p:cNvSpPr/>
          <p:nvPr/>
        </p:nvSpPr>
        <p:spPr>
          <a:xfrm rot="10800000">
            <a:off x="4797825" y="4114601"/>
            <a:ext cx="1828800" cy="1920240"/>
          </a:xfrm>
          <a:prstGeom prst="circularArrow">
            <a:avLst>
              <a:gd name="adj1" fmla="val 12500"/>
              <a:gd name="adj2" fmla="val 1142319"/>
              <a:gd name="adj3" fmla="val 20457681"/>
              <a:gd name="adj4" fmla="val 16264893"/>
              <a:gd name="adj5" fmla="val 12500"/>
            </a:avLst>
          </a:prstGeom>
          <a:solidFill>
            <a:schemeClr val="tx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1" name="Circular Arrow 10"/>
          <p:cNvSpPr/>
          <p:nvPr/>
        </p:nvSpPr>
        <p:spPr>
          <a:xfrm rot="10800000" flipH="1">
            <a:off x="5712224" y="4114601"/>
            <a:ext cx="1828800" cy="1920240"/>
          </a:xfrm>
          <a:prstGeom prst="circularArrow">
            <a:avLst>
              <a:gd name="adj1" fmla="val 12500"/>
              <a:gd name="adj2" fmla="val 1142319"/>
              <a:gd name="adj3" fmla="val 20457681"/>
              <a:gd name="adj4" fmla="val 16264893"/>
              <a:gd name="adj5" fmla="val 12500"/>
            </a:avLst>
          </a:prstGeom>
          <a:solidFill>
            <a:schemeClr val="tx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tx1"/>
              </a:solidFill>
            </a:endParaRPr>
          </a:p>
        </p:txBody>
      </p:sp>
      <p:sp>
        <p:nvSpPr>
          <p:cNvPr id="12" name="Rounded Rectangle 11"/>
          <p:cNvSpPr/>
          <p:nvPr/>
        </p:nvSpPr>
        <p:spPr>
          <a:xfrm>
            <a:off x="3420149" y="5530299"/>
            <a:ext cx="5416277" cy="533400"/>
          </a:xfrm>
          <a:prstGeom prst="roundRect">
            <a:avLst/>
          </a:prstGeom>
          <a:solidFill>
            <a:schemeClr val="tx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effectLst>
                  <a:outerShdw blurRad="38100" dist="38100" dir="2700000" algn="tl">
                    <a:srgbClr val="000000">
                      <a:alpha val="43137"/>
                    </a:srgbClr>
                  </a:outerShdw>
                </a:effectLst>
              </a:rPr>
              <a:t>THRIVE</a:t>
            </a:r>
            <a:r>
              <a:rPr lang="en-US" sz="2800" i="1" baseline="300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 Product Glide Path™</a:t>
            </a:r>
          </a:p>
        </p:txBody>
      </p:sp>
      <p:sp>
        <p:nvSpPr>
          <p:cNvPr id="13" name="Rounded Rectangle 12"/>
          <p:cNvSpPr/>
          <p:nvPr/>
        </p:nvSpPr>
        <p:spPr>
          <a:xfrm>
            <a:off x="4092975" y="2036664"/>
            <a:ext cx="1981201" cy="2970555"/>
          </a:xfrm>
          <a:prstGeom prst="roundRect">
            <a:avLst>
              <a:gd name="adj" fmla="val 4971"/>
            </a:avLst>
          </a:prstGeom>
          <a:solidFill>
            <a:srgbClr val="FFE8B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tIns="548640" rIns="45720" rtlCol="0" anchor="t"/>
          <a:lstStyle/>
          <a:p>
            <a:pPr algn="ctr">
              <a:lnSpc>
                <a:spcPct val="110000"/>
              </a:lnSpc>
              <a:spcBef>
                <a:spcPts val="600"/>
              </a:spcBef>
              <a:buSzPct val="75000"/>
            </a:pPr>
            <a:r>
              <a:rPr lang="en-US" sz="1600" b="1" dirty="0">
                <a:solidFill>
                  <a:schemeClr val="tx1"/>
                </a:solidFill>
              </a:rPr>
              <a:t>Short-Term Risk</a:t>
            </a:r>
          </a:p>
          <a:p>
            <a:pPr algn="ctr">
              <a:lnSpc>
                <a:spcPct val="110000"/>
              </a:lnSpc>
              <a:spcBef>
                <a:spcPts val="600"/>
              </a:spcBef>
              <a:buSzPct val="75000"/>
            </a:pPr>
            <a:r>
              <a:rPr lang="en-US" sz="1600" b="1" dirty="0">
                <a:solidFill>
                  <a:schemeClr val="tx1"/>
                </a:solidFill>
              </a:rPr>
              <a:t>Moderate Upside</a:t>
            </a:r>
          </a:p>
          <a:p>
            <a:pPr algn="ctr">
              <a:lnSpc>
                <a:spcPct val="110000"/>
              </a:lnSpc>
              <a:spcBef>
                <a:spcPts val="600"/>
              </a:spcBef>
              <a:buSzPct val="75000"/>
            </a:pPr>
            <a:r>
              <a:rPr lang="en-US" sz="1600" b="1" dirty="0">
                <a:solidFill>
                  <a:schemeClr val="tx1"/>
                </a:solidFill>
              </a:rPr>
              <a:t>Balance</a:t>
            </a:r>
          </a:p>
          <a:p>
            <a:pPr algn="ctr">
              <a:lnSpc>
                <a:spcPct val="110000"/>
              </a:lnSpc>
              <a:spcBef>
                <a:spcPts val="600"/>
              </a:spcBef>
              <a:buSzPct val="75000"/>
            </a:pPr>
            <a:r>
              <a:rPr lang="en-US" sz="1600" b="1" dirty="0">
                <a:solidFill>
                  <a:schemeClr val="tx1"/>
                </a:solidFill>
              </a:rPr>
              <a:t>Tax Free Inc. (</a:t>
            </a:r>
            <a:r>
              <a:rPr lang="en-US" sz="1200" b="1" dirty="0">
                <a:solidFill>
                  <a:schemeClr val="tx1"/>
                </a:solidFill>
              </a:rPr>
              <a:t>Roth</a:t>
            </a:r>
            <a:r>
              <a:rPr lang="en-US" sz="1600" b="1" dirty="0">
                <a:solidFill>
                  <a:schemeClr val="tx1"/>
                </a:solidFill>
              </a:rPr>
              <a:t>)</a:t>
            </a:r>
          </a:p>
          <a:p>
            <a:pPr algn="ctr">
              <a:lnSpc>
                <a:spcPct val="110000"/>
              </a:lnSpc>
              <a:spcBef>
                <a:spcPts val="600"/>
              </a:spcBef>
              <a:buSzPct val="75000"/>
            </a:pPr>
            <a:r>
              <a:rPr lang="en-US" sz="1600" b="1" dirty="0">
                <a:solidFill>
                  <a:schemeClr val="tx1"/>
                </a:solidFill>
              </a:rPr>
              <a:t> Liquidity</a:t>
            </a:r>
          </a:p>
          <a:p>
            <a:pPr algn="ctr">
              <a:lnSpc>
                <a:spcPct val="110000"/>
              </a:lnSpc>
              <a:spcBef>
                <a:spcPts val="600"/>
              </a:spcBef>
              <a:buSzPct val="75000"/>
            </a:pPr>
            <a:r>
              <a:rPr lang="en-US" sz="1600" b="1" dirty="0">
                <a:solidFill>
                  <a:schemeClr val="tx1"/>
                </a:solidFill>
              </a:rPr>
              <a:t>Tax Managed</a:t>
            </a:r>
          </a:p>
          <a:p>
            <a:pPr algn="ctr">
              <a:lnSpc>
                <a:spcPct val="110000"/>
              </a:lnSpc>
              <a:spcBef>
                <a:spcPts val="600"/>
              </a:spcBef>
              <a:buSzPct val="75000"/>
            </a:pPr>
            <a:endParaRPr lang="en-US" sz="1600" b="1" dirty="0">
              <a:solidFill>
                <a:schemeClr val="tx1"/>
              </a:solidFill>
            </a:endParaRPr>
          </a:p>
          <a:p>
            <a:pPr algn="ctr">
              <a:lnSpc>
                <a:spcPct val="110000"/>
              </a:lnSpc>
              <a:spcBef>
                <a:spcPts val="600"/>
              </a:spcBef>
              <a:buSzPct val="75000"/>
            </a:pPr>
            <a:endParaRPr lang="en-US" sz="1600" b="1" dirty="0">
              <a:solidFill>
                <a:schemeClr val="tx1"/>
              </a:solidFill>
            </a:endParaRPr>
          </a:p>
        </p:txBody>
      </p:sp>
      <p:sp>
        <p:nvSpPr>
          <p:cNvPr id="14" name="Rounded Rectangle 14"/>
          <p:cNvSpPr/>
          <p:nvPr/>
        </p:nvSpPr>
        <p:spPr>
          <a:xfrm>
            <a:off x="4092973" y="1840843"/>
            <a:ext cx="1981203" cy="653021"/>
          </a:xfrm>
          <a:custGeom>
            <a:avLst/>
            <a:gdLst>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77485 w 2100995"/>
              <a:gd name="connsiteY6" fmla="*/ 464903 h 464903"/>
              <a:gd name="connsiteX7" fmla="*/ 0 w 2100995"/>
              <a:gd name="connsiteY7" fmla="*/ 387418 h 464903"/>
              <a:gd name="connsiteX8" fmla="*/ 0 w 2100995"/>
              <a:gd name="connsiteY8" fmla="*/ 77485 h 464903"/>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1044740 w 2100995"/>
              <a:gd name="connsiteY6" fmla="*/ 274623 h 464903"/>
              <a:gd name="connsiteX7" fmla="*/ 0 w 2100995"/>
              <a:gd name="connsiteY7" fmla="*/ 387418 h 464903"/>
              <a:gd name="connsiteX8" fmla="*/ 0 w 2100995"/>
              <a:gd name="connsiteY8" fmla="*/ 77485 h 464903"/>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667"/>
              <a:gd name="connsiteX1" fmla="*/ 77485 w 2100995"/>
              <a:gd name="connsiteY1" fmla="*/ 0 h 394667"/>
              <a:gd name="connsiteX2" fmla="*/ 2023510 w 2100995"/>
              <a:gd name="connsiteY2" fmla="*/ 0 h 394667"/>
              <a:gd name="connsiteX3" fmla="*/ 2100995 w 2100995"/>
              <a:gd name="connsiteY3" fmla="*/ 77485 h 394667"/>
              <a:gd name="connsiteX4" fmla="*/ 2100995 w 2100995"/>
              <a:gd name="connsiteY4" fmla="*/ 387418 h 394667"/>
              <a:gd name="connsiteX5" fmla="*/ 1044740 w 2100995"/>
              <a:gd name="connsiteY5" fmla="*/ 274623 h 394667"/>
              <a:gd name="connsiteX6" fmla="*/ 0 w 2100995"/>
              <a:gd name="connsiteY6" fmla="*/ 387418 h 394667"/>
              <a:gd name="connsiteX7" fmla="*/ 0 w 2100995"/>
              <a:gd name="connsiteY7" fmla="*/ 77485 h 394667"/>
              <a:gd name="connsiteX0" fmla="*/ 0 w 2100995"/>
              <a:gd name="connsiteY0" fmla="*/ 77485 h 392395"/>
              <a:gd name="connsiteX1" fmla="*/ 77485 w 2100995"/>
              <a:gd name="connsiteY1" fmla="*/ 0 h 392395"/>
              <a:gd name="connsiteX2" fmla="*/ 2023510 w 2100995"/>
              <a:gd name="connsiteY2" fmla="*/ 0 h 392395"/>
              <a:gd name="connsiteX3" fmla="*/ 2100995 w 2100995"/>
              <a:gd name="connsiteY3" fmla="*/ 77485 h 392395"/>
              <a:gd name="connsiteX4" fmla="*/ 2100995 w 2100995"/>
              <a:gd name="connsiteY4" fmla="*/ 387418 h 392395"/>
              <a:gd name="connsiteX5" fmla="*/ 1044740 w 2100995"/>
              <a:gd name="connsiteY5" fmla="*/ 274623 h 392395"/>
              <a:gd name="connsiteX6" fmla="*/ 0 w 2100995"/>
              <a:gd name="connsiteY6" fmla="*/ 387418 h 392395"/>
              <a:gd name="connsiteX7" fmla="*/ 0 w 2100995"/>
              <a:gd name="connsiteY7" fmla="*/ 77485 h 392395"/>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0074 w 2100995"/>
              <a:gd name="connsiteY2" fmla="*/ 3842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1921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0701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8386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95536"/>
              <a:gd name="connsiteX1" fmla="*/ 110921 w 2100995"/>
              <a:gd name="connsiteY1" fmla="*/ 0 h 395536"/>
              <a:gd name="connsiteX2" fmla="*/ 1993113 w 2100995"/>
              <a:gd name="connsiteY2" fmla="*/ 0 h 395536"/>
              <a:gd name="connsiteX3" fmla="*/ 2100995 w 2100995"/>
              <a:gd name="connsiteY3" fmla="*/ 77485 h 395536"/>
              <a:gd name="connsiteX4" fmla="*/ 2100995 w 2100995"/>
              <a:gd name="connsiteY4" fmla="*/ 387418 h 395536"/>
              <a:gd name="connsiteX5" fmla="*/ 1045908 w 2100995"/>
              <a:gd name="connsiteY5" fmla="*/ 311482 h 395536"/>
              <a:gd name="connsiteX6" fmla="*/ 0 w 2100995"/>
              <a:gd name="connsiteY6" fmla="*/ 387418 h 395536"/>
              <a:gd name="connsiteX7" fmla="*/ 0 w 2100995"/>
              <a:gd name="connsiteY7" fmla="*/ 77485 h 395536"/>
              <a:gd name="connsiteX0" fmla="*/ 0 w 2100995"/>
              <a:gd name="connsiteY0" fmla="*/ 77485 h 395660"/>
              <a:gd name="connsiteX1" fmla="*/ 110921 w 2100995"/>
              <a:gd name="connsiteY1" fmla="*/ 0 h 395660"/>
              <a:gd name="connsiteX2" fmla="*/ 1993113 w 2100995"/>
              <a:gd name="connsiteY2" fmla="*/ 0 h 395660"/>
              <a:gd name="connsiteX3" fmla="*/ 2100995 w 2100995"/>
              <a:gd name="connsiteY3" fmla="*/ 77485 h 395660"/>
              <a:gd name="connsiteX4" fmla="*/ 2100995 w 2100995"/>
              <a:gd name="connsiteY4" fmla="*/ 387418 h 395660"/>
              <a:gd name="connsiteX5" fmla="*/ 1045908 w 2100995"/>
              <a:gd name="connsiteY5" fmla="*/ 311482 h 395660"/>
              <a:gd name="connsiteX6" fmla="*/ 0 w 2100995"/>
              <a:gd name="connsiteY6" fmla="*/ 387418 h 395660"/>
              <a:gd name="connsiteX7" fmla="*/ 0 w 2100995"/>
              <a:gd name="connsiteY7" fmla="*/ 77485 h 395660"/>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4662 w 2100995"/>
              <a:gd name="connsiteY5" fmla="*/ 311482 h 387418"/>
              <a:gd name="connsiteX6" fmla="*/ 0 w 2100995"/>
              <a:gd name="connsiteY6" fmla="*/ 387418 h 387418"/>
              <a:gd name="connsiteX7" fmla="*/ 0 w 2100995"/>
              <a:gd name="connsiteY7" fmla="*/ 77485 h 38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995" h="387418">
                <a:moveTo>
                  <a:pt x="0" y="77485"/>
                </a:moveTo>
                <a:cubicBezTo>
                  <a:pt x="0" y="34691"/>
                  <a:pt x="68127" y="0"/>
                  <a:pt x="110921" y="0"/>
                </a:cubicBezTo>
                <a:lnTo>
                  <a:pt x="1993113" y="0"/>
                </a:lnTo>
                <a:cubicBezTo>
                  <a:pt x="2035907" y="0"/>
                  <a:pt x="2100995" y="34691"/>
                  <a:pt x="2100995" y="77485"/>
                </a:cubicBezTo>
                <a:lnTo>
                  <a:pt x="2100995" y="387418"/>
                </a:lnTo>
                <a:cubicBezTo>
                  <a:pt x="1948492" y="343463"/>
                  <a:pt x="1300469" y="314528"/>
                  <a:pt x="1054662" y="311482"/>
                </a:cubicBezTo>
                <a:cubicBezTo>
                  <a:pt x="808855" y="308436"/>
                  <a:pt x="145353" y="340357"/>
                  <a:pt x="0" y="387418"/>
                </a:cubicBezTo>
                <a:lnTo>
                  <a:pt x="0" y="77485"/>
                </a:lnTo>
                <a:close/>
              </a:path>
            </a:pathLst>
          </a:custGeom>
          <a:solidFill>
            <a:srgbClr val="FFC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lnSpc>
                <a:spcPct val="80000"/>
              </a:lnSpc>
            </a:pPr>
            <a:r>
              <a:rPr lang="en-US" sz="1600" b="1" dirty="0">
                <a:solidFill>
                  <a:schemeClr val="bg1"/>
                </a:solidFill>
                <a:effectLst>
                  <a:outerShdw blurRad="38100" dist="38100" dir="2700000" algn="tl">
                    <a:srgbClr val="000000">
                      <a:alpha val="43137"/>
                    </a:srgbClr>
                  </a:outerShdw>
                </a:effectLst>
              </a:rPr>
              <a:t>Cash/Bonds/Alt.</a:t>
            </a:r>
          </a:p>
          <a:p>
            <a:pPr algn="ctr">
              <a:lnSpc>
                <a:spcPct val="80000"/>
              </a:lnSpc>
            </a:pPr>
            <a:r>
              <a:rPr lang="en-US" sz="1200" i="1" dirty="0">
                <a:solidFill>
                  <a:schemeClr val="bg1"/>
                </a:solidFill>
                <a:effectLst>
                  <a:outerShdw blurRad="38100" dist="38100" dir="2700000" algn="tl">
                    <a:srgbClr val="000000">
                      <a:alpha val="43137"/>
                    </a:srgbClr>
                  </a:outerShdw>
                </a:effectLst>
              </a:rPr>
              <a:t>Risk Management</a:t>
            </a:r>
          </a:p>
        </p:txBody>
      </p:sp>
      <p:sp>
        <p:nvSpPr>
          <p:cNvPr id="15" name="Rounded Rectangle 14"/>
          <p:cNvSpPr/>
          <p:nvPr/>
        </p:nvSpPr>
        <p:spPr>
          <a:xfrm>
            <a:off x="1978424" y="1921557"/>
            <a:ext cx="1981200" cy="3085662"/>
          </a:xfrm>
          <a:prstGeom prst="roundRect">
            <a:avLst>
              <a:gd name="adj" fmla="val 4971"/>
            </a:avLst>
          </a:prstGeom>
          <a:solidFill>
            <a:srgbClr val="C1FFC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tIns="548640" rIns="45720" rtlCol="0" anchor="t"/>
          <a:lstStyle/>
          <a:p>
            <a:pPr algn="ctr">
              <a:lnSpc>
                <a:spcPct val="150000"/>
              </a:lnSpc>
              <a:buSzPct val="75000"/>
            </a:pPr>
            <a:r>
              <a:rPr lang="en-US" sz="1600" b="1" dirty="0">
                <a:solidFill>
                  <a:schemeClr val="tx1"/>
                </a:solidFill>
              </a:rPr>
              <a:t>Longevity Risk</a:t>
            </a:r>
          </a:p>
          <a:p>
            <a:pPr algn="ctr">
              <a:lnSpc>
                <a:spcPct val="150000"/>
              </a:lnSpc>
              <a:buSzPct val="75000"/>
            </a:pPr>
            <a:r>
              <a:rPr lang="en-US" sz="1600" b="1" dirty="0">
                <a:solidFill>
                  <a:schemeClr val="tx1"/>
                </a:solidFill>
              </a:rPr>
              <a:t>Essential Inflation</a:t>
            </a:r>
          </a:p>
          <a:p>
            <a:pPr algn="ctr">
              <a:lnSpc>
                <a:spcPct val="150000"/>
              </a:lnSpc>
              <a:buSzPct val="75000"/>
            </a:pPr>
            <a:r>
              <a:rPr lang="en-US" sz="1600" b="1" dirty="0">
                <a:solidFill>
                  <a:schemeClr val="tx1"/>
                </a:solidFill>
              </a:rPr>
              <a:t>Market Downside</a:t>
            </a:r>
          </a:p>
          <a:p>
            <a:pPr algn="ctr">
              <a:lnSpc>
                <a:spcPct val="150000"/>
              </a:lnSpc>
              <a:buSzPct val="75000"/>
            </a:pPr>
            <a:r>
              <a:rPr lang="en-US" sz="1600" b="1" dirty="0">
                <a:solidFill>
                  <a:schemeClr val="tx1"/>
                </a:solidFill>
              </a:rPr>
              <a:t>Protect Behavior Reliability of Inc. Seq. of Returns</a:t>
            </a:r>
            <a:endParaRPr lang="en-US" sz="1200" dirty="0">
              <a:solidFill>
                <a:schemeClr val="tx1"/>
              </a:solidFill>
            </a:endParaRPr>
          </a:p>
        </p:txBody>
      </p:sp>
      <p:sp>
        <p:nvSpPr>
          <p:cNvPr id="16" name="Rounded Rectangle 14"/>
          <p:cNvSpPr/>
          <p:nvPr/>
        </p:nvSpPr>
        <p:spPr>
          <a:xfrm>
            <a:off x="1978424" y="1840844"/>
            <a:ext cx="1981200" cy="653021"/>
          </a:xfrm>
          <a:custGeom>
            <a:avLst/>
            <a:gdLst>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77485 w 2100995"/>
              <a:gd name="connsiteY6" fmla="*/ 464903 h 464903"/>
              <a:gd name="connsiteX7" fmla="*/ 0 w 2100995"/>
              <a:gd name="connsiteY7" fmla="*/ 387418 h 464903"/>
              <a:gd name="connsiteX8" fmla="*/ 0 w 2100995"/>
              <a:gd name="connsiteY8" fmla="*/ 77485 h 464903"/>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1044740 w 2100995"/>
              <a:gd name="connsiteY6" fmla="*/ 274623 h 464903"/>
              <a:gd name="connsiteX7" fmla="*/ 0 w 2100995"/>
              <a:gd name="connsiteY7" fmla="*/ 387418 h 464903"/>
              <a:gd name="connsiteX8" fmla="*/ 0 w 2100995"/>
              <a:gd name="connsiteY8" fmla="*/ 77485 h 464903"/>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667"/>
              <a:gd name="connsiteX1" fmla="*/ 77485 w 2100995"/>
              <a:gd name="connsiteY1" fmla="*/ 0 h 394667"/>
              <a:gd name="connsiteX2" fmla="*/ 2023510 w 2100995"/>
              <a:gd name="connsiteY2" fmla="*/ 0 h 394667"/>
              <a:gd name="connsiteX3" fmla="*/ 2100995 w 2100995"/>
              <a:gd name="connsiteY3" fmla="*/ 77485 h 394667"/>
              <a:gd name="connsiteX4" fmla="*/ 2100995 w 2100995"/>
              <a:gd name="connsiteY4" fmla="*/ 387418 h 394667"/>
              <a:gd name="connsiteX5" fmla="*/ 1044740 w 2100995"/>
              <a:gd name="connsiteY5" fmla="*/ 274623 h 394667"/>
              <a:gd name="connsiteX6" fmla="*/ 0 w 2100995"/>
              <a:gd name="connsiteY6" fmla="*/ 387418 h 394667"/>
              <a:gd name="connsiteX7" fmla="*/ 0 w 2100995"/>
              <a:gd name="connsiteY7" fmla="*/ 77485 h 394667"/>
              <a:gd name="connsiteX0" fmla="*/ 0 w 2100995"/>
              <a:gd name="connsiteY0" fmla="*/ 77485 h 392395"/>
              <a:gd name="connsiteX1" fmla="*/ 77485 w 2100995"/>
              <a:gd name="connsiteY1" fmla="*/ 0 h 392395"/>
              <a:gd name="connsiteX2" fmla="*/ 2023510 w 2100995"/>
              <a:gd name="connsiteY2" fmla="*/ 0 h 392395"/>
              <a:gd name="connsiteX3" fmla="*/ 2100995 w 2100995"/>
              <a:gd name="connsiteY3" fmla="*/ 77485 h 392395"/>
              <a:gd name="connsiteX4" fmla="*/ 2100995 w 2100995"/>
              <a:gd name="connsiteY4" fmla="*/ 387418 h 392395"/>
              <a:gd name="connsiteX5" fmla="*/ 1044740 w 2100995"/>
              <a:gd name="connsiteY5" fmla="*/ 274623 h 392395"/>
              <a:gd name="connsiteX6" fmla="*/ 0 w 2100995"/>
              <a:gd name="connsiteY6" fmla="*/ 387418 h 392395"/>
              <a:gd name="connsiteX7" fmla="*/ 0 w 2100995"/>
              <a:gd name="connsiteY7" fmla="*/ 77485 h 392395"/>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0074 w 2100995"/>
              <a:gd name="connsiteY2" fmla="*/ 3842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1921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0701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8386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95536"/>
              <a:gd name="connsiteX1" fmla="*/ 110921 w 2100995"/>
              <a:gd name="connsiteY1" fmla="*/ 0 h 395536"/>
              <a:gd name="connsiteX2" fmla="*/ 1993113 w 2100995"/>
              <a:gd name="connsiteY2" fmla="*/ 0 h 395536"/>
              <a:gd name="connsiteX3" fmla="*/ 2100995 w 2100995"/>
              <a:gd name="connsiteY3" fmla="*/ 77485 h 395536"/>
              <a:gd name="connsiteX4" fmla="*/ 2100995 w 2100995"/>
              <a:gd name="connsiteY4" fmla="*/ 387418 h 395536"/>
              <a:gd name="connsiteX5" fmla="*/ 1045908 w 2100995"/>
              <a:gd name="connsiteY5" fmla="*/ 311482 h 395536"/>
              <a:gd name="connsiteX6" fmla="*/ 0 w 2100995"/>
              <a:gd name="connsiteY6" fmla="*/ 387418 h 395536"/>
              <a:gd name="connsiteX7" fmla="*/ 0 w 2100995"/>
              <a:gd name="connsiteY7" fmla="*/ 77485 h 395536"/>
              <a:gd name="connsiteX0" fmla="*/ 0 w 2100995"/>
              <a:gd name="connsiteY0" fmla="*/ 77485 h 395660"/>
              <a:gd name="connsiteX1" fmla="*/ 110921 w 2100995"/>
              <a:gd name="connsiteY1" fmla="*/ 0 h 395660"/>
              <a:gd name="connsiteX2" fmla="*/ 1993113 w 2100995"/>
              <a:gd name="connsiteY2" fmla="*/ 0 h 395660"/>
              <a:gd name="connsiteX3" fmla="*/ 2100995 w 2100995"/>
              <a:gd name="connsiteY3" fmla="*/ 77485 h 395660"/>
              <a:gd name="connsiteX4" fmla="*/ 2100995 w 2100995"/>
              <a:gd name="connsiteY4" fmla="*/ 387418 h 395660"/>
              <a:gd name="connsiteX5" fmla="*/ 1045908 w 2100995"/>
              <a:gd name="connsiteY5" fmla="*/ 311482 h 395660"/>
              <a:gd name="connsiteX6" fmla="*/ 0 w 2100995"/>
              <a:gd name="connsiteY6" fmla="*/ 387418 h 395660"/>
              <a:gd name="connsiteX7" fmla="*/ 0 w 2100995"/>
              <a:gd name="connsiteY7" fmla="*/ 77485 h 395660"/>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4662 w 2100995"/>
              <a:gd name="connsiteY5" fmla="*/ 311482 h 387418"/>
              <a:gd name="connsiteX6" fmla="*/ 0 w 2100995"/>
              <a:gd name="connsiteY6" fmla="*/ 387418 h 387418"/>
              <a:gd name="connsiteX7" fmla="*/ 0 w 2100995"/>
              <a:gd name="connsiteY7" fmla="*/ 77485 h 38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995" h="387418">
                <a:moveTo>
                  <a:pt x="0" y="77485"/>
                </a:moveTo>
                <a:cubicBezTo>
                  <a:pt x="0" y="34691"/>
                  <a:pt x="68127" y="0"/>
                  <a:pt x="110921" y="0"/>
                </a:cubicBezTo>
                <a:lnTo>
                  <a:pt x="1993113" y="0"/>
                </a:lnTo>
                <a:cubicBezTo>
                  <a:pt x="2035907" y="0"/>
                  <a:pt x="2100995" y="34691"/>
                  <a:pt x="2100995" y="77485"/>
                </a:cubicBezTo>
                <a:lnTo>
                  <a:pt x="2100995" y="387418"/>
                </a:lnTo>
                <a:cubicBezTo>
                  <a:pt x="1948492" y="343463"/>
                  <a:pt x="1300469" y="314528"/>
                  <a:pt x="1054662" y="311482"/>
                </a:cubicBezTo>
                <a:cubicBezTo>
                  <a:pt x="808855" y="308436"/>
                  <a:pt x="145353" y="340357"/>
                  <a:pt x="0" y="387418"/>
                </a:cubicBezTo>
                <a:lnTo>
                  <a:pt x="0" y="77485"/>
                </a:lnTo>
                <a:close/>
              </a:path>
            </a:pathLst>
          </a:custGeom>
          <a:solidFill>
            <a:srgbClr val="0066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lnSpc>
                <a:spcPct val="80000"/>
              </a:lnSpc>
            </a:pPr>
            <a:r>
              <a:rPr lang="en-US" sz="1600" b="1" dirty="0">
                <a:effectLst>
                  <a:outerShdw blurRad="38100" dist="38100" dir="2700000" algn="tl">
                    <a:srgbClr val="000000">
                      <a:alpha val="43137"/>
                    </a:srgbClr>
                  </a:outerShdw>
                </a:effectLst>
              </a:rPr>
              <a:t>Annuities </a:t>
            </a:r>
          </a:p>
          <a:p>
            <a:pPr algn="ctr">
              <a:lnSpc>
                <a:spcPct val="80000"/>
              </a:lnSpc>
            </a:pPr>
            <a:r>
              <a:rPr lang="en-US" sz="1200" i="1" dirty="0">
                <a:effectLst>
                  <a:outerShdw blurRad="38100" dist="38100" dir="2700000" algn="tl">
                    <a:srgbClr val="000000">
                      <a:alpha val="43137"/>
                    </a:srgbClr>
                  </a:outerShdw>
                </a:effectLst>
              </a:rPr>
              <a:t>Variable, Fixed &amp; SPIA/DIA</a:t>
            </a:r>
          </a:p>
        </p:txBody>
      </p:sp>
      <p:sp>
        <p:nvSpPr>
          <p:cNvPr id="17" name="Rounded Rectangle 16"/>
          <p:cNvSpPr/>
          <p:nvPr/>
        </p:nvSpPr>
        <p:spPr>
          <a:xfrm>
            <a:off x="6204212" y="2028336"/>
            <a:ext cx="2019574" cy="2978883"/>
          </a:xfrm>
          <a:prstGeom prst="roundRect">
            <a:avLst>
              <a:gd name="adj" fmla="val 4971"/>
            </a:avLst>
          </a:prstGeom>
          <a:solidFill>
            <a:srgbClr val="F5CBC7"/>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tIns="548640" rIns="45720" rtlCol="0" anchor="t"/>
          <a:lstStyle/>
          <a:p>
            <a:pPr algn="ctr">
              <a:lnSpc>
                <a:spcPts val="2000"/>
              </a:lnSpc>
              <a:spcBef>
                <a:spcPts val="600"/>
              </a:spcBef>
              <a:buSzPct val="75000"/>
            </a:pPr>
            <a:r>
              <a:rPr lang="en-US" sz="1600" b="1" dirty="0">
                <a:solidFill>
                  <a:schemeClr val="tx1"/>
                </a:solidFill>
              </a:rPr>
              <a:t>Manage Hyper- Infl.</a:t>
            </a:r>
          </a:p>
          <a:p>
            <a:pPr algn="ctr">
              <a:lnSpc>
                <a:spcPts val="2000"/>
              </a:lnSpc>
              <a:spcBef>
                <a:spcPts val="600"/>
              </a:spcBef>
              <a:buSzPct val="75000"/>
            </a:pPr>
            <a:r>
              <a:rPr lang="en-US" sz="1600" b="1" dirty="0">
                <a:solidFill>
                  <a:schemeClr val="tx1"/>
                </a:solidFill>
              </a:rPr>
              <a:t>Market Upside</a:t>
            </a:r>
          </a:p>
          <a:p>
            <a:pPr algn="ctr">
              <a:lnSpc>
                <a:spcPts val="2000"/>
              </a:lnSpc>
              <a:spcBef>
                <a:spcPts val="600"/>
              </a:spcBef>
              <a:buSzPct val="75000"/>
            </a:pPr>
            <a:r>
              <a:rPr lang="en-US" sz="1600" b="1" dirty="0">
                <a:solidFill>
                  <a:schemeClr val="tx1"/>
                </a:solidFill>
              </a:rPr>
              <a:t> Tax-Harvesting</a:t>
            </a:r>
          </a:p>
          <a:p>
            <a:pPr algn="ctr">
              <a:lnSpc>
                <a:spcPts val="2000"/>
              </a:lnSpc>
              <a:spcBef>
                <a:spcPts val="600"/>
              </a:spcBef>
              <a:buSzPct val="75000"/>
            </a:pPr>
            <a:r>
              <a:rPr lang="en-US" sz="1600" b="1" dirty="0">
                <a:solidFill>
                  <a:schemeClr val="tx1"/>
                </a:solidFill>
              </a:rPr>
              <a:t>Long-Term Risk</a:t>
            </a:r>
          </a:p>
          <a:p>
            <a:pPr algn="ctr">
              <a:lnSpc>
                <a:spcPts val="2000"/>
              </a:lnSpc>
              <a:spcBef>
                <a:spcPts val="600"/>
              </a:spcBef>
              <a:buSzPct val="75000"/>
            </a:pPr>
            <a:r>
              <a:rPr lang="en-US" sz="1600" b="1" dirty="0">
                <a:solidFill>
                  <a:schemeClr val="tx1"/>
                </a:solidFill>
              </a:rPr>
              <a:t>Deflation Risk</a:t>
            </a:r>
          </a:p>
          <a:p>
            <a:pPr algn="ctr">
              <a:lnSpc>
                <a:spcPts val="2000"/>
              </a:lnSpc>
              <a:buSzPct val="75000"/>
            </a:pPr>
            <a:r>
              <a:rPr lang="en-US" sz="1600" b="1" dirty="0">
                <a:solidFill>
                  <a:schemeClr val="tx1"/>
                </a:solidFill>
              </a:rPr>
              <a:t>Tax Free Growth &amp; Legacy </a:t>
            </a:r>
            <a:r>
              <a:rPr lang="en-US" sz="1100" b="1" dirty="0">
                <a:solidFill>
                  <a:schemeClr val="tx1"/>
                </a:solidFill>
              </a:rPr>
              <a:t>(Roth)</a:t>
            </a:r>
            <a:endParaRPr lang="en-US" sz="1600" b="1" dirty="0">
              <a:solidFill>
                <a:schemeClr val="tx1"/>
              </a:solidFill>
            </a:endParaRPr>
          </a:p>
        </p:txBody>
      </p:sp>
      <p:sp>
        <p:nvSpPr>
          <p:cNvPr id="18" name="Rounded Rectangle 14"/>
          <p:cNvSpPr/>
          <p:nvPr/>
        </p:nvSpPr>
        <p:spPr>
          <a:xfrm>
            <a:off x="6207525" y="1841527"/>
            <a:ext cx="2016261" cy="653021"/>
          </a:xfrm>
          <a:custGeom>
            <a:avLst/>
            <a:gdLst>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77485 w 2100995"/>
              <a:gd name="connsiteY6" fmla="*/ 464903 h 464903"/>
              <a:gd name="connsiteX7" fmla="*/ 0 w 2100995"/>
              <a:gd name="connsiteY7" fmla="*/ 387418 h 464903"/>
              <a:gd name="connsiteX8" fmla="*/ 0 w 2100995"/>
              <a:gd name="connsiteY8" fmla="*/ 77485 h 464903"/>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1044740 w 2100995"/>
              <a:gd name="connsiteY6" fmla="*/ 274623 h 464903"/>
              <a:gd name="connsiteX7" fmla="*/ 0 w 2100995"/>
              <a:gd name="connsiteY7" fmla="*/ 387418 h 464903"/>
              <a:gd name="connsiteX8" fmla="*/ 0 w 2100995"/>
              <a:gd name="connsiteY8" fmla="*/ 77485 h 464903"/>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667"/>
              <a:gd name="connsiteX1" fmla="*/ 77485 w 2100995"/>
              <a:gd name="connsiteY1" fmla="*/ 0 h 394667"/>
              <a:gd name="connsiteX2" fmla="*/ 2023510 w 2100995"/>
              <a:gd name="connsiteY2" fmla="*/ 0 h 394667"/>
              <a:gd name="connsiteX3" fmla="*/ 2100995 w 2100995"/>
              <a:gd name="connsiteY3" fmla="*/ 77485 h 394667"/>
              <a:gd name="connsiteX4" fmla="*/ 2100995 w 2100995"/>
              <a:gd name="connsiteY4" fmla="*/ 387418 h 394667"/>
              <a:gd name="connsiteX5" fmla="*/ 1044740 w 2100995"/>
              <a:gd name="connsiteY5" fmla="*/ 274623 h 394667"/>
              <a:gd name="connsiteX6" fmla="*/ 0 w 2100995"/>
              <a:gd name="connsiteY6" fmla="*/ 387418 h 394667"/>
              <a:gd name="connsiteX7" fmla="*/ 0 w 2100995"/>
              <a:gd name="connsiteY7" fmla="*/ 77485 h 394667"/>
              <a:gd name="connsiteX0" fmla="*/ 0 w 2100995"/>
              <a:gd name="connsiteY0" fmla="*/ 77485 h 392395"/>
              <a:gd name="connsiteX1" fmla="*/ 77485 w 2100995"/>
              <a:gd name="connsiteY1" fmla="*/ 0 h 392395"/>
              <a:gd name="connsiteX2" fmla="*/ 2023510 w 2100995"/>
              <a:gd name="connsiteY2" fmla="*/ 0 h 392395"/>
              <a:gd name="connsiteX3" fmla="*/ 2100995 w 2100995"/>
              <a:gd name="connsiteY3" fmla="*/ 77485 h 392395"/>
              <a:gd name="connsiteX4" fmla="*/ 2100995 w 2100995"/>
              <a:gd name="connsiteY4" fmla="*/ 387418 h 392395"/>
              <a:gd name="connsiteX5" fmla="*/ 1044740 w 2100995"/>
              <a:gd name="connsiteY5" fmla="*/ 274623 h 392395"/>
              <a:gd name="connsiteX6" fmla="*/ 0 w 2100995"/>
              <a:gd name="connsiteY6" fmla="*/ 387418 h 392395"/>
              <a:gd name="connsiteX7" fmla="*/ 0 w 2100995"/>
              <a:gd name="connsiteY7" fmla="*/ 77485 h 392395"/>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0074 w 2100995"/>
              <a:gd name="connsiteY2" fmla="*/ 3842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1921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0701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8386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95536"/>
              <a:gd name="connsiteX1" fmla="*/ 110921 w 2100995"/>
              <a:gd name="connsiteY1" fmla="*/ 0 h 395536"/>
              <a:gd name="connsiteX2" fmla="*/ 1993113 w 2100995"/>
              <a:gd name="connsiteY2" fmla="*/ 0 h 395536"/>
              <a:gd name="connsiteX3" fmla="*/ 2100995 w 2100995"/>
              <a:gd name="connsiteY3" fmla="*/ 77485 h 395536"/>
              <a:gd name="connsiteX4" fmla="*/ 2100995 w 2100995"/>
              <a:gd name="connsiteY4" fmla="*/ 387418 h 395536"/>
              <a:gd name="connsiteX5" fmla="*/ 1045908 w 2100995"/>
              <a:gd name="connsiteY5" fmla="*/ 311482 h 395536"/>
              <a:gd name="connsiteX6" fmla="*/ 0 w 2100995"/>
              <a:gd name="connsiteY6" fmla="*/ 387418 h 395536"/>
              <a:gd name="connsiteX7" fmla="*/ 0 w 2100995"/>
              <a:gd name="connsiteY7" fmla="*/ 77485 h 395536"/>
              <a:gd name="connsiteX0" fmla="*/ 0 w 2100995"/>
              <a:gd name="connsiteY0" fmla="*/ 77485 h 395660"/>
              <a:gd name="connsiteX1" fmla="*/ 110921 w 2100995"/>
              <a:gd name="connsiteY1" fmla="*/ 0 h 395660"/>
              <a:gd name="connsiteX2" fmla="*/ 1993113 w 2100995"/>
              <a:gd name="connsiteY2" fmla="*/ 0 h 395660"/>
              <a:gd name="connsiteX3" fmla="*/ 2100995 w 2100995"/>
              <a:gd name="connsiteY3" fmla="*/ 77485 h 395660"/>
              <a:gd name="connsiteX4" fmla="*/ 2100995 w 2100995"/>
              <a:gd name="connsiteY4" fmla="*/ 387418 h 395660"/>
              <a:gd name="connsiteX5" fmla="*/ 1045908 w 2100995"/>
              <a:gd name="connsiteY5" fmla="*/ 311482 h 395660"/>
              <a:gd name="connsiteX6" fmla="*/ 0 w 2100995"/>
              <a:gd name="connsiteY6" fmla="*/ 387418 h 395660"/>
              <a:gd name="connsiteX7" fmla="*/ 0 w 2100995"/>
              <a:gd name="connsiteY7" fmla="*/ 77485 h 395660"/>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4662 w 2100995"/>
              <a:gd name="connsiteY5" fmla="*/ 311482 h 387418"/>
              <a:gd name="connsiteX6" fmla="*/ 0 w 2100995"/>
              <a:gd name="connsiteY6" fmla="*/ 387418 h 387418"/>
              <a:gd name="connsiteX7" fmla="*/ 0 w 2100995"/>
              <a:gd name="connsiteY7" fmla="*/ 77485 h 38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995" h="387418">
                <a:moveTo>
                  <a:pt x="0" y="77485"/>
                </a:moveTo>
                <a:cubicBezTo>
                  <a:pt x="0" y="34691"/>
                  <a:pt x="68127" y="0"/>
                  <a:pt x="110921" y="0"/>
                </a:cubicBezTo>
                <a:lnTo>
                  <a:pt x="1993113" y="0"/>
                </a:lnTo>
                <a:cubicBezTo>
                  <a:pt x="2035907" y="0"/>
                  <a:pt x="2100995" y="34691"/>
                  <a:pt x="2100995" y="77485"/>
                </a:cubicBezTo>
                <a:lnTo>
                  <a:pt x="2100995" y="387418"/>
                </a:lnTo>
                <a:cubicBezTo>
                  <a:pt x="1948492" y="343463"/>
                  <a:pt x="1300469" y="314528"/>
                  <a:pt x="1054662" y="311482"/>
                </a:cubicBezTo>
                <a:cubicBezTo>
                  <a:pt x="808855" y="308436"/>
                  <a:pt x="145353" y="340357"/>
                  <a:pt x="0" y="387418"/>
                </a:cubicBezTo>
                <a:lnTo>
                  <a:pt x="0" y="77485"/>
                </a:lnTo>
                <a:close/>
              </a:path>
            </a:pathLst>
          </a:custGeom>
          <a:solidFill>
            <a:srgbClr val="C0000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lnSpc>
                <a:spcPct val="80000"/>
              </a:lnSpc>
            </a:pPr>
            <a:r>
              <a:rPr lang="en-US" sz="1600" b="1" dirty="0">
                <a:effectLst>
                  <a:outerShdw blurRad="38100" dist="38100" dir="2700000" algn="tl">
                    <a:srgbClr val="000000">
                      <a:alpha val="43137"/>
                    </a:srgbClr>
                  </a:outerShdw>
                </a:effectLst>
              </a:rPr>
              <a:t>Equities</a:t>
            </a:r>
          </a:p>
          <a:p>
            <a:pPr algn="ctr">
              <a:lnSpc>
                <a:spcPct val="80000"/>
              </a:lnSpc>
            </a:pPr>
            <a:r>
              <a:rPr lang="en-US" sz="1200" i="1" dirty="0">
                <a:effectLst>
                  <a:outerShdw blurRad="38100" dist="38100" dir="2700000" algn="tl">
                    <a:srgbClr val="000000">
                      <a:alpha val="43137"/>
                    </a:srgbClr>
                  </a:outerShdw>
                </a:effectLst>
              </a:rPr>
              <a:t>Performance &amp; Growth</a:t>
            </a:r>
          </a:p>
        </p:txBody>
      </p:sp>
      <p:sp>
        <p:nvSpPr>
          <p:cNvPr id="19" name="Rounded Rectangle 18"/>
          <p:cNvSpPr/>
          <p:nvPr/>
        </p:nvSpPr>
        <p:spPr>
          <a:xfrm>
            <a:off x="8353820" y="2001762"/>
            <a:ext cx="1981206" cy="3005456"/>
          </a:xfrm>
          <a:prstGeom prst="roundRect">
            <a:avLst>
              <a:gd name="adj" fmla="val 4971"/>
            </a:avLst>
          </a:prstGeom>
          <a:solidFill>
            <a:srgbClr val="C2FFA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45720" tIns="548640" rIns="45720" rtlCol="0" anchor="t"/>
          <a:lstStyle/>
          <a:p>
            <a:pPr algn="ctr">
              <a:lnSpc>
                <a:spcPct val="110000"/>
              </a:lnSpc>
              <a:spcBef>
                <a:spcPts val="600"/>
              </a:spcBef>
              <a:buSzPct val="75000"/>
            </a:pPr>
            <a:r>
              <a:rPr lang="en-US" sz="1600" b="1" dirty="0">
                <a:solidFill>
                  <a:schemeClr val="tx1"/>
                </a:solidFill>
              </a:rPr>
              <a:t> Long Term Care</a:t>
            </a:r>
          </a:p>
          <a:p>
            <a:pPr algn="ctr">
              <a:lnSpc>
                <a:spcPct val="110000"/>
              </a:lnSpc>
              <a:spcBef>
                <a:spcPts val="600"/>
              </a:spcBef>
              <a:buSzPct val="75000"/>
            </a:pPr>
            <a:r>
              <a:rPr lang="en-US" sz="1600" b="1" dirty="0">
                <a:solidFill>
                  <a:schemeClr val="tx1"/>
                </a:solidFill>
              </a:rPr>
              <a:t>Life Ins. – DB</a:t>
            </a:r>
          </a:p>
          <a:p>
            <a:pPr algn="ctr">
              <a:lnSpc>
                <a:spcPct val="110000"/>
              </a:lnSpc>
              <a:spcBef>
                <a:spcPts val="600"/>
              </a:spcBef>
              <a:buSzPct val="75000"/>
            </a:pPr>
            <a:r>
              <a:rPr lang="en-US" sz="1600" b="1" dirty="0">
                <a:solidFill>
                  <a:schemeClr val="tx1"/>
                </a:solidFill>
              </a:rPr>
              <a:t>Tax-Free Inc. </a:t>
            </a:r>
          </a:p>
          <a:p>
            <a:pPr algn="ctr">
              <a:lnSpc>
                <a:spcPct val="0"/>
              </a:lnSpc>
              <a:spcBef>
                <a:spcPts val="600"/>
              </a:spcBef>
              <a:buSzPct val="75000"/>
            </a:pPr>
            <a:r>
              <a:rPr lang="en-US" sz="1100" b="1" dirty="0">
                <a:solidFill>
                  <a:schemeClr val="tx1"/>
                </a:solidFill>
              </a:rPr>
              <a:t>(Life CV)</a:t>
            </a:r>
            <a:r>
              <a:rPr lang="en-US" sz="1600" b="1" dirty="0">
                <a:solidFill>
                  <a:schemeClr val="tx1"/>
                </a:solidFill>
              </a:rPr>
              <a:t> </a:t>
            </a:r>
          </a:p>
          <a:p>
            <a:pPr algn="ctr">
              <a:lnSpc>
                <a:spcPct val="110000"/>
              </a:lnSpc>
              <a:spcBef>
                <a:spcPts val="600"/>
              </a:spcBef>
              <a:buSzPct val="75000"/>
            </a:pPr>
            <a:r>
              <a:rPr lang="en-US" sz="1600" b="1" dirty="0">
                <a:solidFill>
                  <a:schemeClr val="tx1"/>
                </a:solidFill>
              </a:rPr>
              <a:t> Disability Ins.</a:t>
            </a:r>
          </a:p>
          <a:p>
            <a:pPr algn="ctr">
              <a:lnSpc>
                <a:spcPct val="110000"/>
              </a:lnSpc>
              <a:spcBef>
                <a:spcPts val="600"/>
              </a:spcBef>
              <a:buSzPct val="75000"/>
            </a:pPr>
            <a:r>
              <a:rPr lang="en-US" sz="1600" b="1" dirty="0">
                <a:solidFill>
                  <a:schemeClr val="tx1"/>
                </a:solidFill>
              </a:rPr>
              <a:t>Liability Ins.</a:t>
            </a:r>
          </a:p>
          <a:p>
            <a:pPr algn="ctr">
              <a:lnSpc>
                <a:spcPct val="110000"/>
              </a:lnSpc>
              <a:spcBef>
                <a:spcPts val="600"/>
              </a:spcBef>
              <a:buSzPct val="75000"/>
            </a:pPr>
            <a:r>
              <a:rPr lang="en-US" sz="1600" b="1" dirty="0">
                <a:solidFill>
                  <a:schemeClr val="tx1"/>
                </a:solidFill>
              </a:rPr>
              <a:t>Health Ins.</a:t>
            </a:r>
          </a:p>
        </p:txBody>
      </p:sp>
      <p:sp>
        <p:nvSpPr>
          <p:cNvPr id="20" name="Rounded Rectangle 14"/>
          <p:cNvSpPr/>
          <p:nvPr/>
        </p:nvSpPr>
        <p:spPr>
          <a:xfrm>
            <a:off x="8353822" y="1840845"/>
            <a:ext cx="1981203" cy="653021"/>
          </a:xfrm>
          <a:custGeom>
            <a:avLst/>
            <a:gdLst>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77485 w 2100995"/>
              <a:gd name="connsiteY6" fmla="*/ 464903 h 464903"/>
              <a:gd name="connsiteX7" fmla="*/ 0 w 2100995"/>
              <a:gd name="connsiteY7" fmla="*/ 387418 h 464903"/>
              <a:gd name="connsiteX8" fmla="*/ 0 w 2100995"/>
              <a:gd name="connsiteY8" fmla="*/ 77485 h 464903"/>
              <a:gd name="connsiteX0" fmla="*/ 0 w 2100995"/>
              <a:gd name="connsiteY0" fmla="*/ 77485 h 464903"/>
              <a:gd name="connsiteX1" fmla="*/ 77485 w 2100995"/>
              <a:gd name="connsiteY1" fmla="*/ 0 h 464903"/>
              <a:gd name="connsiteX2" fmla="*/ 2023510 w 2100995"/>
              <a:gd name="connsiteY2" fmla="*/ 0 h 464903"/>
              <a:gd name="connsiteX3" fmla="*/ 2100995 w 2100995"/>
              <a:gd name="connsiteY3" fmla="*/ 77485 h 464903"/>
              <a:gd name="connsiteX4" fmla="*/ 2100995 w 2100995"/>
              <a:gd name="connsiteY4" fmla="*/ 387418 h 464903"/>
              <a:gd name="connsiteX5" fmla="*/ 2023510 w 2100995"/>
              <a:gd name="connsiteY5" fmla="*/ 464903 h 464903"/>
              <a:gd name="connsiteX6" fmla="*/ 1044740 w 2100995"/>
              <a:gd name="connsiteY6" fmla="*/ 274623 h 464903"/>
              <a:gd name="connsiteX7" fmla="*/ 0 w 2100995"/>
              <a:gd name="connsiteY7" fmla="*/ 387418 h 464903"/>
              <a:gd name="connsiteX8" fmla="*/ 0 w 2100995"/>
              <a:gd name="connsiteY8" fmla="*/ 77485 h 464903"/>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865"/>
              <a:gd name="connsiteX1" fmla="*/ 77485 w 2100995"/>
              <a:gd name="connsiteY1" fmla="*/ 0 h 394865"/>
              <a:gd name="connsiteX2" fmla="*/ 2023510 w 2100995"/>
              <a:gd name="connsiteY2" fmla="*/ 0 h 394865"/>
              <a:gd name="connsiteX3" fmla="*/ 2100995 w 2100995"/>
              <a:gd name="connsiteY3" fmla="*/ 77485 h 394865"/>
              <a:gd name="connsiteX4" fmla="*/ 2100995 w 2100995"/>
              <a:gd name="connsiteY4" fmla="*/ 387418 h 394865"/>
              <a:gd name="connsiteX5" fmla="*/ 1044740 w 2100995"/>
              <a:gd name="connsiteY5" fmla="*/ 274623 h 394865"/>
              <a:gd name="connsiteX6" fmla="*/ 0 w 2100995"/>
              <a:gd name="connsiteY6" fmla="*/ 387418 h 394865"/>
              <a:gd name="connsiteX7" fmla="*/ 0 w 2100995"/>
              <a:gd name="connsiteY7" fmla="*/ 77485 h 394865"/>
              <a:gd name="connsiteX0" fmla="*/ 0 w 2100995"/>
              <a:gd name="connsiteY0" fmla="*/ 77485 h 394667"/>
              <a:gd name="connsiteX1" fmla="*/ 77485 w 2100995"/>
              <a:gd name="connsiteY1" fmla="*/ 0 h 394667"/>
              <a:gd name="connsiteX2" fmla="*/ 2023510 w 2100995"/>
              <a:gd name="connsiteY2" fmla="*/ 0 h 394667"/>
              <a:gd name="connsiteX3" fmla="*/ 2100995 w 2100995"/>
              <a:gd name="connsiteY3" fmla="*/ 77485 h 394667"/>
              <a:gd name="connsiteX4" fmla="*/ 2100995 w 2100995"/>
              <a:gd name="connsiteY4" fmla="*/ 387418 h 394667"/>
              <a:gd name="connsiteX5" fmla="*/ 1044740 w 2100995"/>
              <a:gd name="connsiteY5" fmla="*/ 274623 h 394667"/>
              <a:gd name="connsiteX6" fmla="*/ 0 w 2100995"/>
              <a:gd name="connsiteY6" fmla="*/ 387418 h 394667"/>
              <a:gd name="connsiteX7" fmla="*/ 0 w 2100995"/>
              <a:gd name="connsiteY7" fmla="*/ 77485 h 394667"/>
              <a:gd name="connsiteX0" fmla="*/ 0 w 2100995"/>
              <a:gd name="connsiteY0" fmla="*/ 77485 h 392395"/>
              <a:gd name="connsiteX1" fmla="*/ 77485 w 2100995"/>
              <a:gd name="connsiteY1" fmla="*/ 0 h 392395"/>
              <a:gd name="connsiteX2" fmla="*/ 2023510 w 2100995"/>
              <a:gd name="connsiteY2" fmla="*/ 0 h 392395"/>
              <a:gd name="connsiteX3" fmla="*/ 2100995 w 2100995"/>
              <a:gd name="connsiteY3" fmla="*/ 77485 h 392395"/>
              <a:gd name="connsiteX4" fmla="*/ 2100995 w 2100995"/>
              <a:gd name="connsiteY4" fmla="*/ 387418 h 392395"/>
              <a:gd name="connsiteX5" fmla="*/ 1044740 w 2100995"/>
              <a:gd name="connsiteY5" fmla="*/ 274623 h 392395"/>
              <a:gd name="connsiteX6" fmla="*/ 0 w 2100995"/>
              <a:gd name="connsiteY6" fmla="*/ 387418 h 392395"/>
              <a:gd name="connsiteX7" fmla="*/ 0 w 2100995"/>
              <a:gd name="connsiteY7" fmla="*/ 77485 h 392395"/>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44740 w 2100995"/>
              <a:gd name="connsiteY5" fmla="*/ 274623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2023510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0074 w 2100995"/>
              <a:gd name="connsiteY2" fmla="*/ 3842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1921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77485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21095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0701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1744 w 2100995"/>
              <a:gd name="connsiteY5" fmla="*/ 338386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95536"/>
              <a:gd name="connsiteX1" fmla="*/ 110921 w 2100995"/>
              <a:gd name="connsiteY1" fmla="*/ 0 h 395536"/>
              <a:gd name="connsiteX2" fmla="*/ 1993113 w 2100995"/>
              <a:gd name="connsiteY2" fmla="*/ 0 h 395536"/>
              <a:gd name="connsiteX3" fmla="*/ 2100995 w 2100995"/>
              <a:gd name="connsiteY3" fmla="*/ 77485 h 395536"/>
              <a:gd name="connsiteX4" fmla="*/ 2100995 w 2100995"/>
              <a:gd name="connsiteY4" fmla="*/ 387418 h 395536"/>
              <a:gd name="connsiteX5" fmla="*/ 1045908 w 2100995"/>
              <a:gd name="connsiteY5" fmla="*/ 311482 h 395536"/>
              <a:gd name="connsiteX6" fmla="*/ 0 w 2100995"/>
              <a:gd name="connsiteY6" fmla="*/ 387418 h 395536"/>
              <a:gd name="connsiteX7" fmla="*/ 0 w 2100995"/>
              <a:gd name="connsiteY7" fmla="*/ 77485 h 395536"/>
              <a:gd name="connsiteX0" fmla="*/ 0 w 2100995"/>
              <a:gd name="connsiteY0" fmla="*/ 77485 h 395660"/>
              <a:gd name="connsiteX1" fmla="*/ 110921 w 2100995"/>
              <a:gd name="connsiteY1" fmla="*/ 0 h 395660"/>
              <a:gd name="connsiteX2" fmla="*/ 1993113 w 2100995"/>
              <a:gd name="connsiteY2" fmla="*/ 0 h 395660"/>
              <a:gd name="connsiteX3" fmla="*/ 2100995 w 2100995"/>
              <a:gd name="connsiteY3" fmla="*/ 77485 h 395660"/>
              <a:gd name="connsiteX4" fmla="*/ 2100995 w 2100995"/>
              <a:gd name="connsiteY4" fmla="*/ 387418 h 395660"/>
              <a:gd name="connsiteX5" fmla="*/ 1045908 w 2100995"/>
              <a:gd name="connsiteY5" fmla="*/ 311482 h 395660"/>
              <a:gd name="connsiteX6" fmla="*/ 0 w 2100995"/>
              <a:gd name="connsiteY6" fmla="*/ 387418 h 395660"/>
              <a:gd name="connsiteX7" fmla="*/ 0 w 2100995"/>
              <a:gd name="connsiteY7" fmla="*/ 77485 h 395660"/>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45908 w 2100995"/>
              <a:gd name="connsiteY5" fmla="*/ 311482 h 387418"/>
              <a:gd name="connsiteX6" fmla="*/ 0 w 2100995"/>
              <a:gd name="connsiteY6" fmla="*/ 387418 h 387418"/>
              <a:gd name="connsiteX7" fmla="*/ 0 w 2100995"/>
              <a:gd name="connsiteY7" fmla="*/ 77485 h 387418"/>
              <a:gd name="connsiteX0" fmla="*/ 0 w 2100995"/>
              <a:gd name="connsiteY0" fmla="*/ 77485 h 387418"/>
              <a:gd name="connsiteX1" fmla="*/ 110921 w 2100995"/>
              <a:gd name="connsiteY1" fmla="*/ 0 h 387418"/>
              <a:gd name="connsiteX2" fmla="*/ 1993113 w 2100995"/>
              <a:gd name="connsiteY2" fmla="*/ 0 h 387418"/>
              <a:gd name="connsiteX3" fmla="*/ 2100995 w 2100995"/>
              <a:gd name="connsiteY3" fmla="*/ 77485 h 387418"/>
              <a:gd name="connsiteX4" fmla="*/ 2100995 w 2100995"/>
              <a:gd name="connsiteY4" fmla="*/ 387418 h 387418"/>
              <a:gd name="connsiteX5" fmla="*/ 1054662 w 2100995"/>
              <a:gd name="connsiteY5" fmla="*/ 311482 h 387418"/>
              <a:gd name="connsiteX6" fmla="*/ 0 w 2100995"/>
              <a:gd name="connsiteY6" fmla="*/ 387418 h 387418"/>
              <a:gd name="connsiteX7" fmla="*/ 0 w 2100995"/>
              <a:gd name="connsiteY7" fmla="*/ 77485 h 38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995" h="387418">
                <a:moveTo>
                  <a:pt x="0" y="77485"/>
                </a:moveTo>
                <a:cubicBezTo>
                  <a:pt x="0" y="34691"/>
                  <a:pt x="68127" y="0"/>
                  <a:pt x="110921" y="0"/>
                </a:cubicBezTo>
                <a:lnTo>
                  <a:pt x="1993113" y="0"/>
                </a:lnTo>
                <a:cubicBezTo>
                  <a:pt x="2035907" y="0"/>
                  <a:pt x="2100995" y="34691"/>
                  <a:pt x="2100995" y="77485"/>
                </a:cubicBezTo>
                <a:lnTo>
                  <a:pt x="2100995" y="387418"/>
                </a:lnTo>
                <a:cubicBezTo>
                  <a:pt x="1948492" y="343463"/>
                  <a:pt x="1300469" y="314528"/>
                  <a:pt x="1054662" y="311482"/>
                </a:cubicBezTo>
                <a:cubicBezTo>
                  <a:pt x="808855" y="308436"/>
                  <a:pt x="145353" y="340357"/>
                  <a:pt x="0" y="387418"/>
                </a:cubicBezTo>
                <a:lnTo>
                  <a:pt x="0" y="77485"/>
                </a:lnTo>
                <a:close/>
              </a:path>
            </a:pathLst>
          </a:custGeom>
          <a:solidFill>
            <a:srgbClr val="33CC33"/>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lnSpc>
                <a:spcPct val="80000"/>
              </a:lnSpc>
            </a:pPr>
            <a:r>
              <a:rPr lang="en-US" sz="1600" b="1" dirty="0">
                <a:effectLst>
                  <a:outerShdw blurRad="38100" dist="38100" dir="2700000" algn="tl">
                    <a:srgbClr val="000000">
                      <a:alpha val="43137"/>
                    </a:srgbClr>
                  </a:outerShdw>
                </a:effectLst>
              </a:rPr>
              <a:t>Insurance</a:t>
            </a:r>
          </a:p>
          <a:p>
            <a:pPr algn="ctr">
              <a:lnSpc>
                <a:spcPct val="80000"/>
              </a:lnSpc>
            </a:pPr>
            <a:r>
              <a:rPr lang="en-US" sz="1200" b="1" i="1" dirty="0">
                <a:effectLst>
                  <a:outerShdw blurRad="38100" dist="38100" dir="2700000" algn="tl">
                    <a:srgbClr val="000000">
                      <a:alpha val="43137"/>
                    </a:srgbClr>
                  </a:outerShdw>
                </a:effectLst>
              </a:rPr>
              <a:t>Life, LTC &amp; Liability</a:t>
            </a:r>
            <a:endParaRPr lang="en-US" sz="1200" i="1" dirty="0">
              <a:effectLst>
                <a:outerShdw blurRad="38100" dist="38100" dir="2700000" algn="tl">
                  <a:srgbClr val="000000">
                    <a:alpha val="43137"/>
                  </a:srgbClr>
                </a:outerShdw>
              </a:effectLst>
            </a:endParaRPr>
          </a:p>
        </p:txBody>
      </p:sp>
      <p:sp>
        <p:nvSpPr>
          <p:cNvPr id="21" name="Line 5"/>
          <p:cNvSpPr>
            <a:spLocks noChangeShapeType="1"/>
          </p:cNvSpPr>
          <p:nvPr/>
        </p:nvSpPr>
        <p:spPr bwMode="auto">
          <a:xfrm>
            <a:off x="400124" y="1027242"/>
            <a:ext cx="7162800" cy="0"/>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32" name="Title 2"/>
          <p:cNvSpPr txBox="1">
            <a:spLocks/>
          </p:cNvSpPr>
          <p:nvPr/>
        </p:nvSpPr>
        <p:spPr>
          <a:xfrm>
            <a:off x="-225283" y="277353"/>
            <a:ext cx="8229600" cy="685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Product Allocation to Align Risks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grpSp>
        <p:nvGrpSpPr>
          <p:cNvPr id="33" name="Group 32">
            <a:extLst>
              <a:ext uri="{FF2B5EF4-FFF2-40B4-BE49-F238E27FC236}">
                <a16:creationId xmlns:a16="http://schemas.microsoft.com/office/drawing/2014/main" id="{285A233C-75FD-4089-9F2A-04E647130886}"/>
              </a:ext>
            </a:extLst>
          </p:cNvPr>
          <p:cNvGrpSpPr/>
          <p:nvPr/>
        </p:nvGrpSpPr>
        <p:grpSpPr>
          <a:xfrm>
            <a:off x="0" y="6283326"/>
            <a:ext cx="12192000" cy="580211"/>
            <a:chOff x="-88136" y="6283325"/>
            <a:chExt cx="9906000" cy="580211"/>
          </a:xfrm>
        </p:grpSpPr>
        <p:grpSp>
          <p:nvGrpSpPr>
            <p:cNvPr id="45" name="Group 44">
              <a:extLst>
                <a:ext uri="{FF2B5EF4-FFF2-40B4-BE49-F238E27FC236}">
                  <a16:creationId xmlns:a16="http://schemas.microsoft.com/office/drawing/2014/main" id="{2CE560F0-CA4C-4705-B23A-6DBFEC29A6D7}"/>
                </a:ext>
              </a:extLst>
            </p:cNvPr>
            <p:cNvGrpSpPr/>
            <p:nvPr/>
          </p:nvGrpSpPr>
          <p:grpSpPr>
            <a:xfrm>
              <a:off x="-88136" y="6283325"/>
              <a:ext cx="9906000" cy="574675"/>
              <a:chOff x="-88136" y="6130925"/>
              <a:chExt cx="9906000" cy="574675"/>
            </a:xfrm>
          </p:grpSpPr>
          <p:grpSp>
            <p:nvGrpSpPr>
              <p:cNvPr id="48" name="Group 19">
                <a:extLst>
                  <a:ext uri="{FF2B5EF4-FFF2-40B4-BE49-F238E27FC236}">
                    <a16:creationId xmlns:a16="http://schemas.microsoft.com/office/drawing/2014/main" id="{E8ECCFEB-7386-4E90-90B1-6ED35270E828}"/>
                  </a:ext>
                </a:extLst>
              </p:cNvPr>
              <p:cNvGrpSpPr>
                <a:grpSpLocks/>
              </p:cNvGrpSpPr>
              <p:nvPr/>
            </p:nvGrpSpPr>
            <p:grpSpPr bwMode="auto">
              <a:xfrm>
                <a:off x="-88136" y="6130925"/>
                <a:ext cx="9906000" cy="574675"/>
                <a:chOff x="0" y="6283325"/>
                <a:chExt cx="9906000" cy="574675"/>
              </a:xfrm>
            </p:grpSpPr>
            <p:grpSp>
              <p:nvGrpSpPr>
                <p:cNvPr id="50" name="Group 19">
                  <a:extLst>
                    <a:ext uri="{FF2B5EF4-FFF2-40B4-BE49-F238E27FC236}">
                      <a16:creationId xmlns:a16="http://schemas.microsoft.com/office/drawing/2014/main" id="{E8300CDE-F596-42EF-BADF-651A337EA09D}"/>
                    </a:ext>
                  </a:extLst>
                </p:cNvPr>
                <p:cNvGrpSpPr>
                  <a:grpSpLocks/>
                </p:cNvGrpSpPr>
                <p:nvPr/>
              </p:nvGrpSpPr>
              <p:grpSpPr bwMode="auto">
                <a:xfrm>
                  <a:off x="0" y="6496059"/>
                  <a:ext cx="9906000" cy="271226"/>
                  <a:chOff x="0" y="6523530"/>
                  <a:chExt cx="9143999" cy="270913"/>
                </a:xfrm>
              </p:grpSpPr>
              <p:grpSp>
                <p:nvGrpSpPr>
                  <p:cNvPr id="55" name="Group 13">
                    <a:extLst>
                      <a:ext uri="{FF2B5EF4-FFF2-40B4-BE49-F238E27FC236}">
                        <a16:creationId xmlns:a16="http://schemas.microsoft.com/office/drawing/2014/main" id="{40871F45-1CBC-419C-AB1D-9220AF9DAFB8}"/>
                      </a:ext>
                    </a:extLst>
                  </p:cNvPr>
                  <p:cNvGrpSpPr>
                    <a:grpSpLocks/>
                  </p:cNvGrpSpPr>
                  <p:nvPr/>
                </p:nvGrpSpPr>
                <p:grpSpPr bwMode="auto">
                  <a:xfrm>
                    <a:off x="0" y="6523530"/>
                    <a:ext cx="9143999" cy="220408"/>
                    <a:chOff x="0" y="6523530"/>
                    <a:chExt cx="9144289" cy="220408"/>
                  </a:xfrm>
                </p:grpSpPr>
                <p:sp>
                  <p:nvSpPr>
                    <p:cNvPr id="57" name="Rectangle 56">
                      <a:extLst>
                        <a:ext uri="{FF2B5EF4-FFF2-40B4-BE49-F238E27FC236}">
                          <a16:creationId xmlns:a16="http://schemas.microsoft.com/office/drawing/2014/main" id="{ABC7EBC2-96A7-4DA7-B257-83BAA16AA7E4}"/>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8" name="Rectangle 57">
                      <a:extLst>
                        <a:ext uri="{FF2B5EF4-FFF2-40B4-BE49-F238E27FC236}">
                          <a16:creationId xmlns:a16="http://schemas.microsoft.com/office/drawing/2014/main" id="{C60AE3AB-3FA8-464E-95E4-1B5ADB50C22A}"/>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9" name="Rectangle 58">
                      <a:extLst>
                        <a:ext uri="{FF2B5EF4-FFF2-40B4-BE49-F238E27FC236}">
                          <a16:creationId xmlns:a16="http://schemas.microsoft.com/office/drawing/2014/main" id="{2253E169-40F7-4251-A9A3-8FC14495B48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60" name="Rectangle 59">
                      <a:extLst>
                        <a:ext uri="{FF2B5EF4-FFF2-40B4-BE49-F238E27FC236}">
                          <a16:creationId xmlns:a16="http://schemas.microsoft.com/office/drawing/2014/main" id="{66F269DB-E8CD-4A1B-BABB-9AB9EAD05CD1}"/>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6" name="TextBox 11">
                    <a:extLst>
                      <a:ext uri="{FF2B5EF4-FFF2-40B4-BE49-F238E27FC236}">
                        <a16:creationId xmlns:a16="http://schemas.microsoft.com/office/drawing/2014/main" id="{2A03C570-67EF-4D80-A8DB-DAADA8ECA237}"/>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1" name="Picture 18" descr="thrive logo final.png">
                  <a:extLst>
                    <a:ext uri="{FF2B5EF4-FFF2-40B4-BE49-F238E27FC236}">
                      <a16:creationId xmlns:a16="http://schemas.microsoft.com/office/drawing/2014/main" id="{7DB9AF37-D53A-4246-920E-D184A7A3FD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TextBox 48">
                <a:extLst>
                  <a:ext uri="{FF2B5EF4-FFF2-40B4-BE49-F238E27FC236}">
                    <a16:creationId xmlns:a16="http://schemas.microsoft.com/office/drawing/2014/main" id="{A8EB77C5-BE53-4483-B980-8A373E367B59}"/>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6" name="Rectangle 45">
              <a:extLst>
                <a:ext uri="{FF2B5EF4-FFF2-40B4-BE49-F238E27FC236}">
                  <a16:creationId xmlns:a16="http://schemas.microsoft.com/office/drawing/2014/main" id="{2199E5AA-8837-4F39-B6DD-BF5817EEB570}"/>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7" name="Picture 46">
              <a:extLst>
                <a:ext uri="{FF2B5EF4-FFF2-40B4-BE49-F238E27FC236}">
                  <a16:creationId xmlns:a16="http://schemas.microsoft.com/office/drawing/2014/main" id="{0B67150E-565D-4F67-8A68-10270AA16763}"/>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15403602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0"/>
            <a:ext cx="12192001"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Text Placeholder 3"/>
          <p:cNvSpPr>
            <a:spLocks noGrp="1"/>
          </p:cNvSpPr>
          <p:nvPr>
            <p:ph type="body" sz="quarter" idx="10"/>
          </p:nvPr>
        </p:nvSpPr>
        <p:spPr>
          <a:xfrm>
            <a:off x="2866292" y="2044059"/>
            <a:ext cx="8114109" cy="3387095"/>
          </a:xfrm>
        </p:spPr>
        <p:txBody>
          <a:bodyPr/>
          <a:lstStyle/>
          <a:p>
            <a:pPr>
              <a:lnSpc>
                <a:spcPct val="150000"/>
              </a:lnSpc>
              <a:buClrTx/>
              <a:buSzPct val="100000"/>
            </a:pPr>
            <a:r>
              <a:rPr lang="en-US" sz="3600" dirty="0">
                <a:solidFill>
                  <a:schemeClr val="tx1"/>
                </a:solidFill>
              </a:rPr>
              <a:t>Knowing What Retirees Want</a:t>
            </a:r>
          </a:p>
          <a:p>
            <a:pPr lvl="0">
              <a:lnSpc>
                <a:spcPct val="150000"/>
              </a:lnSpc>
              <a:buClrTx/>
              <a:buSzPct val="100000"/>
            </a:pPr>
            <a:r>
              <a:rPr lang="en-US" sz="3600" dirty="0"/>
              <a:t>Taking Key Risks Off the Table</a:t>
            </a:r>
          </a:p>
          <a:p>
            <a:pPr lvl="0">
              <a:lnSpc>
                <a:spcPct val="150000"/>
              </a:lnSpc>
              <a:buClrTx/>
              <a:buSzPct val="100000"/>
            </a:pPr>
            <a:r>
              <a:rPr lang="en-US" sz="3600" dirty="0">
                <a:solidFill>
                  <a:srgbClr val="FF0000"/>
                </a:solidFill>
              </a:rPr>
              <a:t>Divide and Conquer Approach</a:t>
            </a:r>
          </a:p>
          <a:p>
            <a:pPr marL="0" indent="0">
              <a:lnSpc>
                <a:spcPct val="150000"/>
              </a:lnSpc>
              <a:buClrTx/>
              <a:buSzPct val="100000"/>
              <a:buNone/>
            </a:pPr>
            <a:endParaRPr lang="en-US" dirty="0">
              <a:solidFill>
                <a:schemeClr val="tx1"/>
              </a:solidFill>
            </a:endParaRPr>
          </a:p>
          <a:p>
            <a:endParaRPr lang="en-US" dirty="0"/>
          </a:p>
        </p:txBody>
      </p:sp>
      <p:sp>
        <p:nvSpPr>
          <p:cNvPr id="18"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7E8C730B-53E6-469A-973E-294D583F4039}"/>
              </a:ext>
            </a:extLst>
          </p:cNvPr>
          <p:cNvGrpSpPr/>
          <p:nvPr/>
        </p:nvGrpSpPr>
        <p:grpSpPr>
          <a:xfrm>
            <a:off x="0" y="6283326"/>
            <a:ext cx="12192000" cy="580211"/>
            <a:chOff x="-88136" y="6283325"/>
            <a:chExt cx="9906000" cy="580211"/>
          </a:xfrm>
        </p:grpSpPr>
        <p:grpSp>
          <p:nvGrpSpPr>
            <p:cNvPr id="19" name="Group 18">
              <a:extLst>
                <a:ext uri="{FF2B5EF4-FFF2-40B4-BE49-F238E27FC236}">
                  <a16:creationId xmlns:a16="http://schemas.microsoft.com/office/drawing/2014/main" id="{7BA8D69D-1A58-4855-9801-3BFF6EE3BA61}"/>
                </a:ext>
              </a:extLst>
            </p:cNvPr>
            <p:cNvGrpSpPr/>
            <p:nvPr/>
          </p:nvGrpSpPr>
          <p:grpSpPr>
            <a:xfrm>
              <a:off x="-88136" y="6283325"/>
              <a:ext cx="9906000" cy="574675"/>
              <a:chOff x="-88136" y="6130925"/>
              <a:chExt cx="9906000" cy="574675"/>
            </a:xfrm>
          </p:grpSpPr>
          <p:grpSp>
            <p:nvGrpSpPr>
              <p:cNvPr id="22" name="Group 19">
                <a:extLst>
                  <a:ext uri="{FF2B5EF4-FFF2-40B4-BE49-F238E27FC236}">
                    <a16:creationId xmlns:a16="http://schemas.microsoft.com/office/drawing/2014/main" id="{0040A605-1641-4B34-A425-A63CFEF16635}"/>
                  </a:ext>
                </a:extLst>
              </p:cNvPr>
              <p:cNvGrpSpPr>
                <a:grpSpLocks/>
              </p:cNvGrpSpPr>
              <p:nvPr/>
            </p:nvGrpSpPr>
            <p:grpSpPr bwMode="auto">
              <a:xfrm>
                <a:off x="-88136" y="6130925"/>
                <a:ext cx="9906000" cy="574675"/>
                <a:chOff x="0" y="6283325"/>
                <a:chExt cx="9906000" cy="574675"/>
              </a:xfrm>
            </p:grpSpPr>
            <p:grpSp>
              <p:nvGrpSpPr>
                <p:cNvPr id="24" name="Group 19">
                  <a:extLst>
                    <a:ext uri="{FF2B5EF4-FFF2-40B4-BE49-F238E27FC236}">
                      <a16:creationId xmlns:a16="http://schemas.microsoft.com/office/drawing/2014/main" id="{A02AB41F-935F-404C-AD88-7A3ABA2CF934}"/>
                    </a:ext>
                  </a:extLst>
                </p:cNvPr>
                <p:cNvGrpSpPr>
                  <a:grpSpLocks/>
                </p:cNvGrpSpPr>
                <p:nvPr/>
              </p:nvGrpSpPr>
              <p:grpSpPr bwMode="auto">
                <a:xfrm>
                  <a:off x="0" y="6496059"/>
                  <a:ext cx="9906000" cy="271226"/>
                  <a:chOff x="0" y="6523530"/>
                  <a:chExt cx="9143999" cy="270913"/>
                </a:xfrm>
              </p:grpSpPr>
              <p:grpSp>
                <p:nvGrpSpPr>
                  <p:cNvPr id="26" name="Group 13">
                    <a:extLst>
                      <a:ext uri="{FF2B5EF4-FFF2-40B4-BE49-F238E27FC236}">
                        <a16:creationId xmlns:a16="http://schemas.microsoft.com/office/drawing/2014/main" id="{DD335383-F238-4527-A599-74B4A1F11340}"/>
                      </a:ext>
                    </a:extLst>
                  </p:cNvPr>
                  <p:cNvGrpSpPr>
                    <a:grpSpLocks/>
                  </p:cNvGrpSpPr>
                  <p:nvPr/>
                </p:nvGrpSpPr>
                <p:grpSpPr bwMode="auto">
                  <a:xfrm>
                    <a:off x="0" y="6523530"/>
                    <a:ext cx="9143999" cy="220408"/>
                    <a:chOff x="0" y="6523530"/>
                    <a:chExt cx="9144289" cy="220408"/>
                  </a:xfrm>
                </p:grpSpPr>
                <p:sp>
                  <p:nvSpPr>
                    <p:cNvPr id="28" name="Rectangle 27">
                      <a:extLst>
                        <a:ext uri="{FF2B5EF4-FFF2-40B4-BE49-F238E27FC236}">
                          <a16:creationId xmlns:a16="http://schemas.microsoft.com/office/drawing/2014/main" id="{8ADD47C6-24B9-48E9-A918-2D95C36C571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9" name="Rectangle 28">
                      <a:extLst>
                        <a:ext uri="{FF2B5EF4-FFF2-40B4-BE49-F238E27FC236}">
                          <a16:creationId xmlns:a16="http://schemas.microsoft.com/office/drawing/2014/main" id="{ED71A54D-9910-48AF-A09B-50E812223BB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0" name="Rectangle 29">
                      <a:extLst>
                        <a:ext uri="{FF2B5EF4-FFF2-40B4-BE49-F238E27FC236}">
                          <a16:creationId xmlns:a16="http://schemas.microsoft.com/office/drawing/2014/main" id="{EBA037A4-60B0-407E-8A34-15D4EBFA9E4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3" name="Rectangle 42">
                      <a:extLst>
                        <a:ext uri="{FF2B5EF4-FFF2-40B4-BE49-F238E27FC236}">
                          <a16:creationId xmlns:a16="http://schemas.microsoft.com/office/drawing/2014/main" id="{3FD997C0-F428-49F8-82E0-F96AF3AE673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7" name="TextBox 11">
                    <a:extLst>
                      <a:ext uri="{FF2B5EF4-FFF2-40B4-BE49-F238E27FC236}">
                        <a16:creationId xmlns:a16="http://schemas.microsoft.com/office/drawing/2014/main" id="{619F9EA7-F4D6-4461-AFDB-271FBF173FB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5" name="Picture 18" descr="thrive logo final.png">
                  <a:extLst>
                    <a:ext uri="{FF2B5EF4-FFF2-40B4-BE49-F238E27FC236}">
                      <a16:creationId xmlns:a16="http://schemas.microsoft.com/office/drawing/2014/main" id="{6F9D4BAD-8338-45D2-A828-30C2149B0A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E0463877-5686-4084-8271-B643C74D772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0" name="Rectangle 19">
              <a:extLst>
                <a:ext uri="{FF2B5EF4-FFF2-40B4-BE49-F238E27FC236}">
                  <a16:creationId xmlns:a16="http://schemas.microsoft.com/office/drawing/2014/main" id="{C514116F-9ECB-401E-AEF5-464FA09912A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1" name="Picture 20">
              <a:extLst>
                <a:ext uri="{FF2B5EF4-FFF2-40B4-BE49-F238E27FC236}">
                  <a16:creationId xmlns:a16="http://schemas.microsoft.com/office/drawing/2014/main" id="{42B7F54E-EABE-4522-8D6B-AFC815419DC4}"/>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31" name="TextBox 30">
            <a:extLst>
              <a:ext uri="{FF2B5EF4-FFF2-40B4-BE49-F238E27FC236}">
                <a16:creationId xmlns:a16="http://schemas.microsoft.com/office/drawing/2014/main" id="{FF48C363-11BA-4F33-A179-6DBA2A4B4989}"/>
              </a:ext>
            </a:extLst>
          </p:cNvPr>
          <p:cNvSpPr txBox="1"/>
          <p:nvPr/>
        </p:nvSpPr>
        <p:spPr>
          <a:xfrm>
            <a:off x="2917408" y="1614458"/>
            <a:ext cx="5316015" cy="646331"/>
          </a:xfrm>
          <a:prstGeom prst="rect">
            <a:avLst/>
          </a:prstGeom>
          <a:noFill/>
        </p:spPr>
        <p:txBody>
          <a:bodyPr wrap="square" rtlCol="0">
            <a:spAutoFit/>
          </a:bodyPr>
          <a:lstStyle/>
          <a:p>
            <a:r>
              <a:rPr lang="en-US" sz="3600" b="1" u="sng" dirty="0">
                <a:latin typeface="Rockwell" panose="02060603020205020403" pitchFamily="18" charset="0"/>
              </a:rPr>
              <a:t>Meeting One:</a:t>
            </a:r>
          </a:p>
        </p:txBody>
      </p:sp>
    </p:spTree>
    <p:extLst>
      <p:ext uri="{BB962C8B-B14F-4D97-AF65-F5344CB8AC3E}">
        <p14:creationId xmlns:p14="http://schemas.microsoft.com/office/powerpoint/2010/main" val="4629035"/>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A1DB5AB-D3CE-4765-8251-CD60764C8A6B}"/>
              </a:ext>
            </a:extLst>
          </p:cNvPr>
          <p:cNvSpPr/>
          <p:nvPr/>
        </p:nvSpPr>
        <p:spPr>
          <a:xfrm>
            <a:off x="0" y="6626"/>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6" descr="A picture containing plate&#10;&#10;Description generated with high confidence">
            <a:extLst>
              <a:ext uri="{FF2B5EF4-FFF2-40B4-BE49-F238E27FC236}">
                <a16:creationId xmlns:a16="http://schemas.microsoft.com/office/drawing/2014/main" id="{E6A0384D-B936-420D-AADE-C8CDF090011D}"/>
              </a:ext>
            </a:extLst>
          </p:cNvPr>
          <p:cNvPicPr>
            <a:picLocks noChangeAspect="1"/>
          </p:cNvPicPr>
          <p:nvPr/>
        </p:nvPicPr>
        <p:blipFill rotWithShape="1">
          <a:blip r:embed="rId3">
            <a:extLst>
              <a:ext uri="{28A0092B-C50C-407E-A947-70E740481C1C}">
                <a14:useLocalDpi xmlns:a14="http://schemas.microsoft.com/office/drawing/2010/main" val="0"/>
              </a:ext>
            </a:extLst>
          </a:blip>
          <a:srcRect l="47329"/>
          <a:stretch/>
        </p:blipFill>
        <p:spPr>
          <a:xfrm>
            <a:off x="5781676" y="1871619"/>
            <a:ext cx="2640012" cy="2165044"/>
          </a:xfrm>
          <a:prstGeom prst="rect">
            <a:avLst/>
          </a:prstGeom>
        </p:spPr>
      </p:pic>
      <p:pic>
        <p:nvPicPr>
          <p:cNvPr id="45" name="Picture 44" descr="A picture containing plate&#10;&#10;Description generated with high confidence">
            <a:extLst>
              <a:ext uri="{FF2B5EF4-FFF2-40B4-BE49-F238E27FC236}">
                <a16:creationId xmlns:a16="http://schemas.microsoft.com/office/drawing/2014/main" id="{BCF85128-2699-49EA-9CF7-D0B59593CAB4}"/>
              </a:ext>
            </a:extLst>
          </p:cNvPr>
          <p:cNvPicPr>
            <a:picLocks noChangeAspect="1"/>
          </p:cNvPicPr>
          <p:nvPr/>
        </p:nvPicPr>
        <p:blipFill rotWithShape="1">
          <a:blip r:embed="rId3">
            <a:extLst>
              <a:ext uri="{28A0092B-C50C-407E-A947-70E740481C1C}">
                <a14:useLocalDpi xmlns:a14="http://schemas.microsoft.com/office/drawing/2010/main" val="0"/>
              </a:ext>
            </a:extLst>
          </a:blip>
          <a:srcRect r="53203"/>
          <a:stretch/>
        </p:blipFill>
        <p:spPr>
          <a:xfrm>
            <a:off x="3428160" y="1871619"/>
            <a:ext cx="2363040" cy="2165044"/>
          </a:xfrm>
          <a:prstGeom prst="rect">
            <a:avLst/>
          </a:prstGeom>
        </p:spPr>
      </p:pic>
      <p:sp>
        <p:nvSpPr>
          <p:cNvPr id="26" name="Line 5"/>
          <p:cNvSpPr>
            <a:spLocks noChangeShapeType="1"/>
          </p:cNvSpPr>
          <p:nvPr/>
        </p:nvSpPr>
        <p:spPr bwMode="auto">
          <a:xfrm>
            <a:off x="2425700" y="990600"/>
            <a:ext cx="7162800" cy="0"/>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p>
        </p:txBody>
      </p:sp>
      <p:sp>
        <p:nvSpPr>
          <p:cNvPr id="37" name="Title 25"/>
          <p:cNvSpPr txBox="1">
            <a:spLocks/>
          </p:cNvSpPr>
          <p:nvPr/>
        </p:nvSpPr>
        <p:spPr>
          <a:xfrm>
            <a:off x="1752600" y="76200"/>
            <a:ext cx="8534400" cy="1143000"/>
          </a:xfrm>
          <a:prstGeom prst="rect">
            <a:avLst/>
          </a:prstGeom>
        </p:spPr>
        <p:txBody>
          <a:bodyPr anchor="ctr">
            <a:normAutofit fontScale="97500"/>
          </a:bodyPr>
          <a:lstStyle/>
          <a:p>
            <a:pPr algn="ctr">
              <a:defRPr/>
            </a:pPr>
            <a:r>
              <a:rPr lang="en-US" sz="3600" b="1" i="1" dirty="0">
                <a:ea typeface="+mj-ea"/>
                <a:cs typeface="+mj-cs"/>
              </a:rPr>
              <a:t>THRIVE</a:t>
            </a:r>
            <a:r>
              <a:rPr lang="en-US" sz="3600" b="1" baseline="30000" dirty="0">
                <a:ea typeface="+mj-ea"/>
                <a:cs typeface="+mj-cs"/>
              </a:rPr>
              <a:t>®</a:t>
            </a:r>
            <a:r>
              <a:rPr lang="en-US" sz="3600" b="1" dirty="0">
                <a:ea typeface="+mj-ea"/>
                <a:cs typeface="+mj-cs"/>
              </a:rPr>
              <a:t> Retirement Process</a:t>
            </a:r>
          </a:p>
        </p:txBody>
      </p:sp>
      <p:sp>
        <p:nvSpPr>
          <p:cNvPr id="17" name="Text Box 13"/>
          <p:cNvSpPr txBox="1">
            <a:spLocks noChangeArrowheads="1"/>
          </p:cNvSpPr>
          <p:nvPr/>
        </p:nvSpPr>
        <p:spPr bwMode="auto">
          <a:xfrm>
            <a:off x="2179273" y="3962400"/>
            <a:ext cx="3260725"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600"/>
              </a:spcBef>
              <a:defRPr/>
            </a:pPr>
            <a:r>
              <a:rPr lang="en-US" sz="2600" b="1" dirty="0">
                <a:solidFill>
                  <a:schemeClr val="accent2">
                    <a:lumMod val="75000"/>
                  </a:schemeClr>
                </a:solidFill>
                <a:latin typeface="Calibri" pitchFamily="34" charset="0"/>
                <a:cs typeface="Tahoma" pitchFamily="34" charset="0"/>
              </a:rPr>
              <a:t>Income</a:t>
            </a:r>
          </a:p>
          <a:p>
            <a:pPr algn="ctr" eaLnBrk="1" hangingPunct="1">
              <a:spcBef>
                <a:spcPts val="600"/>
              </a:spcBef>
              <a:defRPr/>
            </a:pPr>
            <a:r>
              <a:rPr lang="en-US" sz="2000" dirty="0">
                <a:latin typeface="+mn-lt"/>
                <a:cs typeface="Tahoma" pitchFamily="34" charset="0"/>
              </a:rPr>
              <a:t>Value of assets needed to create a stream of annually increasing retirement income with precision</a:t>
            </a:r>
          </a:p>
        </p:txBody>
      </p:sp>
      <p:sp>
        <p:nvSpPr>
          <p:cNvPr id="19" name="Rectangle 17"/>
          <p:cNvSpPr>
            <a:spLocks noChangeArrowheads="1"/>
          </p:cNvSpPr>
          <p:nvPr/>
        </p:nvSpPr>
        <p:spPr bwMode="auto">
          <a:xfrm>
            <a:off x="6430964" y="3975121"/>
            <a:ext cx="3444875" cy="2462213"/>
          </a:xfrm>
          <a:prstGeom prst="rect">
            <a:avLst/>
          </a:prstGeom>
          <a:noFill/>
          <a:ln w="9525">
            <a:noFill/>
            <a:miter lim="800000"/>
            <a:headEnd/>
            <a:tailEnd/>
          </a:ln>
        </p:spPr>
        <p:txBody>
          <a:bodyPr>
            <a:spAutoFit/>
          </a:bodyPr>
          <a:lstStyle/>
          <a:p>
            <a:pPr marL="342900" indent="-342900" algn="ctr">
              <a:spcBef>
                <a:spcPct val="20000"/>
              </a:spcBef>
              <a:defRPr/>
            </a:pPr>
            <a:r>
              <a:rPr lang="en-US" sz="2600" b="1" dirty="0">
                <a:solidFill>
                  <a:srgbClr val="C00000"/>
                </a:solidFill>
                <a:ea typeface="Tahoma" pitchFamily="34" charset="0"/>
                <a:cs typeface="Tahoma" pitchFamily="34" charset="0"/>
              </a:rPr>
              <a:t>Growth</a:t>
            </a:r>
          </a:p>
          <a:p>
            <a:pPr algn="ctr" eaLnBrk="1" hangingPunct="1">
              <a:spcBef>
                <a:spcPct val="20000"/>
              </a:spcBef>
              <a:defRPr/>
            </a:pPr>
            <a:r>
              <a:rPr lang="en-US" sz="2000" dirty="0"/>
              <a:t>Value of assets not needed for income is used to provide liquidity, discretionary income, growth, and legacy</a:t>
            </a:r>
          </a:p>
          <a:p>
            <a:pPr algn="ctr">
              <a:spcBef>
                <a:spcPct val="20000"/>
              </a:spcBef>
              <a:defRPr/>
            </a:pPr>
            <a:endParaRPr lang="en-US" sz="2000" dirty="0">
              <a:latin typeface="Tahoma" pitchFamily="34" charset="0"/>
              <a:ea typeface="Tahoma" pitchFamily="34" charset="0"/>
              <a:cs typeface="Tahoma" pitchFamily="34" charset="0"/>
            </a:endParaRPr>
          </a:p>
        </p:txBody>
      </p:sp>
      <p:sp>
        <p:nvSpPr>
          <p:cNvPr id="25" name="Text Box 16"/>
          <p:cNvSpPr txBox="1">
            <a:spLocks noChangeArrowheads="1"/>
          </p:cNvSpPr>
          <p:nvPr/>
        </p:nvSpPr>
        <p:spPr bwMode="auto">
          <a:xfrm>
            <a:off x="5586570" y="2369627"/>
            <a:ext cx="685800" cy="1098550"/>
          </a:xfrm>
          <a:prstGeom prst="rect">
            <a:avLst/>
          </a:prstGeom>
          <a:noFill/>
          <a:ln w="9525">
            <a:noFill/>
            <a:miter lim="800000"/>
            <a:headEnd/>
            <a:tailEnd/>
          </a:ln>
        </p:spPr>
        <p:txBody>
          <a:bodyPr>
            <a:spAutoFit/>
          </a:bodyPr>
          <a:lstStyle/>
          <a:p>
            <a:pPr>
              <a:spcBef>
                <a:spcPct val="50000"/>
              </a:spcBef>
              <a:defRPr/>
            </a:pPr>
            <a:r>
              <a:rPr lang="en-US" sz="6600" dirty="0">
                <a:solidFill>
                  <a:srgbClr val="FFFF00"/>
                </a:solidFill>
                <a:effectLst>
                  <a:outerShdw blurRad="38100" dist="38100" dir="2700000" algn="tl">
                    <a:srgbClr val="000000">
                      <a:alpha val="43137"/>
                    </a:srgbClr>
                  </a:outerShdw>
                </a:effectLst>
              </a:rPr>
              <a:t>+</a:t>
            </a:r>
          </a:p>
        </p:txBody>
      </p:sp>
      <p:grpSp>
        <p:nvGrpSpPr>
          <p:cNvPr id="6" name="Group 47"/>
          <p:cNvGrpSpPr>
            <a:grpSpLocks/>
          </p:cNvGrpSpPr>
          <p:nvPr/>
        </p:nvGrpSpPr>
        <p:grpSpPr bwMode="auto">
          <a:xfrm>
            <a:off x="1981200" y="1828800"/>
            <a:ext cx="3429000" cy="2057400"/>
            <a:chOff x="990600" y="3200400"/>
            <a:chExt cx="3429000" cy="2057400"/>
          </a:xfrm>
        </p:grpSpPr>
        <p:grpSp>
          <p:nvGrpSpPr>
            <p:cNvPr id="36906" name="Group 29"/>
            <p:cNvGrpSpPr>
              <a:grpSpLocks/>
            </p:cNvGrpSpPr>
            <p:nvPr/>
          </p:nvGrpSpPr>
          <p:grpSpPr bwMode="auto">
            <a:xfrm>
              <a:off x="1371600" y="3429000"/>
              <a:ext cx="2667000" cy="1828800"/>
              <a:chOff x="2438400" y="990600"/>
              <a:chExt cx="4114800" cy="3205190"/>
            </a:xfrm>
          </p:grpSpPr>
          <p:pic>
            <p:nvPicPr>
              <p:cNvPr id="36911" name="Picture 4" descr="hous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826" r="4135" b="8308"/>
              <a:stretch>
                <a:fillRect/>
              </a:stretch>
            </p:blipFill>
            <p:spPr bwMode="auto">
              <a:xfrm>
                <a:off x="3581400" y="990600"/>
                <a:ext cx="289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12" name="Picture 31" descr="MPj04228310000[1]"/>
              <p:cNvPicPr preferRelativeResize="0">
                <a:picLocks noChangeArrowheads="1"/>
              </p:cNvPicPr>
              <p:nvPr/>
            </p:nvPicPr>
            <p:blipFill>
              <a:blip r:embed="rId5">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2438400" y="1905000"/>
                <a:ext cx="15382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13" name="Picture 7" descr="MPj03988450000[1]"/>
              <p:cNvPicPr>
                <a:picLocks noChangeAspect="1" noChangeArrowheads="1"/>
              </p:cNvPicPr>
              <p:nvPr/>
            </p:nvPicPr>
            <p:blipFill>
              <a:blip r:embed="rId6">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t="6639"/>
              <a:stretch>
                <a:fillRect/>
              </a:stretch>
            </p:blipFill>
            <p:spPr bwMode="auto">
              <a:xfrm flipH="1">
                <a:off x="3124200" y="3124200"/>
                <a:ext cx="1534087" cy="107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14" name="Picture 18" descr="http://www.babez.de/mercedes/e350/mercedes-benz-e350-special-edition-titel.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344" t="10110" r="3014" b="4556"/>
              <a:stretch>
                <a:fillRect/>
              </a:stretch>
            </p:blipFill>
            <p:spPr bwMode="auto">
              <a:xfrm>
                <a:off x="4648200" y="2514600"/>
                <a:ext cx="19050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907" name="Group 5"/>
            <p:cNvGrpSpPr>
              <a:grpSpLocks/>
            </p:cNvGrpSpPr>
            <p:nvPr/>
          </p:nvGrpSpPr>
          <p:grpSpPr bwMode="auto">
            <a:xfrm>
              <a:off x="990600" y="3200400"/>
              <a:ext cx="3429000" cy="307975"/>
              <a:chOff x="480" y="912"/>
              <a:chExt cx="2160" cy="194"/>
            </a:xfrm>
          </p:grpSpPr>
          <p:sp>
            <p:nvSpPr>
              <p:cNvPr id="36909" name="Rectangle 6"/>
              <p:cNvSpPr>
                <a:spLocks noChangeArrowheads="1"/>
              </p:cNvSpPr>
              <p:nvPr/>
            </p:nvSpPr>
            <p:spPr bwMode="auto">
              <a:xfrm>
                <a:off x="528" y="913"/>
                <a:ext cx="2064" cy="191"/>
              </a:xfrm>
              <a:prstGeom prst="rect">
                <a:avLst/>
              </a:prstGeom>
              <a:solidFill>
                <a:srgbClr val="0066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36910" name="Text Box 7"/>
              <p:cNvSpPr txBox="1">
                <a:spLocks noChangeArrowheads="1"/>
              </p:cNvSpPr>
              <p:nvPr/>
            </p:nvSpPr>
            <p:spPr bwMode="auto">
              <a:xfrm>
                <a:off x="480" y="912"/>
                <a:ext cx="21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dirty="0">
                    <a:solidFill>
                      <a:schemeClr val="bg1"/>
                    </a:solidFill>
                    <a:effectLst>
                      <a:outerShdw blurRad="38100" dist="38100" dir="2700000" algn="tl">
                        <a:srgbClr val="000000">
                          <a:alpha val="43137"/>
                        </a:srgbClr>
                      </a:outerShdw>
                    </a:effectLst>
                    <a:latin typeface="Arial" panose="020B0604020202020204" pitchFamily="34" charset="0"/>
                  </a:rPr>
                  <a:t>PROMISED BASED INCOME ASSETS</a:t>
                </a:r>
              </a:p>
            </p:txBody>
          </p:sp>
        </p:grpSp>
        <p:sp>
          <p:nvSpPr>
            <p:cNvPr id="36908" name="Rectangle 52"/>
            <p:cNvSpPr>
              <a:spLocks noChangeArrowheads="1"/>
            </p:cNvSpPr>
            <p:nvPr/>
          </p:nvSpPr>
          <p:spPr bwMode="auto">
            <a:xfrm>
              <a:off x="1066800" y="3505200"/>
              <a:ext cx="3276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grpSp>
      <p:grpSp>
        <p:nvGrpSpPr>
          <p:cNvPr id="9" name="Group 52"/>
          <p:cNvGrpSpPr>
            <a:grpSpLocks/>
          </p:cNvGrpSpPr>
          <p:nvPr/>
        </p:nvGrpSpPr>
        <p:grpSpPr bwMode="auto">
          <a:xfrm>
            <a:off x="6541511" y="1828800"/>
            <a:ext cx="3537288" cy="2057400"/>
            <a:chOff x="4868863" y="3200405"/>
            <a:chExt cx="3303589" cy="2057395"/>
          </a:xfrm>
        </p:grpSpPr>
        <p:pic>
          <p:nvPicPr>
            <p:cNvPr id="36901" name="Picture 13" descr="extra income symbol"/>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3657600"/>
              <a:ext cx="2514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902" name="Group 15"/>
            <p:cNvGrpSpPr>
              <a:grpSpLocks/>
            </p:cNvGrpSpPr>
            <p:nvPr/>
          </p:nvGrpSpPr>
          <p:grpSpPr bwMode="auto">
            <a:xfrm>
              <a:off x="4868863" y="3200405"/>
              <a:ext cx="3303589" cy="307976"/>
              <a:chOff x="523" y="912"/>
              <a:chExt cx="2081" cy="194"/>
            </a:xfrm>
          </p:grpSpPr>
          <p:sp>
            <p:nvSpPr>
              <p:cNvPr id="36904" name="Rectangle 16"/>
              <p:cNvSpPr>
                <a:spLocks noChangeArrowheads="1"/>
              </p:cNvSpPr>
              <p:nvPr/>
            </p:nvSpPr>
            <p:spPr bwMode="auto">
              <a:xfrm>
                <a:off x="528" y="913"/>
                <a:ext cx="2064" cy="191"/>
              </a:xfrm>
              <a:prstGeom prst="rect">
                <a:avLst/>
              </a:prstGeom>
              <a:solidFill>
                <a:srgbClr val="C0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sp>
            <p:nvSpPr>
              <p:cNvPr id="36905" name="Text Box 17"/>
              <p:cNvSpPr txBox="1">
                <a:spLocks noChangeArrowheads="1"/>
              </p:cNvSpPr>
              <p:nvPr/>
            </p:nvSpPr>
            <p:spPr bwMode="auto">
              <a:xfrm>
                <a:off x="523" y="912"/>
                <a:ext cx="20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dirty="0">
                    <a:solidFill>
                      <a:schemeClr val="bg1"/>
                    </a:solidFill>
                    <a:effectLst>
                      <a:outerShdw blurRad="38100" dist="38100" dir="2700000" algn="tl">
                        <a:srgbClr val="000000">
                          <a:alpha val="43137"/>
                        </a:srgbClr>
                      </a:outerShdw>
                    </a:effectLst>
                    <a:latin typeface="Arial" panose="020B0604020202020204" pitchFamily="34" charset="0"/>
                  </a:rPr>
                  <a:t>MARKET BASED INC &amp; GWTH ASSETS</a:t>
                </a:r>
              </a:p>
            </p:txBody>
          </p:sp>
        </p:grpSp>
        <p:sp>
          <p:nvSpPr>
            <p:cNvPr id="36903" name="Rectangle 59"/>
            <p:cNvSpPr>
              <a:spLocks noChangeArrowheads="1"/>
            </p:cNvSpPr>
            <p:nvPr/>
          </p:nvSpPr>
          <p:spPr bwMode="auto">
            <a:xfrm>
              <a:off x="4876800" y="3505200"/>
              <a:ext cx="3276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grpSp>
      <p:sp>
        <p:nvSpPr>
          <p:cNvPr id="38" name="TextBox 37"/>
          <p:cNvSpPr txBox="1">
            <a:spLocks noChangeArrowheads="1"/>
          </p:cNvSpPr>
          <p:nvPr/>
        </p:nvSpPr>
        <p:spPr bwMode="auto">
          <a:xfrm>
            <a:off x="3886201" y="3580489"/>
            <a:ext cx="1609686" cy="400110"/>
          </a:xfrm>
          <a:prstGeom prst="rect">
            <a:avLst/>
          </a:prstGeom>
          <a:solidFill>
            <a:srgbClr val="E47C0A"/>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extrusionH="76200">
            <a:bevelT w="114300" h="63500"/>
            <a:extrusionClr>
              <a:schemeClr val="bg1"/>
            </a:extrusionClr>
          </a:sp3d>
        </p:spPr>
        <p:style>
          <a:lnRef idx="0">
            <a:schemeClr val="dk1"/>
          </a:lnRef>
          <a:fillRef idx="3">
            <a:schemeClr val="dk1"/>
          </a:fillRef>
          <a:effectRef idx="3">
            <a:schemeClr val="dk1"/>
          </a:effectRef>
          <a:fontRef idx="minor">
            <a:schemeClr val="lt1"/>
          </a:fontRef>
        </p:style>
        <p:txBody>
          <a:bodyPr wrap="square">
            <a:spAutoFit/>
          </a:bodyPr>
          <a:lstStyle/>
          <a:p>
            <a:pPr algn="ctr" eaLnBrk="1" hangingPunct="1">
              <a:defRPr/>
            </a:pPr>
            <a:r>
              <a:rPr lang="en-US" sz="2000" i="1" dirty="0" err="1">
                <a:solidFill>
                  <a:schemeClr val="tx1"/>
                </a:solidFill>
                <a:effectLst>
                  <a:outerShdw blurRad="50800" dist="38100" dir="2700000" algn="tl" rotWithShape="0">
                    <a:schemeClr val="bg1">
                      <a:alpha val="87000"/>
                    </a:schemeClr>
                  </a:outerShdw>
                </a:effectLst>
              </a:rPr>
              <a:t>PayCheck</a:t>
            </a:r>
            <a:endParaRPr lang="en-US" sz="2000" i="1" dirty="0">
              <a:solidFill>
                <a:schemeClr val="tx1"/>
              </a:solidFill>
              <a:effectLst>
                <a:outerShdw blurRad="50800" dist="38100" dir="2700000" algn="tl" rotWithShape="0">
                  <a:schemeClr val="bg1">
                    <a:alpha val="87000"/>
                  </a:schemeClr>
                </a:outerShdw>
              </a:effectLst>
            </a:endParaRPr>
          </a:p>
        </p:txBody>
      </p:sp>
      <p:sp>
        <p:nvSpPr>
          <p:cNvPr id="39" name="TextBox 38"/>
          <p:cNvSpPr txBox="1">
            <a:spLocks noChangeArrowheads="1"/>
          </p:cNvSpPr>
          <p:nvPr/>
        </p:nvSpPr>
        <p:spPr bwMode="auto">
          <a:xfrm>
            <a:off x="8432040" y="3609945"/>
            <a:ext cx="1781934" cy="400110"/>
          </a:xfrm>
          <a:prstGeom prst="rect">
            <a:avLst/>
          </a:prstGeom>
          <a:solidFill>
            <a:srgbClr val="E47C0A"/>
          </a:solidFill>
          <a:ln>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extrusionH="76200">
            <a:bevelT w="114300" h="63500"/>
            <a:extrusionClr>
              <a:schemeClr val="bg1"/>
            </a:extrusionClr>
          </a:sp3d>
        </p:spPr>
        <p:style>
          <a:lnRef idx="0">
            <a:schemeClr val="dk1"/>
          </a:lnRef>
          <a:fillRef idx="3">
            <a:schemeClr val="dk1"/>
          </a:fillRef>
          <a:effectRef idx="3">
            <a:schemeClr val="dk1"/>
          </a:effectRef>
          <a:fontRef idx="minor">
            <a:schemeClr val="lt1"/>
          </a:fontRef>
        </p:style>
        <p:txBody>
          <a:bodyPr wrap="square">
            <a:spAutoFit/>
          </a:bodyPr>
          <a:lstStyle/>
          <a:p>
            <a:pPr algn="ctr" eaLnBrk="1" hangingPunct="1">
              <a:defRPr/>
            </a:pPr>
            <a:r>
              <a:rPr lang="en-US" sz="2000" i="1" dirty="0" err="1">
                <a:solidFill>
                  <a:schemeClr val="tx1"/>
                </a:solidFill>
                <a:effectLst>
                  <a:outerShdw blurRad="50800" dist="38100" dir="2700000" algn="tl" rotWithShape="0">
                    <a:schemeClr val="bg1">
                      <a:alpha val="89000"/>
                    </a:schemeClr>
                  </a:outerShdw>
                </a:effectLst>
              </a:rPr>
              <a:t>PlayCheck</a:t>
            </a:r>
            <a:endParaRPr lang="en-US" sz="2000" i="1" dirty="0">
              <a:solidFill>
                <a:schemeClr val="tx1"/>
              </a:solidFill>
              <a:effectLst>
                <a:outerShdw blurRad="50800" dist="38100" dir="2700000" algn="tl" rotWithShape="0">
                  <a:schemeClr val="bg1">
                    <a:alpha val="89000"/>
                  </a:schemeClr>
                </a:outerShdw>
              </a:effectLst>
            </a:endParaRPr>
          </a:p>
        </p:txBody>
      </p:sp>
      <p:sp>
        <p:nvSpPr>
          <p:cNvPr id="40" name="TextBox 39"/>
          <p:cNvSpPr txBox="1">
            <a:spLocks noChangeArrowheads="1"/>
          </p:cNvSpPr>
          <p:nvPr/>
        </p:nvSpPr>
        <p:spPr bwMode="auto">
          <a:xfrm>
            <a:off x="2217750" y="5964964"/>
            <a:ext cx="38195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i="1" dirty="0">
                <a:solidFill>
                  <a:schemeClr val="accent2">
                    <a:lumMod val="75000"/>
                  </a:schemeClr>
                </a:solidFill>
                <a:latin typeface="Arial" panose="020B0604020202020204" pitchFamily="34" charset="0"/>
                <a:cs typeface="Arial" panose="020B0604020202020204" pitchFamily="34" charset="0"/>
              </a:rPr>
              <a:t>Must be reliable and predictable</a:t>
            </a:r>
          </a:p>
          <a:p>
            <a:pPr eaLnBrk="1" hangingPunct="1">
              <a:spcBef>
                <a:spcPct val="0"/>
              </a:spcBef>
              <a:buFontTx/>
              <a:buNone/>
            </a:pPr>
            <a:endParaRPr lang="en-US" altLang="en-US" sz="1800" dirty="0">
              <a:solidFill>
                <a:srgbClr val="005400"/>
              </a:solidFill>
              <a:latin typeface="Arial" panose="020B0604020202020204" pitchFamily="34" charset="0"/>
            </a:endParaRPr>
          </a:p>
        </p:txBody>
      </p:sp>
      <p:sp>
        <p:nvSpPr>
          <p:cNvPr id="41" name="TextBox 40"/>
          <p:cNvSpPr txBox="1">
            <a:spLocks noChangeArrowheads="1"/>
          </p:cNvSpPr>
          <p:nvPr/>
        </p:nvSpPr>
        <p:spPr bwMode="auto">
          <a:xfrm>
            <a:off x="6823745" y="5958741"/>
            <a:ext cx="287446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i="1" dirty="0">
                <a:solidFill>
                  <a:srgbClr val="C00000"/>
                </a:solidFill>
                <a:latin typeface="Arial" panose="020B0604020202020204" pitchFamily="34" charset="0"/>
                <a:cs typeface="Arial" panose="020B0604020202020204" pitchFamily="34" charset="0"/>
              </a:rPr>
              <a:t>Managed risk is acceptable</a:t>
            </a:r>
          </a:p>
          <a:p>
            <a:pPr eaLnBrk="1" hangingPunct="1">
              <a:spcBef>
                <a:spcPct val="0"/>
              </a:spcBef>
              <a:buFontTx/>
              <a:buNone/>
            </a:pPr>
            <a:endParaRPr lang="en-US" altLang="en-US" sz="1800" dirty="0">
              <a:solidFill>
                <a:srgbClr val="C00000"/>
              </a:solidFill>
              <a:latin typeface="Arial" panose="020B0604020202020204" pitchFamily="34" charset="0"/>
            </a:endParaRPr>
          </a:p>
        </p:txBody>
      </p:sp>
      <p:sp>
        <p:nvSpPr>
          <p:cNvPr id="36888" name="Text Box 15"/>
          <p:cNvSpPr txBox="1">
            <a:spLocks noChangeArrowheads="1"/>
          </p:cNvSpPr>
          <p:nvPr/>
        </p:nvSpPr>
        <p:spPr bwMode="auto">
          <a:xfrm>
            <a:off x="4041422" y="1047881"/>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400" b="1" dirty="0">
                <a:solidFill>
                  <a:schemeClr val="accent2">
                    <a:lumMod val="75000"/>
                  </a:schemeClr>
                </a:solidFill>
              </a:rPr>
              <a:t>Divide and Conquer</a:t>
            </a:r>
            <a:endParaRPr lang="en-US" altLang="en-US" sz="3400" b="1" u="sng" dirty="0">
              <a:solidFill>
                <a:schemeClr val="accent2">
                  <a:lumMod val="75000"/>
                </a:schemeClr>
              </a:solidFill>
            </a:endParaRPr>
          </a:p>
        </p:txBody>
      </p:sp>
      <p:sp>
        <p:nvSpPr>
          <p:cNvPr id="2" name="TextBox 1"/>
          <p:cNvSpPr txBox="1">
            <a:spLocks noChangeArrowheads="1"/>
          </p:cNvSpPr>
          <p:nvPr/>
        </p:nvSpPr>
        <p:spPr bwMode="auto">
          <a:xfrm>
            <a:off x="2286001" y="1525589"/>
            <a:ext cx="280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latin typeface="Arial" panose="020B0604020202020204" pitchFamily="34" charset="0"/>
              </a:rPr>
              <a:t>Defensive</a:t>
            </a:r>
          </a:p>
        </p:txBody>
      </p:sp>
      <p:sp>
        <p:nvSpPr>
          <p:cNvPr id="33" name="TextBox 32"/>
          <p:cNvSpPr txBox="1">
            <a:spLocks noChangeArrowheads="1"/>
          </p:cNvSpPr>
          <p:nvPr/>
        </p:nvSpPr>
        <p:spPr bwMode="auto">
          <a:xfrm>
            <a:off x="6800851" y="1506539"/>
            <a:ext cx="280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latin typeface="Arial" panose="020B0604020202020204" pitchFamily="34" charset="0"/>
              </a:rPr>
              <a:t>Offensive</a:t>
            </a:r>
          </a:p>
        </p:txBody>
      </p:sp>
      <p:sp>
        <p:nvSpPr>
          <p:cNvPr id="36891" name="TextBox 11"/>
          <p:cNvSpPr txBox="1">
            <a:spLocks noChangeArrowheads="1"/>
          </p:cNvSpPr>
          <p:nvPr/>
        </p:nvSpPr>
        <p:spPr bwMode="auto">
          <a:xfrm>
            <a:off x="4872038" y="4151314"/>
            <a:ext cx="26400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00" baseline="30000" dirty="0">
                <a:cs typeface="Arial" panose="020B0604020202020204" pitchFamily="34" charset="0"/>
              </a:rPr>
              <a:t> </a:t>
            </a:r>
            <a:r>
              <a:rPr lang="en-US" altLang="en-US" sz="700" dirty="0">
                <a:cs typeface="Arial" panose="020B0604020202020204" pitchFamily="34" charset="0"/>
              </a:rPr>
              <a:t>Copyright 2017– Thrive Income Distribution System®</a:t>
            </a:r>
          </a:p>
        </p:txBody>
      </p:sp>
      <p:grpSp>
        <p:nvGrpSpPr>
          <p:cNvPr id="46" name="Group 45">
            <a:extLst>
              <a:ext uri="{FF2B5EF4-FFF2-40B4-BE49-F238E27FC236}">
                <a16:creationId xmlns:a16="http://schemas.microsoft.com/office/drawing/2014/main" id="{9A7FEBE8-E7F9-424C-95BF-DB41707261B5}"/>
              </a:ext>
            </a:extLst>
          </p:cNvPr>
          <p:cNvGrpSpPr/>
          <p:nvPr/>
        </p:nvGrpSpPr>
        <p:grpSpPr>
          <a:xfrm>
            <a:off x="0" y="6283326"/>
            <a:ext cx="12192000" cy="580211"/>
            <a:chOff x="-88136" y="6283325"/>
            <a:chExt cx="9906000" cy="580211"/>
          </a:xfrm>
        </p:grpSpPr>
        <p:grpSp>
          <p:nvGrpSpPr>
            <p:cNvPr id="47" name="Group 46">
              <a:extLst>
                <a:ext uri="{FF2B5EF4-FFF2-40B4-BE49-F238E27FC236}">
                  <a16:creationId xmlns:a16="http://schemas.microsoft.com/office/drawing/2014/main" id="{F7508E9D-DA69-4D03-A3CC-ACF6BE6D8449}"/>
                </a:ext>
              </a:extLst>
            </p:cNvPr>
            <p:cNvGrpSpPr/>
            <p:nvPr/>
          </p:nvGrpSpPr>
          <p:grpSpPr>
            <a:xfrm>
              <a:off x="-88136" y="6283325"/>
              <a:ext cx="9906000" cy="574675"/>
              <a:chOff x="-88136" y="6130925"/>
              <a:chExt cx="9906000" cy="574675"/>
            </a:xfrm>
          </p:grpSpPr>
          <p:grpSp>
            <p:nvGrpSpPr>
              <p:cNvPr id="50" name="Group 19">
                <a:extLst>
                  <a:ext uri="{FF2B5EF4-FFF2-40B4-BE49-F238E27FC236}">
                    <a16:creationId xmlns:a16="http://schemas.microsoft.com/office/drawing/2014/main" id="{7FA9DD79-CB9E-4C8B-BD1F-DE66E0BE6F2B}"/>
                  </a:ext>
                </a:extLst>
              </p:cNvPr>
              <p:cNvGrpSpPr>
                <a:grpSpLocks/>
              </p:cNvGrpSpPr>
              <p:nvPr/>
            </p:nvGrpSpPr>
            <p:grpSpPr bwMode="auto">
              <a:xfrm>
                <a:off x="-88136" y="6130925"/>
                <a:ext cx="9906000" cy="574675"/>
                <a:chOff x="0" y="6283325"/>
                <a:chExt cx="9906000" cy="574675"/>
              </a:xfrm>
            </p:grpSpPr>
            <p:grpSp>
              <p:nvGrpSpPr>
                <p:cNvPr id="55" name="Group 19">
                  <a:extLst>
                    <a:ext uri="{FF2B5EF4-FFF2-40B4-BE49-F238E27FC236}">
                      <a16:creationId xmlns:a16="http://schemas.microsoft.com/office/drawing/2014/main" id="{1D63F668-7DE9-4207-BA47-5B9733C280B2}"/>
                    </a:ext>
                  </a:extLst>
                </p:cNvPr>
                <p:cNvGrpSpPr>
                  <a:grpSpLocks/>
                </p:cNvGrpSpPr>
                <p:nvPr/>
              </p:nvGrpSpPr>
              <p:grpSpPr bwMode="auto">
                <a:xfrm>
                  <a:off x="0" y="6496059"/>
                  <a:ext cx="9906000" cy="271226"/>
                  <a:chOff x="0" y="6523530"/>
                  <a:chExt cx="9143999" cy="270913"/>
                </a:xfrm>
              </p:grpSpPr>
              <p:grpSp>
                <p:nvGrpSpPr>
                  <p:cNvPr id="57" name="Group 13">
                    <a:extLst>
                      <a:ext uri="{FF2B5EF4-FFF2-40B4-BE49-F238E27FC236}">
                        <a16:creationId xmlns:a16="http://schemas.microsoft.com/office/drawing/2014/main" id="{E8A7CE7C-FB86-4B52-80F0-6CF2C2235521}"/>
                      </a:ext>
                    </a:extLst>
                  </p:cNvPr>
                  <p:cNvGrpSpPr>
                    <a:grpSpLocks/>
                  </p:cNvGrpSpPr>
                  <p:nvPr/>
                </p:nvGrpSpPr>
                <p:grpSpPr bwMode="auto">
                  <a:xfrm>
                    <a:off x="0" y="6523530"/>
                    <a:ext cx="9143999" cy="220408"/>
                    <a:chOff x="0" y="6523530"/>
                    <a:chExt cx="9144289" cy="220408"/>
                  </a:xfrm>
                </p:grpSpPr>
                <p:sp>
                  <p:nvSpPr>
                    <p:cNvPr id="63" name="Rectangle 62">
                      <a:extLst>
                        <a:ext uri="{FF2B5EF4-FFF2-40B4-BE49-F238E27FC236}">
                          <a16:creationId xmlns:a16="http://schemas.microsoft.com/office/drawing/2014/main" id="{7DAB954B-0219-4254-AB4E-F1EDA4C411DF}"/>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64" name="Rectangle 63">
                      <a:extLst>
                        <a:ext uri="{FF2B5EF4-FFF2-40B4-BE49-F238E27FC236}">
                          <a16:creationId xmlns:a16="http://schemas.microsoft.com/office/drawing/2014/main" id="{E2258CC9-54F8-47C9-B659-896212D731B8}"/>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65" name="Rectangle 64">
                      <a:extLst>
                        <a:ext uri="{FF2B5EF4-FFF2-40B4-BE49-F238E27FC236}">
                          <a16:creationId xmlns:a16="http://schemas.microsoft.com/office/drawing/2014/main" id="{99B53581-5AEC-40A0-89AF-303CA0A534A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66" name="Rectangle 65">
                      <a:extLst>
                        <a:ext uri="{FF2B5EF4-FFF2-40B4-BE49-F238E27FC236}">
                          <a16:creationId xmlns:a16="http://schemas.microsoft.com/office/drawing/2014/main" id="{2B4ECC4A-8934-485C-A503-9CE7A1453007}"/>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62" name="TextBox 11">
                    <a:extLst>
                      <a:ext uri="{FF2B5EF4-FFF2-40B4-BE49-F238E27FC236}">
                        <a16:creationId xmlns:a16="http://schemas.microsoft.com/office/drawing/2014/main" id="{E2E20164-47D4-4550-BAA2-B3E899E8157D}"/>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6" name="Picture 18" descr="thrive logo final.png">
                  <a:extLst>
                    <a:ext uri="{FF2B5EF4-FFF2-40B4-BE49-F238E27FC236}">
                      <a16:creationId xmlns:a16="http://schemas.microsoft.com/office/drawing/2014/main" id="{CBAB59CC-4C9B-41F4-A7D3-79EE1FE9E9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53">
                <a:extLst>
                  <a:ext uri="{FF2B5EF4-FFF2-40B4-BE49-F238E27FC236}">
                    <a16:creationId xmlns:a16="http://schemas.microsoft.com/office/drawing/2014/main" id="{98CD8A45-E53B-4145-B65D-32DA6AA1A176}"/>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8" name="Rectangle 47">
              <a:extLst>
                <a:ext uri="{FF2B5EF4-FFF2-40B4-BE49-F238E27FC236}">
                  <a16:creationId xmlns:a16="http://schemas.microsoft.com/office/drawing/2014/main" id="{F9258FC7-B90C-454B-84ED-7D8E9FE3807B}"/>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9" name="Picture 48">
              <a:extLst>
                <a:ext uri="{FF2B5EF4-FFF2-40B4-BE49-F238E27FC236}">
                  <a16:creationId xmlns:a16="http://schemas.microsoft.com/office/drawing/2014/main" id="{A87972C0-345C-44BE-A247-DF90F7DA41C3}"/>
                </a:ext>
              </a:extLst>
            </p:cNvPr>
            <p:cNvPicPr/>
            <p:nvPr/>
          </p:nvPicPr>
          <p:blipFill rotWithShape="1">
            <a:blip r:embed="rId10"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500"/>
                                        <p:tgtEl>
                                          <p:spTgt spid="45"/>
                                        </p:tgtEl>
                                        <p:attrNameLst>
                                          <p:attrName>ppt_x</p:attrName>
                                        </p:attrNameLst>
                                      </p:cBhvr>
                                      <p:tavLst>
                                        <p:tav tm="0">
                                          <p:val>
                                            <p:strVal val="ppt_x"/>
                                          </p:val>
                                        </p:tav>
                                        <p:tav tm="100000">
                                          <p:val>
                                            <p:strVal val="0-ppt_w/2"/>
                                          </p:val>
                                        </p:tav>
                                      </p:tavLst>
                                    </p:anim>
                                    <p:anim calcmode="lin" valueType="num">
                                      <p:cBhvr additive="base">
                                        <p:cTn id="11" dur="500"/>
                                        <p:tgtEl>
                                          <p:spTgt spid="45"/>
                                        </p:tgtEl>
                                        <p:attrNameLst>
                                          <p:attrName>ppt_y</p:attrName>
                                        </p:attrNameLst>
                                      </p:cBhvr>
                                      <p:tavLst>
                                        <p:tav tm="0">
                                          <p:val>
                                            <p:strVal val="ppt_y"/>
                                          </p:val>
                                        </p:tav>
                                        <p:tav tm="100000">
                                          <p:val>
                                            <p:strVal val="ppt_y"/>
                                          </p:val>
                                        </p:tav>
                                      </p:tavLst>
                                    </p:anim>
                                    <p:set>
                                      <p:cBhvr>
                                        <p:cTn id="12" dur="1" fill="hold">
                                          <p:stCondLst>
                                            <p:cond delay="499"/>
                                          </p:stCondLst>
                                        </p:cTn>
                                        <p:tgtEl>
                                          <p:spTgt spid="45"/>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1+ppt_w/2"/>
                                          </p:val>
                                        </p:tav>
                                      </p:tavLst>
                                    </p:anim>
                                    <p:anim calcmode="lin" valueType="num">
                                      <p:cBhvr additive="base">
                                        <p:cTn id="15" dur="500"/>
                                        <p:tgtEl>
                                          <p:spTgt spid="7"/>
                                        </p:tgtEl>
                                        <p:attrNameLst>
                                          <p:attrName>ppt_y</p:attrName>
                                        </p:attrNameLst>
                                      </p:cBhvr>
                                      <p:tavLst>
                                        <p:tav tm="0">
                                          <p:val>
                                            <p:strVal val="ppt_y"/>
                                          </p:val>
                                        </p:tav>
                                        <p:tav tm="100000">
                                          <p:val>
                                            <p:strVal val="ppt_y"/>
                                          </p:val>
                                        </p:tav>
                                      </p:tavLst>
                                    </p:anim>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1000"/>
                                        <p:tgtEl>
                                          <p:spTgt spid="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9"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1000"/>
                                        <p:tgtEl>
                                          <p:spTgt spid="9"/>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6" presetClass="emph" presetSubtype="0" fill="hold" grpId="1" nodeType="withEffect">
                                  <p:stCondLst>
                                    <p:cond delay="100"/>
                                  </p:stCondLst>
                                  <p:childTnLst>
                                    <p:animScale>
                                      <p:cBhvr>
                                        <p:cTn id="40" dur="1500" fill="hold"/>
                                        <p:tgtEl>
                                          <p:spTgt spid="40"/>
                                        </p:tgtEl>
                                      </p:cBhvr>
                                      <p:by x="130000" y="130000"/>
                                    </p:animScale>
                                  </p:childTnLst>
                                </p:cTn>
                              </p:par>
                            </p:childTnLst>
                          </p:cTn>
                        </p:par>
                        <p:par>
                          <p:cTn id="41" fill="hold">
                            <p:stCondLst>
                              <p:cond delay="2600"/>
                            </p:stCondLst>
                            <p:childTnLst>
                              <p:par>
                                <p:cTn id="42" presetID="10" presetClass="entr" presetSubtype="0"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6" presetClass="emph" presetSubtype="0" fill="hold" grpId="1" nodeType="withEffect">
                                  <p:stCondLst>
                                    <p:cond delay="0"/>
                                  </p:stCondLst>
                                  <p:childTnLst>
                                    <p:animScale>
                                      <p:cBhvr>
                                        <p:cTn id="52" dur="1500" fill="hold"/>
                                        <p:tgtEl>
                                          <p:spTgt spid="41"/>
                                        </p:tgtEl>
                                      </p:cBhvr>
                                      <p:by x="130000" y="13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80">
                                          <p:stCondLst>
                                            <p:cond delay="0"/>
                                          </p:stCondLst>
                                        </p:cTn>
                                        <p:tgtEl>
                                          <p:spTgt spid="2"/>
                                        </p:tgtEl>
                                      </p:cBhvr>
                                    </p:animEffect>
                                    <p:anim calcmode="lin" valueType="num">
                                      <p:cBhvr>
                                        <p:cTn id="5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3" dur="26">
                                          <p:stCondLst>
                                            <p:cond delay="650"/>
                                          </p:stCondLst>
                                        </p:cTn>
                                        <p:tgtEl>
                                          <p:spTgt spid="2"/>
                                        </p:tgtEl>
                                      </p:cBhvr>
                                      <p:to x="100000" y="60000"/>
                                    </p:animScale>
                                    <p:animScale>
                                      <p:cBhvr>
                                        <p:cTn id="64" dur="166" decel="50000">
                                          <p:stCondLst>
                                            <p:cond delay="676"/>
                                          </p:stCondLst>
                                        </p:cTn>
                                        <p:tgtEl>
                                          <p:spTgt spid="2"/>
                                        </p:tgtEl>
                                      </p:cBhvr>
                                      <p:to x="100000" y="100000"/>
                                    </p:animScale>
                                    <p:animScale>
                                      <p:cBhvr>
                                        <p:cTn id="65" dur="26">
                                          <p:stCondLst>
                                            <p:cond delay="1312"/>
                                          </p:stCondLst>
                                        </p:cTn>
                                        <p:tgtEl>
                                          <p:spTgt spid="2"/>
                                        </p:tgtEl>
                                      </p:cBhvr>
                                      <p:to x="100000" y="80000"/>
                                    </p:animScale>
                                    <p:animScale>
                                      <p:cBhvr>
                                        <p:cTn id="66" dur="166" decel="50000">
                                          <p:stCondLst>
                                            <p:cond delay="1338"/>
                                          </p:stCondLst>
                                        </p:cTn>
                                        <p:tgtEl>
                                          <p:spTgt spid="2"/>
                                        </p:tgtEl>
                                      </p:cBhvr>
                                      <p:to x="100000" y="100000"/>
                                    </p:animScale>
                                    <p:animScale>
                                      <p:cBhvr>
                                        <p:cTn id="67" dur="26">
                                          <p:stCondLst>
                                            <p:cond delay="1642"/>
                                          </p:stCondLst>
                                        </p:cTn>
                                        <p:tgtEl>
                                          <p:spTgt spid="2"/>
                                        </p:tgtEl>
                                      </p:cBhvr>
                                      <p:to x="100000" y="90000"/>
                                    </p:animScale>
                                    <p:animScale>
                                      <p:cBhvr>
                                        <p:cTn id="68" dur="166" decel="50000">
                                          <p:stCondLst>
                                            <p:cond delay="1668"/>
                                          </p:stCondLst>
                                        </p:cTn>
                                        <p:tgtEl>
                                          <p:spTgt spid="2"/>
                                        </p:tgtEl>
                                      </p:cBhvr>
                                      <p:to x="100000" y="100000"/>
                                    </p:animScale>
                                    <p:animScale>
                                      <p:cBhvr>
                                        <p:cTn id="69" dur="26">
                                          <p:stCondLst>
                                            <p:cond delay="1808"/>
                                          </p:stCondLst>
                                        </p:cTn>
                                        <p:tgtEl>
                                          <p:spTgt spid="2"/>
                                        </p:tgtEl>
                                      </p:cBhvr>
                                      <p:to x="100000" y="95000"/>
                                    </p:animScale>
                                    <p:animScale>
                                      <p:cBhvr>
                                        <p:cTn id="70" dur="166" decel="50000">
                                          <p:stCondLst>
                                            <p:cond delay="1834"/>
                                          </p:stCondLst>
                                        </p:cTn>
                                        <p:tgtEl>
                                          <p:spTgt spid="2"/>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down)">
                                      <p:cBhvr>
                                        <p:cTn id="75" dur="580">
                                          <p:stCondLst>
                                            <p:cond delay="0"/>
                                          </p:stCondLst>
                                        </p:cTn>
                                        <p:tgtEl>
                                          <p:spTgt spid="33"/>
                                        </p:tgtEl>
                                      </p:cBhvr>
                                    </p:animEffect>
                                    <p:anim calcmode="lin" valueType="num">
                                      <p:cBhvr>
                                        <p:cTn id="7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81" dur="26">
                                          <p:stCondLst>
                                            <p:cond delay="650"/>
                                          </p:stCondLst>
                                        </p:cTn>
                                        <p:tgtEl>
                                          <p:spTgt spid="33"/>
                                        </p:tgtEl>
                                      </p:cBhvr>
                                      <p:to x="100000" y="60000"/>
                                    </p:animScale>
                                    <p:animScale>
                                      <p:cBhvr>
                                        <p:cTn id="82" dur="166" decel="50000">
                                          <p:stCondLst>
                                            <p:cond delay="676"/>
                                          </p:stCondLst>
                                        </p:cTn>
                                        <p:tgtEl>
                                          <p:spTgt spid="33"/>
                                        </p:tgtEl>
                                      </p:cBhvr>
                                      <p:to x="100000" y="100000"/>
                                    </p:animScale>
                                    <p:animScale>
                                      <p:cBhvr>
                                        <p:cTn id="83" dur="26">
                                          <p:stCondLst>
                                            <p:cond delay="1312"/>
                                          </p:stCondLst>
                                        </p:cTn>
                                        <p:tgtEl>
                                          <p:spTgt spid="33"/>
                                        </p:tgtEl>
                                      </p:cBhvr>
                                      <p:to x="100000" y="80000"/>
                                    </p:animScale>
                                    <p:animScale>
                                      <p:cBhvr>
                                        <p:cTn id="84" dur="166" decel="50000">
                                          <p:stCondLst>
                                            <p:cond delay="1338"/>
                                          </p:stCondLst>
                                        </p:cTn>
                                        <p:tgtEl>
                                          <p:spTgt spid="33"/>
                                        </p:tgtEl>
                                      </p:cBhvr>
                                      <p:to x="100000" y="100000"/>
                                    </p:animScale>
                                    <p:animScale>
                                      <p:cBhvr>
                                        <p:cTn id="85" dur="26">
                                          <p:stCondLst>
                                            <p:cond delay="1642"/>
                                          </p:stCondLst>
                                        </p:cTn>
                                        <p:tgtEl>
                                          <p:spTgt spid="33"/>
                                        </p:tgtEl>
                                      </p:cBhvr>
                                      <p:to x="100000" y="90000"/>
                                    </p:animScale>
                                    <p:animScale>
                                      <p:cBhvr>
                                        <p:cTn id="86" dur="166" decel="50000">
                                          <p:stCondLst>
                                            <p:cond delay="1668"/>
                                          </p:stCondLst>
                                        </p:cTn>
                                        <p:tgtEl>
                                          <p:spTgt spid="33"/>
                                        </p:tgtEl>
                                      </p:cBhvr>
                                      <p:to x="100000" y="100000"/>
                                    </p:animScale>
                                    <p:animScale>
                                      <p:cBhvr>
                                        <p:cTn id="87" dur="26">
                                          <p:stCondLst>
                                            <p:cond delay="1808"/>
                                          </p:stCondLst>
                                        </p:cTn>
                                        <p:tgtEl>
                                          <p:spTgt spid="33"/>
                                        </p:tgtEl>
                                      </p:cBhvr>
                                      <p:to x="100000" y="95000"/>
                                    </p:animScale>
                                    <p:animScale>
                                      <p:cBhvr>
                                        <p:cTn id="8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5" grpId="0"/>
      <p:bldP spid="40" grpId="0"/>
      <p:bldP spid="40" grpId="1"/>
      <p:bldP spid="41" grpId="0"/>
      <p:bldP spid="41" grpId="1"/>
      <p:bldP spid="2"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4B6718C-414B-4A21-B872-501BA32A182F}"/>
              </a:ext>
            </a:extLst>
          </p:cNvPr>
          <p:cNvSpPr/>
          <p:nvPr/>
        </p:nvSpPr>
        <p:spPr>
          <a:xfrm>
            <a:off x="0" y="6626"/>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aphicFrame>
        <p:nvGraphicFramePr>
          <p:cNvPr id="7" name="Diagram 6">
            <a:extLst>
              <a:ext uri="{FF2B5EF4-FFF2-40B4-BE49-F238E27FC236}">
                <a16:creationId xmlns:a16="http://schemas.microsoft.com/office/drawing/2014/main" id="{DF3F2514-13E3-40EC-A83C-5E5F1B4497E4}"/>
              </a:ext>
            </a:extLst>
          </p:cNvPr>
          <p:cNvGraphicFramePr/>
          <p:nvPr/>
        </p:nvGraphicFramePr>
        <p:xfrm>
          <a:off x="1436879" y="584043"/>
          <a:ext cx="3992060" cy="541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6E7A4B98-FBBB-4831-95EC-51A0C6EF9E61}"/>
              </a:ext>
            </a:extLst>
          </p:cNvPr>
          <p:cNvGraphicFramePr/>
          <p:nvPr/>
        </p:nvGraphicFramePr>
        <p:xfrm>
          <a:off x="6320340" y="584043"/>
          <a:ext cx="3992060" cy="54193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0" name="Group 29">
            <a:extLst>
              <a:ext uri="{FF2B5EF4-FFF2-40B4-BE49-F238E27FC236}">
                <a16:creationId xmlns:a16="http://schemas.microsoft.com/office/drawing/2014/main" id="{FA6DDD6F-E295-4134-90AE-2DD244B2463D}"/>
              </a:ext>
            </a:extLst>
          </p:cNvPr>
          <p:cNvGrpSpPr/>
          <p:nvPr/>
        </p:nvGrpSpPr>
        <p:grpSpPr>
          <a:xfrm>
            <a:off x="0" y="6283326"/>
            <a:ext cx="12192000" cy="580211"/>
            <a:chOff x="-88136" y="6283325"/>
            <a:chExt cx="9906000" cy="580211"/>
          </a:xfrm>
        </p:grpSpPr>
        <p:grpSp>
          <p:nvGrpSpPr>
            <p:cNvPr id="31" name="Group 30">
              <a:extLst>
                <a:ext uri="{FF2B5EF4-FFF2-40B4-BE49-F238E27FC236}">
                  <a16:creationId xmlns:a16="http://schemas.microsoft.com/office/drawing/2014/main" id="{7BA4F931-7729-4B7A-A834-7CBCB5E4A23E}"/>
                </a:ext>
              </a:extLst>
            </p:cNvPr>
            <p:cNvGrpSpPr/>
            <p:nvPr/>
          </p:nvGrpSpPr>
          <p:grpSpPr>
            <a:xfrm>
              <a:off x="-88136" y="6283325"/>
              <a:ext cx="9906000" cy="574675"/>
              <a:chOff x="-88136" y="6130925"/>
              <a:chExt cx="9906000" cy="574675"/>
            </a:xfrm>
          </p:grpSpPr>
          <p:grpSp>
            <p:nvGrpSpPr>
              <p:cNvPr id="34" name="Group 19">
                <a:extLst>
                  <a:ext uri="{FF2B5EF4-FFF2-40B4-BE49-F238E27FC236}">
                    <a16:creationId xmlns:a16="http://schemas.microsoft.com/office/drawing/2014/main" id="{9A75ADE4-27E3-426A-97D7-629CBEDDE768}"/>
                  </a:ext>
                </a:extLst>
              </p:cNvPr>
              <p:cNvGrpSpPr>
                <a:grpSpLocks/>
              </p:cNvGrpSpPr>
              <p:nvPr/>
            </p:nvGrpSpPr>
            <p:grpSpPr bwMode="auto">
              <a:xfrm>
                <a:off x="-88136" y="6130925"/>
                <a:ext cx="9906000" cy="574675"/>
                <a:chOff x="0" y="6283325"/>
                <a:chExt cx="9906000" cy="574675"/>
              </a:xfrm>
            </p:grpSpPr>
            <p:grpSp>
              <p:nvGrpSpPr>
                <p:cNvPr id="36" name="Group 19">
                  <a:extLst>
                    <a:ext uri="{FF2B5EF4-FFF2-40B4-BE49-F238E27FC236}">
                      <a16:creationId xmlns:a16="http://schemas.microsoft.com/office/drawing/2014/main" id="{3FF27257-AEC4-49B6-B572-5C924C361635}"/>
                    </a:ext>
                  </a:extLst>
                </p:cNvPr>
                <p:cNvGrpSpPr>
                  <a:grpSpLocks/>
                </p:cNvGrpSpPr>
                <p:nvPr/>
              </p:nvGrpSpPr>
              <p:grpSpPr bwMode="auto">
                <a:xfrm>
                  <a:off x="0" y="6496059"/>
                  <a:ext cx="9906000" cy="271226"/>
                  <a:chOff x="0" y="6523530"/>
                  <a:chExt cx="9143999" cy="270913"/>
                </a:xfrm>
              </p:grpSpPr>
              <p:grpSp>
                <p:nvGrpSpPr>
                  <p:cNvPr id="38" name="Group 13">
                    <a:extLst>
                      <a:ext uri="{FF2B5EF4-FFF2-40B4-BE49-F238E27FC236}">
                        <a16:creationId xmlns:a16="http://schemas.microsoft.com/office/drawing/2014/main" id="{11FBDBF1-88B1-442E-97A5-9E4BC27DDF4F}"/>
                      </a:ext>
                    </a:extLst>
                  </p:cNvPr>
                  <p:cNvGrpSpPr>
                    <a:grpSpLocks/>
                  </p:cNvGrpSpPr>
                  <p:nvPr/>
                </p:nvGrpSpPr>
                <p:grpSpPr bwMode="auto">
                  <a:xfrm>
                    <a:off x="0" y="6523530"/>
                    <a:ext cx="9143999" cy="220408"/>
                    <a:chOff x="0" y="6523530"/>
                    <a:chExt cx="9144289" cy="220408"/>
                  </a:xfrm>
                </p:grpSpPr>
                <p:sp>
                  <p:nvSpPr>
                    <p:cNvPr id="40" name="Rectangle 39">
                      <a:extLst>
                        <a:ext uri="{FF2B5EF4-FFF2-40B4-BE49-F238E27FC236}">
                          <a16:creationId xmlns:a16="http://schemas.microsoft.com/office/drawing/2014/main" id="{97CFBE71-15F2-452F-AE60-EA0556C7AA4D}"/>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C5101A7F-0913-404F-9BFB-4E2893D80104}"/>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C5DF5906-EFAB-4DF8-8722-044AC3CAEFB7}"/>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B689EC1F-280E-49AA-927E-D57CC78AAA1C}"/>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9" name="TextBox 11">
                    <a:extLst>
                      <a:ext uri="{FF2B5EF4-FFF2-40B4-BE49-F238E27FC236}">
                        <a16:creationId xmlns:a16="http://schemas.microsoft.com/office/drawing/2014/main" id="{B17D1D0C-158E-4055-9CF5-D883F4B5A0DD}"/>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7" name="Picture 18" descr="thrive logo final.png">
                  <a:extLst>
                    <a:ext uri="{FF2B5EF4-FFF2-40B4-BE49-F238E27FC236}">
                      <a16:creationId xmlns:a16="http://schemas.microsoft.com/office/drawing/2014/main" id="{4D8451CA-0DC3-4318-9C8A-BB87655E282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a:extLst>
                  <a:ext uri="{FF2B5EF4-FFF2-40B4-BE49-F238E27FC236}">
                    <a16:creationId xmlns:a16="http://schemas.microsoft.com/office/drawing/2014/main" id="{4CAE7D84-91CE-44ED-B6E3-8C6258F45B7B}"/>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2" name="Rectangle 31">
              <a:extLst>
                <a:ext uri="{FF2B5EF4-FFF2-40B4-BE49-F238E27FC236}">
                  <a16:creationId xmlns:a16="http://schemas.microsoft.com/office/drawing/2014/main" id="{57368658-2482-4DD5-916E-FBC25DC35BDD}"/>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3" name="Picture 32">
              <a:extLst>
                <a:ext uri="{FF2B5EF4-FFF2-40B4-BE49-F238E27FC236}">
                  <a16:creationId xmlns:a16="http://schemas.microsoft.com/office/drawing/2014/main" id="{4AC0FC58-C714-4727-91FA-F9472D5A613D}"/>
                </a:ext>
              </a:extLst>
            </p:cNvPr>
            <p:cNvPicPr/>
            <p:nvPr/>
          </p:nvPicPr>
          <p:blipFill rotWithShape="1">
            <a:blip r:embed="rId1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30389227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629313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0" name="Graphic 29" descr="Stars">
            <a:extLst>
              <a:ext uri="{FF2B5EF4-FFF2-40B4-BE49-F238E27FC236}">
                <a16:creationId xmlns:a16="http://schemas.microsoft.com/office/drawing/2014/main" id="{6A2E2710-D041-4104-8941-7429EDBD7C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14384" y="4232276"/>
            <a:ext cx="1392781" cy="1392781"/>
          </a:xfrm>
          <a:prstGeom prst="rect">
            <a:avLst/>
          </a:prstGeom>
        </p:spPr>
      </p:pic>
      <p:grpSp>
        <p:nvGrpSpPr>
          <p:cNvPr id="31" name="Group 30">
            <a:extLst>
              <a:ext uri="{FF2B5EF4-FFF2-40B4-BE49-F238E27FC236}">
                <a16:creationId xmlns:a16="http://schemas.microsoft.com/office/drawing/2014/main" id="{AAC69FD3-3D91-431E-B39F-221C46D73F38}"/>
              </a:ext>
            </a:extLst>
          </p:cNvPr>
          <p:cNvGrpSpPr/>
          <p:nvPr/>
        </p:nvGrpSpPr>
        <p:grpSpPr>
          <a:xfrm>
            <a:off x="0" y="6283326"/>
            <a:ext cx="12192000" cy="580211"/>
            <a:chOff x="-88136" y="6283325"/>
            <a:chExt cx="9906000" cy="580211"/>
          </a:xfrm>
        </p:grpSpPr>
        <p:grpSp>
          <p:nvGrpSpPr>
            <p:cNvPr id="32" name="Group 31">
              <a:extLst>
                <a:ext uri="{FF2B5EF4-FFF2-40B4-BE49-F238E27FC236}">
                  <a16:creationId xmlns:a16="http://schemas.microsoft.com/office/drawing/2014/main" id="{F833FC0A-EA88-4812-B9B9-E00C685A294B}"/>
                </a:ext>
              </a:extLst>
            </p:cNvPr>
            <p:cNvGrpSpPr/>
            <p:nvPr/>
          </p:nvGrpSpPr>
          <p:grpSpPr>
            <a:xfrm>
              <a:off x="-88136" y="6283325"/>
              <a:ext cx="9906000" cy="574675"/>
              <a:chOff x="-88136" y="6130925"/>
              <a:chExt cx="9906000" cy="574675"/>
            </a:xfrm>
          </p:grpSpPr>
          <p:grpSp>
            <p:nvGrpSpPr>
              <p:cNvPr id="35" name="Group 19">
                <a:extLst>
                  <a:ext uri="{FF2B5EF4-FFF2-40B4-BE49-F238E27FC236}">
                    <a16:creationId xmlns:a16="http://schemas.microsoft.com/office/drawing/2014/main" id="{780BA2A0-2C14-4351-AEAD-F4FB20402324}"/>
                  </a:ext>
                </a:extLst>
              </p:cNvPr>
              <p:cNvGrpSpPr>
                <a:grpSpLocks/>
              </p:cNvGrpSpPr>
              <p:nvPr/>
            </p:nvGrpSpPr>
            <p:grpSpPr bwMode="auto">
              <a:xfrm>
                <a:off x="-88136" y="6130925"/>
                <a:ext cx="9906000" cy="574675"/>
                <a:chOff x="0" y="6283325"/>
                <a:chExt cx="9906000" cy="574675"/>
              </a:xfrm>
            </p:grpSpPr>
            <p:grpSp>
              <p:nvGrpSpPr>
                <p:cNvPr id="37" name="Group 19">
                  <a:extLst>
                    <a:ext uri="{FF2B5EF4-FFF2-40B4-BE49-F238E27FC236}">
                      <a16:creationId xmlns:a16="http://schemas.microsoft.com/office/drawing/2014/main" id="{6A240FFA-9956-4FD6-A809-30B3DA9B36AE}"/>
                    </a:ext>
                  </a:extLst>
                </p:cNvPr>
                <p:cNvGrpSpPr>
                  <a:grpSpLocks/>
                </p:cNvGrpSpPr>
                <p:nvPr/>
              </p:nvGrpSpPr>
              <p:grpSpPr bwMode="auto">
                <a:xfrm>
                  <a:off x="0" y="6496059"/>
                  <a:ext cx="9906000" cy="271226"/>
                  <a:chOff x="0" y="6523530"/>
                  <a:chExt cx="9143999" cy="270913"/>
                </a:xfrm>
              </p:grpSpPr>
              <p:grpSp>
                <p:nvGrpSpPr>
                  <p:cNvPr id="39" name="Group 13">
                    <a:extLst>
                      <a:ext uri="{FF2B5EF4-FFF2-40B4-BE49-F238E27FC236}">
                        <a16:creationId xmlns:a16="http://schemas.microsoft.com/office/drawing/2014/main" id="{037770E1-2EC5-41F7-950B-0C4220B8DDF2}"/>
                      </a:ext>
                    </a:extLst>
                  </p:cNvPr>
                  <p:cNvGrpSpPr>
                    <a:grpSpLocks/>
                  </p:cNvGrpSpPr>
                  <p:nvPr/>
                </p:nvGrpSpPr>
                <p:grpSpPr bwMode="auto">
                  <a:xfrm>
                    <a:off x="0" y="6523530"/>
                    <a:ext cx="9143999" cy="220408"/>
                    <a:chOff x="0" y="6523530"/>
                    <a:chExt cx="9144289" cy="220408"/>
                  </a:xfrm>
                </p:grpSpPr>
                <p:sp>
                  <p:nvSpPr>
                    <p:cNvPr id="44" name="Rectangle 43">
                      <a:extLst>
                        <a:ext uri="{FF2B5EF4-FFF2-40B4-BE49-F238E27FC236}">
                          <a16:creationId xmlns:a16="http://schemas.microsoft.com/office/drawing/2014/main" id="{785DF581-C5EF-4350-8699-FBBF3ADB4AA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5" name="Rectangle 44">
                      <a:extLst>
                        <a:ext uri="{FF2B5EF4-FFF2-40B4-BE49-F238E27FC236}">
                          <a16:creationId xmlns:a16="http://schemas.microsoft.com/office/drawing/2014/main" id="{99EC1D94-299C-4FCF-BC5B-1529B56E9F65}"/>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6" name="Rectangle 45">
                      <a:extLst>
                        <a:ext uri="{FF2B5EF4-FFF2-40B4-BE49-F238E27FC236}">
                          <a16:creationId xmlns:a16="http://schemas.microsoft.com/office/drawing/2014/main" id="{F5805C2B-C5E0-442D-9193-9AFFD680946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7" name="Rectangle 46">
                      <a:extLst>
                        <a:ext uri="{FF2B5EF4-FFF2-40B4-BE49-F238E27FC236}">
                          <a16:creationId xmlns:a16="http://schemas.microsoft.com/office/drawing/2014/main" id="{45450003-B6BD-4B27-B891-4CFF292FFDF9}"/>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0" name="TextBox 11">
                    <a:extLst>
                      <a:ext uri="{FF2B5EF4-FFF2-40B4-BE49-F238E27FC236}">
                        <a16:creationId xmlns:a16="http://schemas.microsoft.com/office/drawing/2014/main" id="{7D3DDC78-DFA7-42F3-A409-2A8F84E6FFD8}"/>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8" name="Picture 18" descr="thrive logo final.png">
                  <a:extLst>
                    <a:ext uri="{FF2B5EF4-FFF2-40B4-BE49-F238E27FC236}">
                      <a16:creationId xmlns:a16="http://schemas.microsoft.com/office/drawing/2014/main" id="{A997924C-9AE6-44B3-B9BD-065032C0B7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4FE28793-4F5B-4E99-9413-32171C083E14}"/>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3" name="Rectangle 32">
              <a:extLst>
                <a:ext uri="{FF2B5EF4-FFF2-40B4-BE49-F238E27FC236}">
                  <a16:creationId xmlns:a16="http://schemas.microsoft.com/office/drawing/2014/main" id="{BD485F41-D1C2-449C-BFBC-0D82C2D62C94}"/>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4" name="Picture 33">
              <a:extLst>
                <a:ext uri="{FF2B5EF4-FFF2-40B4-BE49-F238E27FC236}">
                  <a16:creationId xmlns:a16="http://schemas.microsoft.com/office/drawing/2014/main" id="{B7E308D4-5E99-47F5-B08B-DC36AFE89460}"/>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5" name="Text Placeholder 4">
            <a:extLst>
              <a:ext uri="{FF2B5EF4-FFF2-40B4-BE49-F238E27FC236}">
                <a16:creationId xmlns:a16="http://schemas.microsoft.com/office/drawing/2014/main" id="{33682BA9-9D2A-4C57-9691-BD49E9326076}"/>
              </a:ext>
            </a:extLst>
          </p:cNvPr>
          <p:cNvSpPr>
            <a:spLocks noGrp="1"/>
          </p:cNvSpPr>
          <p:nvPr>
            <p:ph type="body" sz="quarter" idx="10"/>
          </p:nvPr>
        </p:nvSpPr>
        <p:spPr/>
        <p:txBody>
          <a:bodyPr/>
          <a:lstStyle/>
          <a:p>
            <a:pPr>
              <a:lnSpc>
                <a:spcPct val="150000"/>
              </a:lnSpc>
            </a:pPr>
            <a:r>
              <a:rPr lang="en-US" dirty="0"/>
              <a:t>Perspective of what we know frames the limitations of what we perceive to be true</a:t>
            </a:r>
          </a:p>
          <a:p>
            <a:pPr>
              <a:lnSpc>
                <a:spcPct val="150000"/>
              </a:lnSpc>
            </a:pPr>
            <a:r>
              <a:rPr lang="en-US" dirty="0"/>
              <a:t>What is true, is always true regardless if we know or believe the real truth</a:t>
            </a:r>
          </a:p>
          <a:p>
            <a:pPr>
              <a:lnSpc>
                <a:spcPct val="150000"/>
              </a:lnSpc>
            </a:pPr>
            <a:r>
              <a:rPr lang="en-US" dirty="0"/>
              <a:t>Principles of truth are truths that work every time and are timeless</a:t>
            </a:r>
          </a:p>
          <a:p>
            <a:pPr lvl="1">
              <a:lnSpc>
                <a:spcPct val="150000"/>
              </a:lnSpc>
              <a:buFont typeface="Wingdings" panose="05000000000000000000" pitchFamily="2" charset="2"/>
              <a:buChar char="v"/>
            </a:pPr>
            <a:endParaRPr lang="en-US" dirty="0"/>
          </a:p>
          <a:p>
            <a:pPr lvl="1">
              <a:lnSpc>
                <a:spcPct val="150000"/>
              </a:lnSpc>
              <a:buFont typeface="Wingdings" panose="05000000000000000000" pitchFamily="2" charset="2"/>
              <a:buChar char="v"/>
            </a:pPr>
            <a:r>
              <a:rPr lang="en-US" dirty="0"/>
              <a:t>Example: Gravity</a:t>
            </a:r>
          </a:p>
          <a:p>
            <a:pPr lvl="1">
              <a:lnSpc>
                <a:spcPct val="150000"/>
              </a:lnSpc>
              <a:buFont typeface="Wingdings" panose="05000000000000000000" pitchFamily="2" charset="2"/>
              <a:buChar char="v"/>
            </a:pPr>
            <a:endParaRPr lang="en-US" dirty="0"/>
          </a:p>
          <a:p>
            <a:pPr marL="0" indent="0">
              <a:lnSpc>
                <a:spcPct val="150000"/>
              </a:lnSpc>
              <a:buNone/>
            </a:pPr>
            <a:endParaRPr lang="en-US" dirty="0"/>
          </a:p>
          <a:p>
            <a:endParaRPr lang="en-US" dirty="0"/>
          </a:p>
        </p:txBody>
      </p:sp>
      <p:sp>
        <p:nvSpPr>
          <p:cNvPr id="8" name="Title 7">
            <a:extLst>
              <a:ext uri="{FF2B5EF4-FFF2-40B4-BE49-F238E27FC236}">
                <a16:creationId xmlns:a16="http://schemas.microsoft.com/office/drawing/2014/main" id="{F4E5964F-F2A1-4709-86F9-5F1E5FC7F409}"/>
              </a:ext>
            </a:extLst>
          </p:cNvPr>
          <p:cNvSpPr>
            <a:spLocks noGrp="1"/>
          </p:cNvSpPr>
          <p:nvPr>
            <p:ph type="title"/>
          </p:nvPr>
        </p:nvSpPr>
        <p:spPr/>
        <p:txBody>
          <a:bodyPr/>
          <a:lstStyle/>
          <a:p>
            <a:r>
              <a:rPr lang="en-US" dirty="0">
                <a:latin typeface="Rockwell" panose="02060603020205020403" pitchFamily="18" charset="0"/>
              </a:rPr>
              <a:t>Perspective Principles – Retirement Planning</a:t>
            </a:r>
          </a:p>
        </p:txBody>
      </p:sp>
      <p:pic>
        <p:nvPicPr>
          <p:cNvPr id="10" name="Picture 9">
            <a:extLst>
              <a:ext uri="{FF2B5EF4-FFF2-40B4-BE49-F238E27FC236}">
                <a16:creationId xmlns:a16="http://schemas.microsoft.com/office/drawing/2014/main" id="{6B135A9A-25E4-49A7-AB87-6E6BE38BBF4C}"/>
              </a:ext>
            </a:extLst>
          </p:cNvPr>
          <p:cNvPicPr>
            <a:picLocks noChangeAspect="1"/>
          </p:cNvPicPr>
          <p:nvPr/>
        </p:nvPicPr>
        <p:blipFill rotWithShape="1">
          <a:blip r:embed="rId6"/>
          <a:srcRect t="889" r="56598" b="13501"/>
          <a:stretch/>
        </p:blipFill>
        <p:spPr>
          <a:xfrm>
            <a:off x="4022366" y="3695469"/>
            <a:ext cx="2907209" cy="2443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610793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2"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7112">
            <a:off x="7912100" y="2117726"/>
            <a:ext cx="19319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906" y="4187837"/>
            <a:ext cx="19319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5"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1724" y="2094937"/>
            <a:ext cx="19319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6"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9710">
            <a:off x="4738689" y="3908426"/>
            <a:ext cx="193198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2"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0400" y="1524001"/>
            <a:ext cx="19319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436" name="TextBox 6"/>
          <p:cNvSpPr txBox="1">
            <a:spLocks noChangeArrowheads="1"/>
          </p:cNvSpPr>
          <p:nvPr/>
        </p:nvSpPr>
        <p:spPr bwMode="auto">
          <a:xfrm>
            <a:off x="5562600" y="2030839"/>
            <a:ext cx="2286000" cy="784830"/>
          </a:xfrm>
          <a:prstGeom prst="rect">
            <a:avLst/>
          </a:prstGeom>
          <a:noFill/>
          <a:ln w="9525">
            <a:noFill/>
            <a:miter lim="800000"/>
            <a:headEnd/>
            <a:tailEnd/>
          </a:ln>
        </p:spPr>
        <p:txBody>
          <a:bodyPr>
            <a:spAutoFit/>
          </a:bodyPr>
          <a:lstStyle/>
          <a:p>
            <a:pPr algn="ctr">
              <a:lnSpc>
                <a:spcPts val="2700"/>
              </a:lnSpc>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Reliable Income</a:t>
            </a:r>
          </a:p>
        </p:txBody>
      </p:sp>
      <p:sp>
        <p:nvSpPr>
          <p:cNvPr id="18441" name="TextBox 18"/>
          <p:cNvSpPr txBox="1">
            <a:spLocks noChangeArrowheads="1"/>
          </p:cNvSpPr>
          <p:nvPr/>
        </p:nvSpPr>
        <p:spPr bwMode="auto">
          <a:xfrm>
            <a:off x="7811589" y="2624564"/>
            <a:ext cx="2133600" cy="837922"/>
          </a:xfrm>
          <a:prstGeom prst="rect">
            <a:avLst/>
          </a:prstGeom>
          <a:noFill/>
          <a:ln w="9525">
            <a:noFill/>
            <a:miter lim="800000"/>
            <a:headEnd/>
            <a:tailEnd/>
          </a:ln>
        </p:spPr>
        <p:txBody>
          <a:bodyPr>
            <a:spAutoFit/>
          </a:bodyPr>
          <a:lstStyle/>
          <a:p>
            <a:pPr algn="ctr">
              <a:lnSpc>
                <a:spcPts val="2900"/>
              </a:lnSpc>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Maximize Returns</a:t>
            </a:r>
          </a:p>
        </p:txBody>
      </p:sp>
      <p:pic>
        <p:nvPicPr>
          <p:cNvPr id="37"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2275" y="4252914"/>
            <a:ext cx="19319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442" name="TextBox 19"/>
          <p:cNvSpPr txBox="1">
            <a:spLocks noChangeArrowheads="1"/>
          </p:cNvSpPr>
          <p:nvPr/>
        </p:nvSpPr>
        <p:spPr bwMode="auto">
          <a:xfrm>
            <a:off x="7941632" y="4724401"/>
            <a:ext cx="2133600" cy="954107"/>
          </a:xfrm>
          <a:prstGeom prst="rect">
            <a:avLst/>
          </a:prstGeom>
          <a:noFill/>
          <a:ln w="9525">
            <a:noFill/>
            <a:miter lim="800000"/>
            <a:headEnd/>
            <a:tailEnd/>
          </a:ln>
        </p:spPr>
        <p:txBody>
          <a:bodyPr>
            <a:spAutoFit/>
          </a:bodyPr>
          <a:lstStyle/>
          <a:p>
            <a:pPr algn="ctr">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Minimize</a:t>
            </a:r>
          </a:p>
          <a:p>
            <a:pPr algn="ctr">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Risk</a:t>
            </a:r>
          </a:p>
        </p:txBody>
      </p:sp>
      <p:sp>
        <p:nvSpPr>
          <p:cNvPr id="18443" name="TextBox 20"/>
          <p:cNvSpPr txBox="1">
            <a:spLocks noChangeArrowheads="1"/>
          </p:cNvSpPr>
          <p:nvPr/>
        </p:nvSpPr>
        <p:spPr bwMode="auto">
          <a:xfrm>
            <a:off x="4855302" y="4570413"/>
            <a:ext cx="1709840" cy="954107"/>
          </a:xfrm>
          <a:prstGeom prst="rect">
            <a:avLst/>
          </a:prstGeom>
          <a:noFill/>
          <a:ln w="9525">
            <a:noFill/>
            <a:miter lim="800000"/>
            <a:headEnd/>
            <a:tailEnd/>
          </a:ln>
        </p:spPr>
        <p:txBody>
          <a:bodyPr>
            <a:spAutoFit/>
          </a:bodyPr>
          <a:lstStyle/>
          <a:p>
            <a:pPr algn="ctr">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Beat  Inflation</a:t>
            </a:r>
          </a:p>
        </p:txBody>
      </p:sp>
      <p:sp>
        <p:nvSpPr>
          <p:cNvPr id="18444" name="TextBox 21"/>
          <p:cNvSpPr txBox="1">
            <a:spLocks noChangeArrowheads="1"/>
          </p:cNvSpPr>
          <p:nvPr/>
        </p:nvSpPr>
        <p:spPr bwMode="auto">
          <a:xfrm>
            <a:off x="2909055" y="2665978"/>
            <a:ext cx="1434152" cy="837922"/>
          </a:xfrm>
          <a:prstGeom prst="rect">
            <a:avLst/>
          </a:prstGeom>
          <a:noFill/>
          <a:ln w="9525">
            <a:noFill/>
            <a:miter lim="800000"/>
            <a:headEnd/>
            <a:tailEnd/>
          </a:ln>
        </p:spPr>
        <p:txBody>
          <a:bodyPr>
            <a:spAutoFit/>
          </a:bodyPr>
          <a:lstStyle/>
          <a:p>
            <a:pPr algn="ctr">
              <a:lnSpc>
                <a:spcPts val="2900"/>
              </a:lnSpc>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Leave Legacy</a:t>
            </a:r>
          </a:p>
        </p:txBody>
      </p:sp>
      <p:pic>
        <p:nvPicPr>
          <p:cNvPr id="15" name="Picture 2" descr="iStock_000004107449X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2395" y="2821145"/>
            <a:ext cx="23622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455" name="Text Box 23"/>
          <p:cNvSpPr txBox="1">
            <a:spLocks noChangeArrowheads="1"/>
          </p:cNvSpPr>
          <p:nvPr/>
        </p:nvSpPr>
        <p:spPr bwMode="auto">
          <a:xfrm>
            <a:off x="2735639" y="4780005"/>
            <a:ext cx="2057400" cy="887422"/>
          </a:xfrm>
          <a:prstGeom prst="rect">
            <a:avLst/>
          </a:prstGeom>
          <a:noFill/>
          <a:ln w="9525">
            <a:noFill/>
            <a:miter lim="800000"/>
            <a:headEnd/>
            <a:tailEnd/>
          </a:ln>
          <a:effectLst/>
        </p:spPr>
        <p:txBody>
          <a:bodyPr>
            <a:spAutoFit/>
          </a:bodyPr>
          <a:lstStyle/>
          <a:p>
            <a:pPr algn="ctr">
              <a:lnSpc>
                <a:spcPts val="3100"/>
              </a:lnSpc>
              <a:spcBef>
                <a:spcPts val="600"/>
              </a:spcBef>
              <a:spcAft>
                <a:spcPts val="600"/>
              </a:spcAft>
              <a:defRPr/>
            </a:pPr>
            <a:r>
              <a:rPr lang="en-US" sz="2800" b="1" dirty="0">
                <a:solidFill>
                  <a:srgbClr val="FFCC00"/>
                </a:solidFill>
                <a:effectLst>
                  <a:glow rad="101600">
                    <a:schemeClr val="tx1">
                      <a:lumMod val="85000"/>
                      <a:lumOff val="15000"/>
                      <a:alpha val="60000"/>
                    </a:schemeClr>
                  </a:glow>
                </a:effectLst>
                <a:latin typeface="+mj-lt"/>
                <a:ea typeface="Tahoma" pitchFamily="34" charset="0"/>
                <a:cs typeface="Tahoma" pitchFamily="34" charset="0"/>
              </a:rPr>
              <a:t> Minimize Taxes</a:t>
            </a:r>
          </a:p>
        </p:txBody>
      </p:sp>
      <p:sp>
        <p:nvSpPr>
          <p:cNvPr id="28" name="TextBox 27"/>
          <p:cNvSpPr txBox="1"/>
          <p:nvPr/>
        </p:nvSpPr>
        <p:spPr>
          <a:xfrm>
            <a:off x="1781908" y="1252465"/>
            <a:ext cx="4114800" cy="523875"/>
          </a:xfrm>
          <a:prstGeom prst="rect">
            <a:avLst/>
          </a:prstGeom>
          <a:noFill/>
        </p:spPr>
        <p:txBody>
          <a:bodyPr>
            <a:spAutoFit/>
          </a:bodyPr>
          <a:lstStyle/>
          <a:p>
            <a:pPr>
              <a:defRPr/>
            </a:pPr>
            <a:r>
              <a:rPr lang="en-US" sz="2800" b="1" i="1" dirty="0">
                <a:solidFill>
                  <a:srgbClr val="004800"/>
                </a:solidFill>
              </a:rPr>
              <a:t>Many</a:t>
            </a:r>
            <a:r>
              <a:rPr lang="en-US" sz="2800" b="1" i="1" dirty="0">
                <a:solidFill>
                  <a:srgbClr val="004800"/>
                </a:solidFill>
                <a:latin typeface="+mj-lt"/>
              </a:rPr>
              <a:t> goals to achieve</a:t>
            </a:r>
          </a:p>
        </p:txBody>
      </p:sp>
      <p:sp>
        <p:nvSpPr>
          <p:cNvPr id="29" name="TextBox 28"/>
          <p:cNvSpPr txBox="1"/>
          <p:nvPr/>
        </p:nvSpPr>
        <p:spPr>
          <a:xfrm>
            <a:off x="1981200" y="5840414"/>
            <a:ext cx="8610600" cy="523875"/>
          </a:xfrm>
          <a:prstGeom prst="rect">
            <a:avLst/>
          </a:prstGeom>
          <a:noFill/>
        </p:spPr>
        <p:txBody>
          <a:bodyPr>
            <a:spAutoFit/>
          </a:bodyPr>
          <a:lstStyle/>
          <a:p>
            <a:pPr>
              <a:defRPr/>
            </a:pPr>
            <a:r>
              <a:rPr lang="en-US" sz="2800" b="1" i="1" dirty="0">
                <a:solidFill>
                  <a:srgbClr val="004800"/>
                </a:solidFill>
                <a:latin typeface="+mj-lt"/>
              </a:rPr>
              <a:t>… Meets emotional and financial needs for a lifetime</a:t>
            </a:r>
          </a:p>
        </p:txBody>
      </p:sp>
      <p:sp>
        <p:nvSpPr>
          <p:cNvPr id="31" name="Line 5"/>
          <p:cNvSpPr>
            <a:spLocks noChangeShapeType="1"/>
          </p:cNvSpPr>
          <p:nvPr/>
        </p:nvSpPr>
        <p:spPr bwMode="auto">
          <a:xfrm flipV="1">
            <a:off x="385319" y="923840"/>
            <a:ext cx="5355081" cy="10028"/>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p>
        </p:txBody>
      </p:sp>
      <p:cxnSp>
        <p:nvCxnSpPr>
          <p:cNvPr id="50" name="Straight Connector 49"/>
          <p:cNvCxnSpPr/>
          <p:nvPr/>
        </p:nvCxnSpPr>
        <p:spPr>
          <a:xfrm>
            <a:off x="1524000" y="6324600"/>
            <a:ext cx="9144000" cy="0"/>
          </a:xfrm>
          <a:prstGeom prst="line">
            <a:avLst/>
          </a:prstGeom>
          <a:ln>
            <a:solidFill>
              <a:srgbClr val="0066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067800" y="6441792"/>
            <a:ext cx="1295400" cy="200025"/>
          </a:xfrm>
          <a:prstGeom prst="rect">
            <a:avLst/>
          </a:prstGeom>
          <a:noFill/>
        </p:spPr>
        <p:txBody>
          <a:bodyPr>
            <a:spAutoFit/>
          </a:bodyPr>
          <a:lstStyle/>
          <a:p>
            <a:pPr>
              <a:defRPr/>
            </a:pPr>
            <a:r>
              <a:rPr lang="en-US" sz="700" dirty="0"/>
              <a:t>For Agent Use Only</a:t>
            </a:r>
          </a:p>
        </p:txBody>
      </p:sp>
      <p:sp>
        <p:nvSpPr>
          <p:cNvPr id="38" name="Title 1"/>
          <p:cNvSpPr txBox="1">
            <a:spLocks/>
          </p:cNvSpPr>
          <p:nvPr/>
        </p:nvSpPr>
        <p:spPr>
          <a:xfrm>
            <a:off x="385319" y="274734"/>
            <a:ext cx="7556313"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defRPr/>
            </a:pPr>
            <a:r>
              <a:rPr lang="en-US" sz="3600" i="1" dirty="0">
                <a:solidFill>
                  <a:srgbClr val="5AA2AE">
                    <a:lumMod val="50000"/>
                  </a:srgbClr>
                </a:solidFill>
                <a:latin typeface="Rockwell"/>
              </a:rPr>
              <a:t>THRIVE</a:t>
            </a:r>
            <a:r>
              <a:rPr lang="en-US" sz="3600" i="1" baseline="30000" dirty="0">
                <a:solidFill>
                  <a:srgbClr val="5AA2AE">
                    <a:lumMod val="50000"/>
                  </a:srgbClr>
                </a:solidFill>
                <a:latin typeface="Rockwell"/>
              </a:rPr>
              <a:t>®</a:t>
            </a:r>
            <a:r>
              <a:rPr lang="en-US" sz="3600" dirty="0">
                <a:solidFill>
                  <a:srgbClr val="5AA2AE">
                    <a:lumMod val="50000"/>
                  </a:srgbClr>
                </a:solidFill>
                <a:latin typeface="Rockwell"/>
              </a:rPr>
              <a:t> Income Process</a:t>
            </a:r>
          </a:p>
        </p:txBody>
      </p:sp>
      <p:grpSp>
        <p:nvGrpSpPr>
          <p:cNvPr id="40" name="Group 64">
            <a:extLst>
              <a:ext uri="{FF2B5EF4-FFF2-40B4-BE49-F238E27FC236}">
                <a16:creationId xmlns:a16="http://schemas.microsoft.com/office/drawing/2014/main" id="{4904CE85-BD10-47D8-8E9E-64E939B0AFE0}"/>
              </a:ext>
            </a:extLst>
          </p:cNvPr>
          <p:cNvGrpSpPr>
            <a:grpSpLocks/>
          </p:cNvGrpSpPr>
          <p:nvPr/>
        </p:nvGrpSpPr>
        <p:grpSpPr bwMode="auto">
          <a:xfrm>
            <a:off x="5402929" y="3474401"/>
            <a:ext cx="1524000" cy="914400"/>
            <a:chOff x="4025900" y="3771900"/>
            <a:chExt cx="1524000" cy="914400"/>
          </a:xfrm>
        </p:grpSpPr>
        <p:sp>
          <p:nvSpPr>
            <p:cNvPr id="41" name="Oval 40">
              <a:extLst>
                <a:ext uri="{FF2B5EF4-FFF2-40B4-BE49-F238E27FC236}">
                  <a16:creationId xmlns:a16="http://schemas.microsoft.com/office/drawing/2014/main" id="{10343CEB-E039-4669-8BD6-F6349BABA198}"/>
                </a:ext>
              </a:extLst>
            </p:cNvPr>
            <p:cNvSpPr/>
            <p:nvPr/>
          </p:nvSpPr>
          <p:spPr bwMode="auto">
            <a:xfrm>
              <a:off x="4025900" y="3771900"/>
              <a:ext cx="1524000" cy="914400"/>
            </a:xfrm>
            <a:prstGeom prst="ellipse">
              <a:avLst/>
            </a:prstGeom>
            <a:solidFill>
              <a:srgbClr val="FFFFFF"/>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3" name="Picture 63" descr="&lt;strong&gt;Retirement&lt;/strong&gt; Benefits: &lt;strong&gt;Retirement&lt;/strong&gt; Benefits Social Security &lt;strong&gt;Application&lt;/strong&gt;">
              <a:extLst>
                <a:ext uri="{FF2B5EF4-FFF2-40B4-BE49-F238E27FC236}">
                  <a16:creationId xmlns:a16="http://schemas.microsoft.com/office/drawing/2014/main" id="{5E3F0495-72E6-42A5-BFAD-C835A354CD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330914" y="3882724"/>
              <a:ext cx="914400" cy="685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43">
            <a:extLst>
              <a:ext uri="{FF2B5EF4-FFF2-40B4-BE49-F238E27FC236}">
                <a16:creationId xmlns:a16="http://schemas.microsoft.com/office/drawing/2014/main" id="{EA4EA96B-9FAD-40A8-B697-55DF14185D45}"/>
              </a:ext>
            </a:extLst>
          </p:cNvPr>
          <p:cNvGrpSpPr/>
          <p:nvPr/>
        </p:nvGrpSpPr>
        <p:grpSpPr>
          <a:xfrm>
            <a:off x="0" y="6283326"/>
            <a:ext cx="12192000" cy="580211"/>
            <a:chOff x="-88136" y="6283325"/>
            <a:chExt cx="9906000" cy="580211"/>
          </a:xfrm>
        </p:grpSpPr>
        <p:grpSp>
          <p:nvGrpSpPr>
            <p:cNvPr id="45" name="Group 44">
              <a:extLst>
                <a:ext uri="{FF2B5EF4-FFF2-40B4-BE49-F238E27FC236}">
                  <a16:creationId xmlns:a16="http://schemas.microsoft.com/office/drawing/2014/main" id="{A4FC6AC3-123E-4B60-B360-130F9FCA434D}"/>
                </a:ext>
              </a:extLst>
            </p:cNvPr>
            <p:cNvGrpSpPr/>
            <p:nvPr/>
          </p:nvGrpSpPr>
          <p:grpSpPr>
            <a:xfrm>
              <a:off x="-88136" y="6283325"/>
              <a:ext cx="9906000" cy="574675"/>
              <a:chOff x="-88136" y="6130925"/>
              <a:chExt cx="9906000" cy="574675"/>
            </a:xfrm>
          </p:grpSpPr>
          <p:grpSp>
            <p:nvGrpSpPr>
              <p:cNvPr id="52" name="Group 19">
                <a:extLst>
                  <a:ext uri="{FF2B5EF4-FFF2-40B4-BE49-F238E27FC236}">
                    <a16:creationId xmlns:a16="http://schemas.microsoft.com/office/drawing/2014/main" id="{56C7F642-EDE2-49AF-A8FB-B9CFC320B0F0}"/>
                  </a:ext>
                </a:extLst>
              </p:cNvPr>
              <p:cNvGrpSpPr>
                <a:grpSpLocks/>
              </p:cNvGrpSpPr>
              <p:nvPr/>
            </p:nvGrpSpPr>
            <p:grpSpPr bwMode="auto">
              <a:xfrm>
                <a:off x="-88136" y="6130925"/>
                <a:ext cx="9906000" cy="574675"/>
                <a:chOff x="0" y="6283325"/>
                <a:chExt cx="9906000" cy="574675"/>
              </a:xfrm>
            </p:grpSpPr>
            <p:grpSp>
              <p:nvGrpSpPr>
                <p:cNvPr id="56" name="Group 19">
                  <a:extLst>
                    <a:ext uri="{FF2B5EF4-FFF2-40B4-BE49-F238E27FC236}">
                      <a16:creationId xmlns:a16="http://schemas.microsoft.com/office/drawing/2014/main" id="{F440120F-5A30-48A9-AAF9-8516EB326B0E}"/>
                    </a:ext>
                  </a:extLst>
                </p:cNvPr>
                <p:cNvGrpSpPr>
                  <a:grpSpLocks/>
                </p:cNvGrpSpPr>
                <p:nvPr/>
              </p:nvGrpSpPr>
              <p:grpSpPr bwMode="auto">
                <a:xfrm>
                  <a:off x="0" y="6496059"/>
                  <a:ext cx="9906000" cy="271226"/>
                  <a:chOff x="0" y="6523530"/>
                  <a:chExt cx="9143999" cy="270913"/>
                </a:xfrm>
              </p:grpSpPr>
              <p:grpSp>
                <p:nvGrpSpPr>
                  <p:cNvPr id="58" name="Group 13">
                    <a:extLst>
                      <a:ext uri="{FF2B5EF4-FFF2-40B4-BE49-F238E27FC236}">
                        <a16:creationId xmlns:a16="http://schemas.microsoft.com/office/drawing/2014/main" id="{A9C3E727-678B-4126-B6C2-CB2B2ADFCBB5}"/>
                      </a:ext>
                    </a:extLst>
                  </p:cNvPr>
                  <p:cNvGrpSpPr>
                    <a:grpSpLocks/>
                  </p:cNvGrpSpPr>
                  <p:nvPr/>
                </p:nvGrpSpPr>
                <p:grpSpPr bwMode="auto">
                  <a:xfrm>
                    <a:off x="0" y="6523530"/>
                    <a:ext cx="9143999" cy="220408"/>
                    <a:chOff x="0" y="6523530"/>
                    <a:chExt cx="9144289" cy="220408"/>
                  </a:xfrm>
                </p:grpSpPr>
                <p:sp>
                  <p:nvSpPr>
                    <p:cNvPr id="70" name="Rectangle 69">
                      <a:extLst>
                        <a:ext uri="{FF2B5EF4-FFF2-40B4-BE49-F238E27FC236}">
                          <a16:creationId xmlns:a16="http://schemas.microsoft.com/office/drawing/2014/main" id="{46E22F88-4C77-4CCD-9EAF-BD206CCB5E7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71" name="Rectangle 70">
                      <a:extLst>
                        <a:ext uri="{FF2B5EF4-FFF2-40B4-BE49-F238E27FC236}">
                          <a16:creationId xmlns:a16="http://schemas.microsoft.com/office/drawing/2014/main" id="{335036D7-7451-4452-B73C-C98819D9ACA1}"/>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72" name="Rectangle 71">
                      <a:extLst>
                        <a:ext uri="{FF2B5EF4-FFF2-40B4-BE49-F238E27FC236}">
                          <a16:creationId xmlns:a16="http://schemas.microsoft.com/office/drawing/2014/main" id="{F5358E62-4EC4-4F7B-A8D6-872C001E11A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73" name="Rectangle 72">
                      <a:extLst>
                        <a:ext uri="{FF2B5EF4-FFF2-40B4-BE49-F238E27FC236}">
                          <a16:creationId xmlns:a16="http://schemas.microsoft.com/office/drawing/2014/main" id="{79181F22-9D7E-4A21-A2DD-B615571C430C}"/>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69" name="TextBox 11">
                    <a:extLst>
                      <a:ext uri="{FF2B5EF4-FFF2-40B4-BE49-F238E27FC236}">
                        <a16:creationId xmlns:a16="http://schemas.microsoft.com/office/drawing/2014/main" id="{FA925467-C916-4233-A645-2DCFCE8C4495}"/>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7" name="Picture 18" descr="thrive logo final.png">
                  <a:extLst>
                    <a:ext uri="{FF2B5EF4-FFF2-40B4-BE49-F238E27FC236}">
                      <a16:creationId xmlns:a16="http://schemas.microsoft.com/office/drawing/2014/main" id="{E59609C8-8CC6-404B-BA49-DD31C58235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a:extLst>
                  <a:ext uri="{FF2B5EF4-FFF2-40B4-BE49-F238E27FC236}">
                    <a16:creationId xmlns:a16="http://schemas.microsoft.com/office/drawing/2014/main" id="{C32063D2-AB50-437A-AB0C-4A8F488C561F}"/>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6" name="Rectangle 45">
              <a:extLst>
                <a:ext uri="{FF2B5EF4-FFF2-40B4-BE49-F238E27FC236}">
                  <a16:creationId xmlns:a16="http://schemas.microsoft.com/office/drawing/2014/main" id="{1E21C75A-7484-452A-B15F-5E5F0FC42B6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51" name="Picture 50">
              <a:extLst>
                <a:ext uri="{FF2B5EF4-FFF2-40B4-BE49-F238E27FC236}">
                  <a16:creationId xmlns:a16="http://schemas.microsoft.com/office/drawing/2014/main" id="{1A97E3BB-50E4-49BA-8207-DE9A6AB4FCA4}"/>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4136384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84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84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4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84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2000" fill="hold"/>
                                        <p:tgtEl>
                                          <p:spTgt spid="15"/>
                                        </p:tgtEl>
                                        <p:attrNameLst>
                                          <p:attrName>ppt_w</p:attrName>
                                        </p:attrNameLst>
                                      </p:cBhvr>
                                      <p:tavLst>
                                        <p:tav tm="0">
                                          <p:val>
                                            <p:fltVal val="0"/>
                                          </p:val>
                                        </p:tav>
                                        <p:tav tm="100000">
                                          <p:val>
                                            <p:strVal val="#ppt_w"/>
                                          </p:val>
                                        </p:tav>
                                      </p:tavLst>
                                    </p:anim>
                                    <p:anim calcmode="lin" valueType="num">
                                      <p:cBhvr>
                                        <p:cTn id="44" dur="2000" fill="hold"/>
                                        <p:tgtEl>
                                          <p:spTgt spid="15"/>
                                        </p:tgtEl>
                                        <p:attrNameLst>
                                          <p:attrName>ppt_h</p:attrName>
                                        </p:attrNameLst>
                                      </p:cBhvr>
                                      <p:tavLst>
                                        <p:tav tm="0">
                                          <p:val>
                                            <p:fltVal val="0"/>
                                          </p:val>
                                        </p:tav>
                                        <p:tav tm="100000">
                                          <p:val>
                                            <p:strVal val="#ppt_h"/>
                                          </p:val>
                                        </p:tav>
                                      </p:tavLst>
                                    </p:anim>
                                  </p:childTnLst>
                                </p:cTn>
                              </p:par>
                              <p:par>
                                <p:cTn id="45" presetID="35" presetClass="path" presetSubtype="0" accel="50000" decel="50000" fill="hold" nodeType="withEffect">
                                  <p:stCondLst>
                                    <p:cond delay="0"/>
                                  </p:stCondLst>
                                  <p:childTnLst>
                                    <p:animMotion origin="layout" path="M -4.72222E-6 -2.95097E-6 L -0.11545 -0.02336 " pathEditMode="relative" rAng="0" ptsTypes="AA">
                                      <p:cBhvr>
                                        <p:cTn id="46" dur="2000" fill="hold"/>
                                        <p:tgtEl>
                                          <p:spTgt spid="37"/>
                                        </p:tgtEl>
                                        <p:attrNameLst>
                                          <p:attrName>ppt_x</p:attrName>
                                          <p:attrName>ppt_y</p:attrName>
                                        </p:attrNameLst>
                                      </p:cBhvr>
                                      <p:rCtr x="-5800" y="-1200"/>
                                    </p:animMotion>
                                  </p:childTnLst>
                                </p:cTn>
                              </p:par>
                              <p:par>
                                <p:cTn id="47" presetID="35" presetClass="path" presetSubtype="0" accel="50000" decel="50000" fill="hold" nodeType="withEffect">
                                  <p:stCondLst>
                                    <p:cond delay="0"/>
                                  </p:stCondLst>
                                  <p:childTnLst>
                                    <p:animMotion origin="layout" path="M 3.61111E-6 -3.33333E-6 L -0.11493 -0.02152 " pathEditMode="relative" rAng="0" ptsTypes="AA">
                                      <p:cBhvr>
                                        <p:cTn id="48" dur="2100" fill="hold"/>
                                        <p:tgtEl>
                                          <p:spTgt spid="18442"/>
                                        </p:tgtEl>
                                        <p:attrNameLst>
                                          <p:attrName>ppt_x</p:attrName>
                                          <p:attrName>ppt_y</p:attrName>
                                        </p:attrNameLst>
                                      </p:cBhvr>
                                      <p:rCtr x="-5747" y="-1088"/>
                                    </p:animMotion>
                                  </p:childTnLst>
                                </p:cTn>
                              </p:par>
                              <p:par>
                                <p:cTn id="49" presetID="64" presetClass="path" presetSubtype="0" accel="50000" decel="50000" fill="hold" nodeType="withEffect">
                                  <p:stCondLst>
                                    <p:cond delay="0"/>
                                  </p:stCondLst>
                                  <p:childTnLst>
                                    <p:animMotion origin="layout" path="M -0.00521 -0.00718 L -0.06406 -0.04005 " pathEditMode="relative" rAng="0" ptsTypes="AA">
                                      <p:cBhvr>
                                        <p:cTn id="50" dur="2000" fill="hold"/>
                                        <p:tgtEl>
                                          <p:spTgt spid="18441"/>
                                        </p:tgtEl>
                                        <p:attrNameLst>
                                          <p:attrName>ppt_x</p:attrName>
                                          <p:attrName>ppt_y</p:attrName>
                                        </p:attrNameLst>
                                      </p:cBhvr>
                                      <p:rCtr x="-3000" y="-1600"/>
                                    </p:animMotion>
                                  </p:childTnLst>
                                </p:cTn>
                              </p:par>
                              <p:par>
                                <p:cTn id="51" presetID="64" presetClass="path" presetSubtype="0" accel="50000" decel="50000" fill="hold" nodeType="withEffect">
                                  <p:stCondLst>
                                    <p:cond delay="0"/>
                                  </p:stCondLst>
                                  <p:childTnLst>
                                    <p:animMotion origin="layout" path="M -0.00677 -0.00949 L -0.06059 -0.03264 " pathEditMode="relative" rAng="0" ptsTypes="AA">
                                      <p:cBhvr>
                                        <p:cTn id="52" dur="2000" fill="hold"/>
                                        <p:tgtEl>
                                          <p:spTgt spid="42"/>
                                        </p:tgtEl>
                                        <p:attrNameLst>
                                          <p:attrName>ppt_x</p:attrName>
                                          <p:attrName>ppt_y</p:attrName>
                                        </p:attrNameLst>
                                      </p:cBhvr>
                                      <p:rCtr x="-2700" y="-1200"/>
                                    </p:animMotion>
                                  </p:childTnLst>
                                </p:cTn>
                              </p:par>
                              <p:par>
                                <p:cTn id="53" presetID="64" presetClass="path" presetSubtype="0" accel="50000" decel="50000" fill="hold" nodeType="withEffect">
                                  <p:stCondLst>
                                    <p:cond delay="0"/>
                                  </p:stCondLst>
                                  <p:childTnLst>
                                    <p:animMotion origin="layout" path="M 4.44444E-6 3.79278E-7 L -0.09723 -0.24538 " pathEditMode="relative" rAng="0" ptsTypes="AA">
                                      <p:cBhvr>
                                        <p:cTn id="54" dur="2000" fill="hold"/>
                                        <p:tgtEl>
                                          <p:spTgt spid="36"/>
                                        </p:tgtEl>
                                        <p:attrNameLst>
                                          <p:attrName>ppt_x</p:attrName>
                                          <p:attrName>ppt_y</p:attrName>
                                        </p:attrNameLst>
                                      </p:cBhvr>
                                      <p:rCtr x="-4900" y="-12300"/>
                                    </p:animMotion>
                                  </p:childTnLst>
                                </p:cTn>
                              </p:par>
                              <p:par>
                                <p:cTn id="55" presetID="64" presetClass="path" presetSubtype="0" accel="50000" decel="50000" fill="hold" nodeType="withEffect">
                                  <p:stCondLst>
                                    <p:cond delay="0"/>
                                  </p:stCondLst>
                                  <p:childTnLst>
                                    <p:animMotion origin="layout" path="M 0.00348 -0.01389 L -0.09826 -0.25278 " pathEditMode="relative" rAng="0" ptsTypes="AA">
                                      <p:cBhvr>
                                        <p:cTn id="56" dur="2000" fill="hold"/>
                                        <p:tgtEl>
                                          <p:spTgt spid="18443"/>
                                        </p:tgtEl>
                                        <p:attrNameLst>
                                          <p:attrName>ppt_x</p:attrName>
                                          <p:attrName>ppt_y</p:attrName>
                                        </p:attrNameLst>
                                      </p:cBhvr>
                                      <p:rCtr x="-5100" y="-11900"/>
                                    </p:animMotion>
                                  </p:childTnLst>
                                </p:cTn>
                              </p:par>
                              <p:par>
                                <p:cTn id="57" presetID="63" presetClass="path" presetSubtype="0" accel="50000" decel="50000" fill="hold" nodeType="withEffect">
                                  <p:stCondLst>
                                    <p:cond delay="0"/>
                                  </p:stCondLst>
                                  <p:childTnLst>
                                    <p:animMotion origin="layout" path="M -1.38889E-6 -7.77058E-7 L 0.06788 -0.07771 " pathEditMode="relative" rAng="0" ptsTypes="AA">
                                      <p:cBhvr>
                                        <p:cTn id="58" dur="2000" fill="hold"/>
                                        <p:tgtEl>
                                          <p:spTgt spid="18455"/>
                                        </p:tgtEl>
                                        <p:attrNameLst>
                                          <p:attrName>ppt_x</p:attrName>
                                          <p:attrName>ppt_y</p:attrName>
                                        </p:attrNameLst>
                                      </p:cBhvr>
                                      <p:rCtr x="3400" y="-3900"/>
                                    </p:animMotion>
                                  </p:childTnLst>
                                </p:cTn>
                              </p:par>
                              <p:par>
                                <p:cTn id="59" presetID="63" presetClass="path" presetSubtype="0" accel="50000" decel="50000" fill="hold" nodeType="withEffect">
                                  <p:stCondLst>
                                    <p:cond delay="0"/>
                                  </p:stCondLst>
                                  <p:childTnLst>
                                    <p:animMotion origin="layout" path="M 3.33333E-6 5.55042E-8 L 0.07725 -0.07771 " pathEditMode="relative" rAng="0" ptsTypes="AA">
                                      <p:cBhvr>
                                        <p:cTn id="60" dur="2000" fill="hold"/>
                                        <p:tgtEl>
                                          <p:spTgt spid="34"/>
                                        </p:tgtEl>
                                        <p:attrNameLst>
                                          <p:attrName>ppt_x</p:attrName>
                                          <p:attrName>ppt_y</p:attrName>
                                        </p:attrNameLst>
                                      </p:cBhvr>
                                      <p:rCtr x="3854" y="-3885"/>
                                    </p:animMotion>
                                  </p:childTnLst>
                                </p:cTn>
                              </p:par>
                              <p:par>
                                <p:cTn id="61" presetID="42" presetClass="path" presetSubtype="0" accel="50000" decel="50000" fill="hold" nodeType="withEffect">
                                  <p:stCondLst>
                                    <p:cond delay="0"/>
                                  </p:stCondLst>
                                  <p:childTnLst>
                                    <p:animMotion origin="layout" path="M 0 2.53469E-6 L -0.03611 0.22016 " pathEditMode="relative" rAng="0" ptsTypes="AA">
                                      <p:cBhvr>
                                        <p:cTn id="62" dur="2000" fill="hold"/>
                                        <p:tgtEl>
                                          <p:spTgt spid="35"/>
                                        </p:tgtEl>
                                        <p:attrNameLst>
                                          <p:attrName>ppt_x</p:attrName>
                                          <p:attrName>ppt_y</p:attrName>
                                        </p:attrNameLst>
                                      </p:cBhvr>
                                      <p:rCtr x="-1806" y="11008"/>
                                    </p:animMotion>
                                  </p:childTnLst>
                                </p:cTn>
                              </p:par>
                              <p:par>
                                <p:cTn id="63" presetID="42" presetClass="path" presetSubtype="0" accel="50000" decel="50000" fill="hold" nodeType="withEffect">
                                  <p:stCondLst>
                                    <p:cond delay="0"/>
                                  </p:stCondLst>
                                  <p:childTnLst>
                                    <p:animMotion origin="layout" path="M 0 2.53469E-6 L -0.04167 0.20768 " pathEditMode="relative" rAng="0" ptsTypes="AA">
                                      <p:cBhvr>
                                        <p:cTn id="64" dur="2000" fill="hold"/>
                                        <p:tgtEl>
                                          <p:spTgt spid="18444"/>
                                        </p:tgtEl>
                                        <p:attrNameLst>
                                          <p:attrName>ppt_x</p:attrName>
                                          <p:attrName>ppt_y</p:attrName>
                                        </p:attrNameLst>
                                      </p:cBhvr>
                                      <p:rCtr x="-2083" y="10384"/>
                                    </p:animMotion>
                                  </p:childTnLst>
                                </p:cTn>
                              </p:par>
                            </p:childTnLst>
                          </p:cTn>
                        </p:par>
                        <p:par>
                          <p:cTn id="65" fill="hold" nodeType="afterGroup">
                            <p:stCondLst>
                              <p:cond delay="2100"/>
                            </p:stCondLst>
                            <p:childTnLst>
                              <p:par>
                                <p:cTn id="66" presetID="8" presetClass="emph" presetSubtype="0" fill="hold" nodeType="afterEffect">
                                  <p:stCondLst>
                                    <p:cond delay="0"/>
                                  </p:stCondLst>
                                  <p:childTnLst>
                                    <p:animRot by="21600000">
                                      <p:cBhvr>
                                        <p:cTn id="67" dur="3000" fill="hold"/>
                                        <p:tgtEl>
                                          <p:spTgt spid="15"/>
                                        </p:tgtEl>
                                        <p:attrNameLst>
                                          <p:attrName>r</p:attrName>
                                        </p:attrNameLst>
                                      </p:cBhvr>
                                    </p:animRot>
                                  </p:childTnLst>
                                </p:cTn>
                              </p:par>
                              <p:par>
                                <p:cTn id="68" presetID="8" presetClass="emph" presetSubtype="0" fill="hold" nodeType="withEffect">
                                  <p:stCondLst>
                                    <p:cond delay="0"/>
                                  </p:stCondLst>
                                  <p:childTnLst>
                                    <p:animRot by="-21600000">
                                      <p:cBhvr>
                                        <p:cTn id="69" dur="3000" fill="hold"/>
                                        <p:tgtEl>
                                          <p:spTgt spid="32"/>
                                        </p:tgtEl>
                                        <p:attrNameLst>
                                          <p:attrName>r</p:attrName>
                                        </p:attrNameLst>
                                      </p:cBhvr>
                                    </p:animRot>
                                  </p:childTnLst>
                                </p:cTn>
                              </p:par>
                              <p:par>
                                <p:cTn id="70" presetID="8" presetClass="emph" presetSubtype="0" fill="hold" nodeType="withEffect">
                                  <p:stCondLst>
                                    <p:cond delay="0"/>
                                  </p:stCondLst>
                                  <p:childTnLst>
                                    <p:animRot by="21600000">
                                      <p:cBhvr>
                                        <p:cTn id="71" dur="3000" fill="hold"/>
                                        <p:tgtEl>
                                          <p:spTgt spid="42"/>
                                        </p:tgtEl>
                                        <p:attrNameLst>
                                          <p:attrName>r</p:attrName>
                                        </p:attrNameLst>
                                      </p:cBhvr>
                                    </p:animRot>
                                  </p:childTnLst>
                                </p:cTn>
                              </p:par>
                              <p:par>
                                <p:cTn id="72" presetID="8" presetClass="emph" presetSubtype="0" fill="hold" nodeType="withEffect">
                                  <p:stCondLst>
                                    <p:cond delay="0"/>
                                  </p:stCondLst>
                                  <p:childTnLst>
                                    <p:animRot by="-21600000">
                                      <p:cBhvr>
                                        <p:cTn id="73" dur="3000" fill="hold"/>
                                        <p:tgtEl>
                                          <p:spTgt spid="37"/>
                                        </p:tgtEl>
                                        <p:attrNameLst>
                                          <p:attrName>r</p:attrName>
                                        </p:attrNameLst>
                                      </p:cBhvr>
                                    </p:animRot>
                                  </p:childTnLst>
                                </p:cTn>
                              </p:par>
                              <p:par>
                                <p:cTn id="74" presetID="8" presetClass="emph" presetSubtype="0" fill="hold" nodeType="withEffect">
                                  <p:stCondLst>
                                    <p:cond delay="0"/>
                                  </p:stCondLst>
                                  <p:childTnLst>
                                    <p:animRot by="-21600000">
                                      <p:cBhvr>
                                        <p:cTn id="75" dur="3000" fill="hold"/>
                                        <p:tgtEl>
                                          <p:spTgt spid="36"/>
                                        </p:tgtEl>
                                        <p:attrNameLst>
                                          <p:attrName>r</p:attrName>
                                        </p:attrNameLst>
                                      </p:cBhvr>
                                    </p:animRot>
                                  </p:childTnLst>
                                </p:cTn>
                              </p:par>
                              <p:par>
                                <p:cTn id="76" presetID="8" presetClass="emph" presetSubtype="0" fill="hold" nodeType="withEffect">
                                  <p:stCondLst>
                                    <p:cond delay="0"/>
                                  </p:stCondLst>
                                  <p:childTnLst>
                                    <p:animRot by="-21600000">
                                      <p:cBhvr>
                                        <p:cTn id="77" dur="3000" fill="hold"/>
                                        <p:tgtEl>
                                          <p:spTgt spid="34"/>
                                        </p:tgtEl>
                                        <p:attrNameLst>
                                          <p:attrName>r</p:attrName>
                                        </p:attrNameLst>
                                      </p:cBhvr>
                                    </p:animRot>
                                  </p:childTnLst>
                                </p:cTn>
                              </p:par>
                              <p:par>
                                <p:cTn id="78" presetID="8" presetClass="emph" presetSubtype="0" fill="hold" nodeType="withEffect">
                                  <p:stCondLst>
                                    <p:cond delay="0"/>
                                  </p:stCondLst>
                                  <p:childTnLst>
                                    <p:animRot by="21600000">
                                      <p:cBhvr>
                                        <p:cTn id="79" dur="3000" fill="hold"/>
                                        <p:tgtEl>
                                          <p:spTgt spid="35"/>
                                        </p:tgtEl>
                                        <p:attrNameLst>
                                          <p:attrName>r</p:attrName>
                                        </p:attrNameLst>
                                      </p:cBhvr>
                                    </p:animRot>
                                  </p:childTnLst>
                                </p:cTn>
                              </p:par>
                            </p:childTnLst>
                          </p:cTn>
                        </p:par>
                        <p:par>
                          <p:cTn id="80" fill="hold" nodeType="afterGroup">
                            <p:stCondLst>
                              <p:cond delay="5100"/>
                            </p:stCondLst>
                            <p:childTnLst>
                              <p:par>
                                <p:cTn id="81" presetID="1"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23" presetClass="entr" presetSubtype="16"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2000" fill="hold"/>
                                        <p:tgtEl>
                                          <p:spTgt spid="40"/>
                                        </p:tgtEl>
                                        <p:attrNameLst>
                                          <p:attrName>ppt_w</p:attrName>
                                        </p:attrNameLst>
                                      </p:cBhvr>
                                      <p:tavLst>
                                        <p:tav tm="0">
                                          <p:val>
                                            <p:fltVal val="0"/>
                                          </p:val>
                                        </p:tav>
                                        <p:tav tm="100000">
                                          <p:val>
                                            <p:strVal val="#ppt_w"/>
                                          </p:val>
                                        </p:tav>
                                      </p:tavLst>
                                    </p:anim>
                                    <p:anim calcmode="lin" valueType="num">
                                      <p:cBhvr>
                                        <p:cTn id="86" dur="20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grpSp>
        <p:nvGrpSpPr>
          <p:cNvPr id="3" name="Group 2"/>
          <p:cNvGrpSpPr/>
          <p:nvPr/>
        </p:nvGrpSpPr>
        <p:grpSpPr>
          <a:xfrm>
            <a:off x="1934834" y="2323951"/>
            <a:ext cx="1920839" cy="2740379"/>
            <a:chOff x="762000" y="2209800"/>
            <a:chExt cx="2362200" cy="3276600"/>
          </a:xfrm>
        </p:grpSpPr>
        <p:grpSp>
          <p:nvGrpSpPr>
            <p:cNvPr id="32777" name="Group 60"/>
            <p:cNvGrpSpPr>
              <a:grpSpLocks/>
            </p:cNvGrpSpPr>
            <p:nvPr/>
          </p:nvGrpSpPr>
          <p:grpSpPr bwMode="auto">
            <a:xfrm>
              <a:off x="762000" y="2209800"/>
              <a:ext cx="2362200" cy="3276600"/>
              <a:chOff x="480" y="1536"/>
              <a:chExt cx="1488" cy="2377"/>
            </a:xfrm>
          </p:grpSpPr>
          <p:grpSp>
            <p:nvGrpSpPr>
              <p:cNvPr id="32821" name="Group 9"/>
              <p:cNvGrpSpPr>
                <a:grpSpLocks/>
              </p:cNvGrpSpPr>
              <p:nvPr/>
            </p:nvGrpSpPr>
            <p:grpSpPr bwMode="auto">
              <a:xfrm>
                <a:off x="480" y="1536"/>
                <a:ext cx="1488" cy="2377"/>
                <a:chOff x="336" y="1536"/>
                <a:chExt cx="1488" cy="2377"/>
              </a:xfrm>
            </p:grpSpPr>
            <p:sp>
              <p:nvSpPr>
                <p:cNvPr id="32823" name="Rectangle 10"/>
                <p:cNvSpPr>
                  <a:spLocks noChangeArrowheads="1"/>
                </p:cNvSpPr>
                <p:nvPr/>
              </p:nvSpPr>
              <p:spPr bwMode="auto">
                <a:xfrm>
                  <a:off x="336" y="1536"/>
                  <a:ext cx="1488" cy="864"/>
                </a:xfrm>
                <a:prstGeom prst="rect">
                  <a:avLst/>
                </a:prstGeom>
                <a:gradFill rotWithShape="1">
                  <a:gsLst>
                    <a:gs pos="0">
                      <a:schemeClr val="tx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32824" name="Rectangle 11"/>
                <p:cNvSpPr>
                  <a:spLocks noChangeArrowheads="1"/>
                </p:cNvSpPr>
                <p:nvPr/>
              </p:nvSpPr>
              <p:spPr bwMode="auto">
                <a:xfrm>
                  <a:off x="336" y="2400"/>
                  <a:ext cx="1488" cy="384"/>
                </a:xfrm>
                <a:prstGeom prst="rect">
                  <a:avLst/>
                </a:prstGeom>
                <a:gradFill rotWithShape="1">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32825" name="Rectangle 12"/>
                <p:cNvSpPr>
                  <a:spLocks noChangeArrowheads="1"/>
                </p:cNvSpPr>
                <p:nvPr/>
              </p:nvSpPr>
              <p:spPr bwMode="auto">
                <a:xfrm>
                  <a:off x="336" y="2784"/>
                  <a:ext cx="1488" cy="1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grpSp>
          <p:sp>
            <p:nvSpPr>
              <p:cNvPr id="32822" name="Rectangle 13"/>
              <p:cNvSpPr>
                <a:spLocks noChangeArrowheads="1"/>
              </p:cNvSpPr>
              <p:nvPr/>
            </p:nvSpPr>
            <p:spPr bwMode="auto">
              <a:xfrm>
                <a:off x="480" y="1536"/>
                <a:ext cx="1488" cy="2352"/>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dirty="0">
                  <a:solidFill>
                    <a:prstClr val="black"/>
                  </a:solidFill>
                  <a:latin typeface="Calibri" pitchFamily="34" charset="0"/>
                </a:endParaRPr>
              </a:p>
            </p:txBody>
          </p:sp>
        </p:grpSp>
        <p:grpSp>
          <p:nvGrpSpPr>
            <p:cNvPr id="2" name="Group 1"/>
            <p:cNvGrpSpPr/>
            <p:nvPr/>
          </p:nvGrpSpPr>
          <p:grpSpPr>
            <a:xfrm>
              <a:off x="762000" y="2362200"/>
              <a:ext cx="2362200" cy="2641289"/>
              <a:chOff x="762000" y="2362200"/>
              <a:chExt cx="2362200" cy="2641289"/>
            </a:xfrm>
          </p:grpSpPr>
          <p:grpSp>
            <p:nvGrpSpPr>
              <p:cNvPr id="32778" name="Group 14"/>
              <p:cNvGrpSpPr>
                <a:grpSpLocks/>
              </p:cNvGrpSpPr>
              <p:nvPr/>
            </p:nvGrpSpPr>
            <p:grpSpPr bwMode="auto">
              <a:xfrm>
                <a:off x="762000" y="2362200"/>
                <a:ext cx="2362200" cy="1204092"/>
                <a:chOff x="336" y="1632"/>
                <a:chExt cx="1488" cy="940"/>
              </a:xfrm>
            </p:grpSpPr>
            <p:sp>
              <p:nvSpPr>
                <p:cNvPr id="32819" name="WordArt 15"/>
                <p:cNvSpPr>
                  <a:spLocks noChangeArrowheads="1" noChangeShapeType="1" noTextEdit="1"/>
                </p:cNvSpPr>
                <p:nvPr/>
              </p:nvSpPr>
              <p:spPr bwMode="auto">
                <a:xfrm>
                  <a:off x="745" y="1632"/>
                  <a:ext cx="669" cy="2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b="1" kern="10" dirty="0">
                      <a:solidFill>
                        <a:prstClr val="white"/>
                      </a:solidFill>
                      <a:latin typeface="Arial"/>
                      <a:cs typeface="Arial"/>
                    </a:rPr>
                    <a:t>GLWB</a:t>
                  </a:r>
                </a:p>
              </p:txBody>
            </p:sp>
            <p:sp>
              <p:nvSpPr>
                <p:cNvPr id="32820" name="Text Box 16"/>
                <p:cNvSpPr txBox="1">
                  <a:spLocks noChangeArrowheads="1"/>
                </p:cNvSpPr>
                <p:nvPr/>
              </p:nvSpPr>
              <p:spPr bwMode="auto">
                <a:xfrm>
                  <a:off x="336" y="1911"/>
                  <a:ext cx="1488" cy="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1400" b="1" dirty="0">
                      <a:solidFill>
                        <a:prstClr val="white"/>
                      </a:solidFill>
                      <a:latin typeface="Calibri" pitchFamily="34" charset="0"/>
                    </a:rPr>
                    <a:t>Guaranteed Lifetime Withdrawal Benefit</a:t>
                  </a:r>
                  <a:r>
                    <a:rPr lang="en-US" sz="1200" b="1" dirty="0">
                      <a:solidFill>
                        <a:prstClr val="white"/>
                      </a:solidFill>
                      <a:latin typeface="Calibri" pitchFamily="34" charset="0"/>
                    </a:rPr>
                    <a:t>                 Rider to Deferred Annuity</a:t>
                  </a:r>
                  <a:endParaRPr lang="en-US" sz="1400" b="1" dirty="0">
                    <a:solidFill>
                      <a:prstClr val="white"/>
                    </a:solidFill>
                    <a:latin typeface="Calibri" pitchFamily="34" charset="0"/>
                  </a:endParaRPr>
                </a:p>
              </p:txBody>
            </p:sp>
          </p:grpSp>
          <p:sp>
            <p:nvSpPr>
              <p:cNvPr id="32782" name="Text Box 49"/>
              <p:cNvSpPr txBox="1">
                <a:spLocks noChangeArrowheads="1"/>
              </p:cNvSpPr>
              <p:nvPr/>
            </p:nvSpPr>
            <p:spPr bwMode="auto">
              <a:xfrm>
                <a:off x="952500" y="4230688"/>
                <a:ext cx="1981200" cy="77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b="1" dirty="0">
                    <a:solidFill>
                      <a:prstClr val="black"/>
                    </a:solidFill>
                    <a:latin typeface="Calibri" pitchFamily="34" charset="0"/>
                  </a:rPr>
                  <a:t>Income Rider Withdrawals</a:t>
                </a:r>
              </a:p>
            </p:txBody>
          </p:sp>
          <p:pic>
            <p:nvPicPr>
              <p:cNvPr id="32783" name="Picture 83" descr="MCj043466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4027488"/>
                <a:ext cx="2286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 name="Group 3"/>
          <p:cNvGrpSpPr/>
          <p:nvPr/>
        </p:nvGrpSpPr>
        <p:grpSpPr>
          <a:xfrm>
            <a:off x="4010579" y="2322174"/>
            <a:ext cx="1987112" cy="2763192"/>
            <a:chOff x="3390900" y="2209800"/>
            <a:chExt cx="2362200" cy="3276600"/>
          </a:xfrm>
        </p:grpSpPr>
        <p:grpSp>
          <p:nvGrpSpPr>
            <p:cNvPr id="32780" name="Group 59"/>
            <p:cNvGrpSpPr>
              <a:grpSpLocks/>
            </p:cNvGrpSpPr>
            <p:nvPr/>
          </p:nvGrpSpPr>
          <p:grpSpPr bwMode="auto">
            <a:xfrm>
              <a:off x="3390900" y="2209800"/>
              <a:ext cx="2362200" cy="3276600"/>
              <a:chOff x="3744" y="1536"/>
              <a:chExt cx="1488" cy="2377"/>
            </a:xfrm>
          </p:grpSpPr>
          <p:grpSp>
            <p:nvGrpSpPr>
              <p:cNvPr id="32801" name="Group 58"/>
              <p:cNvGrpSpPr>
                <a:grpSpLocks/>
              </p:cNvGrpSpPr>
              <p:nvPr/>
            </p:nvGrpSpPr>
            <p:grpSpPr bwMode="auto">
              <a:xfrm>
                <a:off x="3744" y="1536"/>
                <a:ext cx="1488" cy="2377"/>
                <a:chOff x="3744" y="1536"/>
                <a:chExt cx="1488" cy="2377"/>
              </a:xfrm>
            </p:grpSpPr>
            <p:grpSp>
              <p:nvGrpSpPr>
                <p:cNvPr id="32805" name="Group 29"/>
                <p:cNvGrpSpPr>
                  <a:grpSpLocks/>
                </p:cNvGrpSpPr>
                <p:nvPr/>
              </p:nvGrpSpPr>
              <p:grpSpPr bwMode="auto">
                <a:xfrm>
                  <a:off x="3744" y="1536"/>
                  <a:ext cx="1488" cy="2377"/>
                  <a:chOff x="336" y="1536"/>
                  <a:chExt cx="1488" cy="2377"/>
                </a:xfrm>
              </p:grpSpPr>
              <p:sp>
                <p:nvSpPr>
                  <p:cNvPr id="32807" name="Rectangle 30"/>
                  <p:cNvSpPr>
                    <a:spLocks noChangeArrowheads="1"/>
                  </p:cNvSpPr>
                  <p:nvPr/>
                </p:nvSpPr>
                <p:spPr bwMode="auto">
                  <a:xfrm>
                    <a:off x="336" y="1536"/>
                    <a:ext cx="1488" cy="864"/>
                  </a:xfrm>
                  <a:prstGeom prst="rect">
                    <a:avLst/>
                  </a:prstGeom>
                  <a:gradFill rotWithShape="1">
                    <a:gsLst>
                      <a:gs pos="0">
                        <a:schemeClr val="tx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32808" name="Rectangle 31"/>
                  <p:cNvSpPr>
                    <a:spLocks noChangeArrowheads="1"/>
                  </p:cNvSpPr>
                  <p:nvPr/>
                </p:nvSpPr>
                <p:spPr bwMode="auto">
                  <a:xfrm>
                    <a:off x="336" y="2400"/>
                    <a:ext cx="1488" cy="384"/>
                  </a:xfrm>
                  <a:prstGeom prst="rect">
                    <a:avLst/>
                  </a:prstGeom>
                  <a:gradFill rotWithShape="1">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32809" name="Rectangle 32"/>
                  <p:cNvSpPr>
                    <a:spLocks noChangeArrowheads="1"/>
                  </p:cNvSpPr>
                  <p:nvPr/>
                </p:nvSpPr>
                <p:spPr bwMode="auto">
                  <a:xfrm>
                    <a:off x="336" y="2784"/>
                    <a:ext cx="1488" cy="11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grpSp>
            <p:sp>
              <p:nvSpPr>
                <p:cNvPr id="32806" name="Rectangle 33"/>
                <p:cNvSpPr>
                  <a:spLocks noChangeArrowheads="1"/>
                </p:cNvSpPr>
                <p:nvPr/>
              </p:nvSpPr>
              <p:spPr bwMode="auto">
                <a:xfrm>
                  <a:off x="3744" y="1536"/>
                  <a:ext cx="1488" cy="2352"/>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dirty="0">
                    <a:solidFill>
                      <a:prstClr val="black"/>
                    </a:solidFill>
                    <a:latin typeface="Calibri" pitchFamily="34" charset="0"/>
                  </a:endParaRPr>
                </a:p>
              </p:txBody>
            </p:sp>
          </p:grpSp>
          <p:grpSp>
            <p:nvGrpSpPr>
              <p:cNvPr id="32802" name="Group 34"/>
              <p:cNvGrpSpPr>
                <a:grpSpLocks/>
              </p:cNvGrpSpPr>
              <p:nvPr/>
            </p:nvGrpSpPr>
            <p:grpSpPr bwMode="auto">
              <a:xfrm>
                <a:off x="3744" y="1647"/>
                <a:ext cx="1488" cy="728"/>
                <a:chOff x="3888" y="1695"/>
                <a:chExt cx="1488" cy="728"/>
              </a:xfrm>
            </p:grpSpPr>
            <p:sp>
              <p:nvSpPr>
                <p:cNvPr id="32803" name="WordArt 35"/>
                <p:cNvSpPr>
                  <a:spLocks noChangeArrowheads="1" noChangeShapeType="1" noTextEdit="1"/>
                </p:cNvSpPr>
                <p:nvPr/>
              </p:nvSpPr>
              <p:spPr bwMode="auto">
                <a:xfrm>
                  <a:off x="4348" y="1695"/>
                  <a:ext cx="567" cy="2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b="1" kern="10" dirty="0">
                      <a:solidFill>
                        <a:prstClr val="white"/>
                      </a:solidFill>
                      <a:latin typeface="Arial"/>
                      <a:cs typeface="Arial"/>
                    </a:rPr>
                    <a:t>SPIA</a:t>
                  </a:r>
                </a:p>
              </p:txBody>
            </p:sp>
            <p:sp>
              <p:nvSpPr>
                <p:cNvPr id="32804" name="Text Box 36"/>
                <p:cNvSpPr txBox="1">
                  <a:spLocks noChangeArrowheads="1"/>
                </p:cNvSpPr>
                <p:nvPr/>
              </p:nvSpPr>
              <p:spPr bwMode="auto">
                <a:xfrm>
                  <a:off x="3888" y="1973"/>
                  <a:ext cx="148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1200" b="1" dirty="0">
                      <a:solidFill>
                        <a:prstClr val="white"/>
                      </a:solidFill>
                      <a:latin typeface="Calibri" pitchFamily="34" charset="0"/>
                    </a:rPr>
                    <a:t>Single Premium</a:t>
                  </a:r>
                  <a:r>
                    <a:rPr lang="en-US" sz="1400" b="1" dirty="0">
                      <a:solidFill>
                        <a:prstClr val="white"/>
                      </a:solidFill>
                      <a:latin typeface="Calibri" pitchFamily="34" charset="0"/>
                    </a:rPr>
                    <a:t>                  Immediate Annuity</a:t>
                  </a:r>
                </a:p>
              </p:txBody>
            </p:sp>
          </p:grpSp>
        </p:grpSp>
        <p:pic>
          <p:nvPicPr>
            <p:cNvPr id="32786" name="Picture 84" descr="MCj043466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4038600"/>
              <a:ext cx="228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Text Box 78"/>
            <p:cNvSpPr txBox="1">
              <a:spLocks noChangeArrowheads="1"/>
            </p:cNvSpPr>
            <p:nvPr/>
          </p:nvSpPr>
          <p:spPr bwMode="auto">
            <a:xfrm>
              <a:off x="3543300" y="4235450"/>
              <a:ext cx="1981200" cy="76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b="1" dirty="0">
                  <a:solidFill>
                    <a:prstClr val="black"/>
                  </a:solidFill>
                  <a:latin typeface="Calibri" pitchFamily="34" charset="0"/>
                </a:rPr>
                <a:t>Annuitized Payments</a:t>
              </a:r>
            </a:p>
          </p:txBody>
        </p:sp>
      </p:grpSp>
      <p:sp>
        <p:nvSpPr>
          <p:cNvPr id="69" name="TextBox 68"/>
          <p:cNvSpPr txBox="1"/>
          <p:nvPr/>
        </p:nvSpPr>
        <p:spPr>
          <a:xfrm>
            <a:off x="4267200" y="6096000"/>
            <a:ext cx="6934200" cy="260350"/>
          </a:xfrm>
          <a:prstGeom prst="rect">
            <a:avLst/>
          </a:prstGeom>
          <a:noFill/>
        </p:spPr>
        <p:txBody>
          <a:bodyPr>
            <a:spAutoFit/>
          </a:bodyPr>
          <a:lstStyle/>
          <a:p>
            <a:pPr algn="ctr">
              <a:defRPr/>
            </a:pPr>
            <a:r>
              <a:rPr lang="en-US" sz="1050" dirty="0">
                <a:solidFill>
                  <a:prstClr val="black"/>
                </a:solidFill>
                <a:latin typeface="Arial" pitchFamily="34" charset="0"/>
                <a:cs typeface="Arial" pitchFamily="34" charset="0"/>
              </a:rPr>
              <a:t>*Guarantees are based upon the claims-paying ability of the issuing insurance company.</a:t>
            </a:r>
          </a:p>
        </p:txBody>
      </p:sp>
      <p:sp>
        <p:nvSpPr>
          <p:cNvPr id="74" name="TextBox 73"/>
          <p:cNvSpPr txBox="1"/>
          <p:nvPr/>
        </p:nvSpPr>
        <p:spPr>
          <a:xfrm>
            <a:off x="9448800" y="6437314"/>
            <a:ext cx="1295400" cy="200025"/>
          </a:xfrm>
          <a:prstGeom prst="rect">
            <a:avLst/>
          </a:prstGeom>
          <a:noFill/>
        </p:spPr>
        <p:txBody>
          <a:bodyPr>
            <a:spAutoFit/>
          </a:bodyPr>
          <a:lstStyle/>
          <a:p>
            <a:pPr>
              <a:defRPr/>
            </a:pPr>
            <a:r>
              <a:rPr lang="en-US" sz="700" dirty="0">
                <a:solidFill>
                  <a:prstClr val="black"/>
                </a:solidFill>
                <a:latin typeface="Calibri" panose="020F0502020204030204"/>
              </a:rPr>
              <a:t>For Agent Use Only</a:t>
            </a:r>
          </a:p>
        </p:txBody>
      </p:sp>
      <p:grpSp>
        <p:nvGrpSpPr>
          <p:cNvPr id="5" name="Group 4"/>
          <p:cNvGrpSpPr/>
          <p:nvPr/>
        </p:nvGrpSpPr>
        <p:grpSpPr>
          <a:xfrm>
            <a:off x="6219696" y="2310372"/>
            <a:ext cx="1970148" cy="2777759"/>
            <a:chOff x="5981700" y="2209800"/>
            <a:chExt cx="2362200" cy="3276601"/>
          </a:xfrm>
        </p:grpSpPr>
        <p:grpSp>
          <p:nvGrpSpPr>
            <p:cNvPr id="32779" name="Group 62"/>
            <p:cNvGrpSpPr>
              <a:grpSpLocks/>
            </p:cNvGrpSpPr>
            <p:nvPr/>
          </p:nvGrpSpPr>
          <p:grpSpPr bwMode="auto">
            <a:xfrm>
              <a:off x="5981700" y="2209800"/>
              <a:ext cx="2362200" cy="3276601"/>
              <a:chOff x="2112" y="1536"/>
              <a:chExt cx="1488" cy="2379"/>
            </a:xfrm>
          </p:grpSpPr>
          <p:grpSp>
            <p:nvGrpSpPr>
              <p:cNvPr id="32810" name="Group 61"/>
              <p:cNvGrpSpPr>
                <a:grpSpLocks/>
              </p:cNvGrpSpPr>
              <p:nvPr/>
            </p:nvGrpSpPr>
            <p:grpSpPr bwMode="auto">
              <a:xfrm>
                <a:off x="2112" y="1536"/>
                <a:ext cx="1488" cy="2379"/>
                <a:chOff x="2112" y="1536"/>
                <a:chExt cx="1488" cy="2379"/>
              </a:xfrm>
            </p:grpSpPr>
            <p:grpSp>
              <p:nvGrpSpPr>
                <p:cNvPr id="32814" name="Group 19"/>
                <p:cNvGrpSpPr>
                  <a:grpSpLocks/>
                </p:cNvGrpSpPr>
                <p:nvPr/>
              </p:nvGrpSpPr>
              <p:grpSpPr bwMode="auto">
                <a:xfrm>
                  <a:off x="2112" y="1536"/>
                  <a:ext cx="1488" cy="2379"/>
                  <a:chOff x="336" y="1536"/>
                  <a:chExt cx="1488" cy="2379"/>
                </a:xfrm>
              </p:grpSpPr>
              <p:sp>
                <p:nvSpPr>
                  <p:cNvPr id="32816" name="Rectangle 20"/>
                  <p:cNvSpPr>
                    <a:spLocks noChangeArrowheads="1"/>
                  </p:cNvSpPr>
                  <p:nvPr/>
                </p:nvSpPr>
                <p:spPr bwMode="auto">
                  <a:xfrm>
                    <a:off x="336" y="1536"/>
                    <a:ext cx="1488" cy="864"/>
                  </a:xfrm>
                  <a:prstGeom prst="rect">
                    <a:avLst/>
                  </a:prstGeom>
                  <a:gradFill rotWithShape="1">
                    <a:gsLst>
                      <a:gs pos="0">
                        <a:schemeClr val="tx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32817" name="Rectangle 21"/>
                  <p:cNvSpPr>
                    <a:spLocks noChangeArrowheads="1"/>
                  </p:cNvSpPr>
                  <p:nvPr/>
                </p:nvSpPr>
                <p:spPr bwMode="auto">
                  <a:xfrm>
                    <a:off x="336" y="2400"/>
                    <a:ext cx="1488" cy="384"/>
                  </a:xfrm>
                  <a:prstGeom prst="rect">
                    <a:avLst/>
                  </a:prstGeom>
                  <a:gradFill rotWithShape="1">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32818" name="Rectangle 22"/>
                  <p:cNvSpPr>
                    <a:spLocks noChangeArrowheads="1"/>
                  </p:cNvSpPr>
                  <p:nvPr/>
                </p:nvSpPr>
                <p:spPr bwMode="auto">
                  <a:xfrm>
                    <a:off x="336" y="2784"/>
                    <a:ext cx="1488" cy="1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grpSp>
            <p:sp>
              <p:nvSpPr>
                <p:cNvPr id="32815" name="Rectangle 23"/>
                <p:cNvSpPr>
                  <a:spLocks noChangeArrowheads="1"/>
                </p:cNvSpPr>
                <p:nvPr/>
              </p:nvSpPr>
              <p:spPr bwMode="auto">
                <a:xfrm>
                  <a:off x="2112" y="1536"/>
                  <a:ext cx="1488" cy="2352"/>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dirty="0">
                    <a:solidFill>
                      <a:prstClr val="black"/>
                    </a:solidFill>
                    <a:latin typeface="Calibri" pitchFamily="34" charset="0"/>
                  </a:endParaRPr>
                </a:p>
              </p:txBody>
            </p:sp>
          </p:grpSp>
          <p:grpSp>
            <p:nvGrpSpPr>
              <p:cNvPr id="32811" name="Group 24"/>
              <p:cNvGrpSpPr>
                <a:grpSpLocks/>
              </p:cNvGrpSpPr>
              <p:nvPr/>
            </p:nvGrpSpPr>
            <p:grpSpPr bwMode="auto">
              <a:xfrm>
                <a:off x="2112" y="1665"/>
                <a:ext cx="1488" cy="893"/>
                <a:chOff x="2112" y="1713"/>
                <a:chExt cx="1488" cy="893"/>
              </a:xfrm>
            </p:grpSpPr>
            <p:sp>
              <p:nvSpPr>
                <p:cNvPr id="32812" name="WordArt 25"/>
                <p:cNvSpPr>
                  <a:spLocks noChangeArrowheads="1" noChangeShapeType="1" noTextEdit="1"/>
                </p:cNvSpPr>
                <p:nvPr/>
              </p:nvSpPr>
              <p:spPr bwMode="auto">
                <a:xfrm>
                  <a:off x="2643" y="1713"/>
                  <a:ext cx="425" cy="2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b="1" kern="10" dirty="0">
                      <a:solidFill>
                        <a:prstClr val="white"/>
                      </a:solidFill>
                      <a:latin typeface="Arial"/>
                      <a:cs typeface="Arial"/>
                    </a:rPr>
                    <a:t>DIA</a:t>
                  </a:r>
                </a:p>
              </p:txBody>
            </p:sp>
            <p:sp>
              <p:nvSpPr>
                <p:cNvPr id="32813" name="Text Box 26"/>
                <p:cNvSpPr txBox="1">
                  <a:spLocks noChangeArrowheads="1"/>
                </p:cNvSpPr>
                <p:nvPr/>
              </p:nvSpPr>
              <p:spPr bwMode="auto">
                <a:xfrm>
                  <a:off x="2112" y="1973"/>
                  <a:ext cx="14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1200" b="1" dirty="0">
                      <a:solidFill>
                        <a:prstClr val="white"/>
                      </a:solidFill>
                      <a:latin typeface="Calibri" pitchFamily="34" charset="0"/>
                    </a:rPr>
                    <a:t>Single Premium</a:t>
                  </a:r>
                  <a:r>
                    <a:rPr lang="en-US" sz="1400" b="1" dirty="0">
                      <a:solidFill>
                        <a:prstClr val="white"/>
                      </a:solidFill>
                      <a:latin typeface="Calibri" pitchFamily="34" charset="0"/>
                    </a:rPr>
                    <a:t>                    Deferred Income Annuity</a:t>
                  </a:r>
                </a:p>
              </p:txBody>
            </p:sp>
          </p:grpSp>
        </p:grpSp>
        <p:sp>
          <p:nvSpPr>
            <p:cNvPr id="32784" name="Text Box 79"/>
            <p:cNvSpPr txBox="1">
              <a:spLocks noChangeArrowheads="1"/>
            </p:cNvSpPr>
            <p:nvPr/>
          </p:nvSpPr>
          <p:spPr bwMode="auto">
            <a:xfrm>
              <a:off x="6134100" y="4235449"/>
              <a:ext cx="1981200" cy="76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b="1" dirty="0">
                  <a:solidFill>
                    <a:prstClr val="black"/>
                  </a:solidFill>
                  <a:latin typeface="Calibri" pitchFamily="34" charset="0"/>
                </a:rPr>
                <a:t>Annuitized Payments</a:t>
              </a:r>
            </a:p>
          </p:txBody>
        </p:sp>
        <p:pic>
          <p:nvPicPr>
            <p:cNvPr id="32785" name="Picture 85" descr="MCj043466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010528"/>
              <a:ext cx="228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p:cNvGrpSpPr/>
          <p:nvPr/>
        </p:nvGrpSpPr>
        <p:grpSpPr>
          <a:xfrm>
            <a:off x="8382001" y="2311586"/>
            <a:ext cx="1944103" cy="2760324"/>
            <a:chOff x="5981700" y="2209800"/>
            <a:chExt cx="2362200" cy="3276601"/>
          </a:xfrm>
        </p:grpSpPr>
        <p:grpSp>
          <p:nvGrpSpPr>
            <p:cNvPr id="60" name="Group 62"/>
            <p:cNvGrpSpPr>
              <a:grpSpLocks/>
            </p:cNvGrpSpPr>
            <p:nvPr/>
          </p:nvGrpSpPr>
          <p:grpSpPr bwMode="auto">
            <a:xfrm>
              <a:off x="5981700" y="2209800"/>
              <a:ext cx="2362200" cy="3276601"/>
              <a:chOff x="2112" y="1536"/>
              <a:chExt cx="1488" cy="2379"/>
            </a:xfrm>
          </p:grpSpPr>
          <p:grpSp>
            <p:nvGrpSpPr>
              <p:cNvPr id="75" name="Group 61"/>
              <p:cNvGrpSpPr>
                <a:grpSpLocks/>
              </p:cNvGrpSpPr>
              <p:nvPr/>
            </p:nvGrpSpPr>
            <p:grpSpPr bwMode="auto">
              <a:xfrm>
                <a:off x="2112" y="1536"/>
                <a:ext cx="1488" cy="2379"/>
                <a:chOff x="2112" y="1536"/>
                <a:chExt cx="1488" cy="2379"/>
              </a:xfrm>
            </p:grpSpPr>
            <p:grpSp>
              <p:nvGrpSpPr>
                <p:cNvPr id="79" name="Group 19"/>
                <p:cNvGrpSpPr>
                  <a:grpSpLocks/>
                </p:cNvGrpSpPr>
                <p:nvPr/>
              </p:nvGrpSpPr>
              <p:grpSpPr bwMode="auto">
                <a:xfrm>
                  <a:off x="2112" y="1536"/>
                  <a:ext cx="1488" cy="2379"/>
                  <a:chOff x="336" y="1536"/>
                  <a:chExt cx="1488" cy="2379"/>
                </a:xfrm>
              </p:grpSpPr>
              <p:sp>
                <p:nvSpPr>
                  <p:cNvPr id="81" name="Rectangle 20"/>
                  <p:cNvSpPr>
                    <a:spLocks noChangeArrowheads="1"/>
                  </p:cNvSpPr>
                  <p:nvPr/>
                </p:nvSpPr>
                <p:spPr bwMode="auto">
                  <a:xfrm>
                    <a:off x="336" y="1536"/>
                    <a:ext cx="1488" cy="864"/>
                  </a:xfrm>
                  <a:prstGeom prst="rect">
                    <a:avLst/>
                  </a:prstGeom>
                  <a:gradFill rotWithShape="1">
                    <a:gsLst>
                      <a:gs pos="0">
                        <a:schemeClr val="tx1"/>
                      </a:gs>
                      <a:gs pos="100000">
                        <a:srgbClr val="00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82" name="Rectangle 21"/>
                  <p:cNvSpPr>
                    <a:spLocks noChangeArrowheads="1"/>
                  </p:cNvSpPr>
                  <p:nvPr/>
                </p:nvSpPr>
                <p:spPr bwMode="auto">
                  <a:xfrm>
                    <a:off x="336" y="2400"/>
                    <a:ext cx="1488" cy="384"/>
                  </a:xfrm>
                  <a:prstGeom prst="rect">
                    <a:avLst/>
                  </a:prstGeom>
                  <a:gradFill rotWithShape="1">
                    <a:gsLst>
                      <a:gs pos="0">
                        <a:srgbClr val="006600"/>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sp>
                <p:nvSpPr>
                  <p:cNvPr id="83" name="Rectangle 22"/>
                  <p:cNvSpPr>
                    <a:spLocks noChangeArrowheads="1"/>
                  </p:cNvSpPr>
                  <p:nvPr/>
                </p:nvSpPr>
                <p:spPr bwMode="auto">
                  <a:xfrm>
                    <a:off x="336" y="2784"/>
                    <a:ext cx="1488" cy="1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defRPr/>
                    </a:pPr>
                    <a:endParaRPr lang="en-US" dirty="0">
                      <a:solidFill>
                        <a:prstClr val="black"/>
                      </a:solidFill>
                      <a:latin typeface="Calibri" pitchFamily="34" charset="0"/>
                    </a:endParaRPr>
                  </a:p>
                </p:txBody>
              </p:sp>
            </p:grpSp>
            <p:sp>
              <p:nvSpPr>
                <p:cNvPr id="80" name="Rectangle 23"/>
                <p:cNvSpPr>
                  <a:spLocks noChangeArrowheads="1"/>
                </p:cNvSpPr>
                <p:nvPr/>
              </p:nvSpPr>
              <p:spPr bwMode="auto">
                <a:xfrm>
                  <a:off x="2112" y="1536"/>
                  <a:ext cx="1488" cy="2352"/>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defRPr/>
                  </a:pPr>
                  <a:endParaRPr lang="en-US" dirty="0">
                    <a:solidFill>
                      <a:prstClr val="black"/>
                    </a:solidFill>
                    <a:latin typeface="Calibri" pitchFamily="34" charset="0"/>
                  </a:endParaRPr>
                </a:p>
              </p:txBody>
            </p:sp>
          </p:grpSp>
          <p:grpSp>
            <p:nvGrpSpPr>
              <p:cNvPr id="76" name="Group 24"/>
              <p:cNvGrpSpPr>
                <a:grpSpLocks/>
              </p:cNvGrpSpPr>
              <p:nvPr/>
            </p:nvGrpSpPr>
            <p:grpSpPr bwMode="auto">
              <a:xfrm>
                <a:off x="2112" y="1653"/>
                <a:ext cx="1488" cy="909"/>
                <a:chOff x="2112" y="1701"/>
                <a:chExt cx="1488" cy="909"/>
              </a:xfrm>
            </p:grpSpPr>
            <p:sp>
              <p:nvSpPr>
                <p:cNvPr id="77" name="WordArt 25"/>
                <p:cNvSpPr>
                  <a:spLocks noChangeArrowheads="1" noChangeShapeType="1" noTextEdit="1"/>
                </p:cNvSpPr>
                <p:nvPr/>
              </p:nvSpPr>
              <p:spPr bwMode="auto">
                <a:xfrm>
                  <a:off x="2414" y="1701"/>
                  <a:ext cx="757" cy="25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b="1" kern="10" dirty="0">
                      <a:solidFill>
                        <a:prstClr val="white"/>
                      </a:solidFill>
                      <a:latin typeface="Arial"/>
                      <a:cs typeface="Arial"/>
                    </a:rPr>
                    <a:t>QLAC</a:t>
                  </a:r>
                </a:p>
              </p:txBody>
            </p:sp>
            <p:sp>
              <p:nvSpPr>
                <p:cNvPr id="78" name="Text Box 26"/>
                <p:cNvSpPr txBox="1">
                  <a:spLocks noChangeArrowheads="1"/>
                </p:cNvSpPr>
                <p:nvPr/>
              </p:nvSpPr>
              <p:spPr bwMode="auto">
                <a:xfrm>
                  <a:off x="2112" y="1973"/>
                  <a:ext cx="14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sz="1200" b="1" dirty="0">
                      <a:solidFill>
                        <a:prstClr val="white"/>
                      </a:solidFill>
                      <a:latin typeface="Calibri" pitchFamily="34" charset="0"/>
                    </a:rPr>
                    <a:t>Single Premium</a:t>
                  </a:r>
                  <a:r>
                    <a:rPr lang="en-US" sz="1400" b="1" dirty="0">
                      <a:solidFill>
                        <a:prstClr val="white"/>
                      </a:solidFill>
                      <a:latin typeface="Calibri" pitchFamily="34" charset="0"/>
                    </a:rPr>
                    <a:t>                    Deferred Income Annuity</a:t>
                  </a:r>
                </a:p>
              </p:txBody>
            </p:sp>
          </p:grpSp>
        </p:grpSp>
        <p:sp>
          <p:nvSpPr>
            <p:cNvPr id="61" name="Text Box 79"/>
            <p:cNvSpPr txBox="1">
              <a:spLocks noChangeArrowheads="1"/>
            </p:cNvSpPr>
            <p:nvPr/>
          </p:nvSpPr>
          <p:spPr bwMode="auto">
            <a:xfrm>
              <a:off x="6134100" y="4235450"/>
              <a:ext cx="1981200" cy="76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b="1" dirty="0">
                  <a:solidFill>
                    <a:prstClr val="black"/>
                  </a:solidFill>
                  <a:latin typeface="Calibri" pitchFamily="34" charset="0"/>
                </a:rPr>
                <a:t>Annuitized Payments</a:t>
              </a:r>
            </a:p>
          </p:txBody>
        </p:sp>
        <p:pic>
          <p:nvPicPr>
            <p:cNvPr id="62" name="Picture 85" descr="MCj043466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010528"/>
              <a:ext cx="2286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 name="Line 5"/>
          <p:cNvSpPr>
            <a:spLocks noChangeShapeType="1"/>
          </p:cNvSpPr>
          <p:nvPr/>
        </p:nvSpPr>
        <p:spPr bwMode="auto">
          <a:xfrm>
            <a:off x="468142" y="927368"/>
            <a:ext cx="8308428" cy="6910"/>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73" name="Title 2"/>
          <p:cNvSpPr txBox="1">
            <a:spLocks/>
          </p:cNvSpPr>
          <p:nvPr/>
        </p:nvSpPr>
        <p:spPr>
          <a:xfrm>
            <a:off x="228674" y="219417"/>
            <a:ext cx="8643656" cy="6858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Income Guarantees REQUIRE Insurance</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grpSp>
        <p:nvGrpSpPr>
          <p:cNvPr id="85" name="Group 84">
            <a:extLst>
              <a:ext uri="{FF2B5EF4-FFF2-40B4-BE49-F238E27FC236}">
                <a16:creationId xmlns:a16="http://schemas.microsoft.com/office/drawing/2014/main" id="{417171C7-E393-47E3-8E8A-07000ABCB165}"/>
              </a:ext>
            </a:extLst>
          </p:cNvPr>
          <p:cNvGrpSpPr/>
          <p:nvPr/>
        </p:nvGrpSpPr>
        <p:grpSpPr>
          <a:xfrm>
            <a:off x="0" y="6283326"/>
            <a:ext cx="12192000" cy="580211"/>
            <a:chOff x="-88136" y="6283325"/>
            <a:chExt cx="9906000" cy="580211"/>
          </a:xfrm>
        </p:grpSpPr>
        <p:grpSp>
          <p:nvGrpSpPr>
            <p:cNvPr id="86" name="Group 85">
              <a:extLst>
                <a:ext uri="{FF2B5EF4-FFF2-40B4-BE49-F238E27FC236}">
                  <a16:creationId xmlns:a16="http://schemas.microsoft.com/office/drawing/2014/main" id="{EEF9C802-266A-4A3F-8408-AE5D90A47160}"/>
                </a:ext>
              </a:extLst>
            </p:cNvPr>
            <p:cNvGrpSpPr/>
            <p:nvPr/>
          </p:nvGrpSpPr>
          <p:grpSpPr>
            <a:xfrm>
              <a:off x="-88136" y="6283325"/>
              <a:ext cx="9906000" cy="574675"/>
              <a:chOff x="-88136" y="6130925"/>
              <a:chExt cx="9906000" cy="574675"/>
            </a:xfrm>
          </p:grpSpPr>
          <p:grpSp>
            <p:nvGrpSpPr>
              <p:cNvPr id="89" name="Group 19">
                <a:extLst>
                  <a:ext uri="{FF2B5EF4-FFF2-40B4-BE49-F238E27FC236}">
                    <a16:creationId xmlns:a16="http://schemas.microsoft.com/office/drawing/2014/main" id="{44ADCEFA-9B54-4462-A95C-618367F01CB4}"/>
                  </a:ext>
                </a:extLst>
              </p:cNvPr>
              <p:cNvGrpSpPr>
                <a:grpSpLocks/>
              </p:cNvGrpSpPr>
              <p:nvPr/>
            </p:nvGrpSpPr>
            <p:grpSpPr bwMode="auto">
              <a:xfrm>
                <a:off x="-88136" y="6130925"/>
                <a:ext cx="9906000" cy="574675"/>
                <a:chOff x="0" y="6283325"/>
                <a:chExt cx="9906000" cy="574675"/>
              </a:xfrm>
            </p:grpSpPr>
            <p:grpSp>
              <p:nvGrpSpPr>
                <p:cNvPr id="91" name="Group 19">
                  <a:extLst>
                    <a:ext uri="{FF2B5EF4-FFF2-40B4-BE49-F238E27FC236}">
                      <a16:creationId xmlns:a16="http://schemas.microsoft.com/office/drawing/2014/main" id="{11CE7B8F-FEEC-4959-98CA-1600E2109631}"/>
                    </a:ext>
                  </a:extLst>
                </p:cNvPr>
                <p:cNvGrpSpPr>
                  <a:grpSpLocks/>
                </p:cNvGrpSpPr>
                <p:nvPr/>
              </p:nvGrpSpPr>
              <p:grpSpPr bwMode="auto">
                <a:xfrm>
                  <a:off x="0" y="6496059"/>
                  <a:ext cx="9906000" cy="271226"/>
                  <a:chOff x="0" y="6523530"/>
                  <a:chExt cx="9143999" cy="270913"/>
                </a:xfrm>
              </p:grpSpPr>
              <p:grpSp>
                <p:nvGrpSpPr>
                  <p:cNvPr id="93" name="Group 13">
                    <a:extLst>
                      <a:ext uri="{FF2B5EF4-FFF2-40B4-BE49-F238E27FC236}">
                        <a16:creationId xmlns:a16="http://schemas.microsoft.com/office/drawing/2014/main" id="{AD493F09-6909-4C91-8716-B09F635FF0CD}"/>
                      </a:ext>
                    </a:extLst>
                  </p:cNvPr>
                  <p:cNvGrpSpPr>
                    <a:grpSpLocks/>
                  </p:cNvGrpSpPr>
                  <p:nvPr/>
                </p:nvGrpSpPr>
                <p:grpSpPr bwMode="auto">
                  <a:xfrm>
                    <a:off x="0" y="6523530"/>
                    <a:ext cx="9143999" cy="220408"/>
                    <a:chOff x="0" y="6523530"/>
                    <a:chExt cx="9144289" cy="220408"/>
                  </a:xfrm>
                </p:grpSpPr>
                <p:sp>
                  <p:nvSpPr>
                    <p:cNvPr id="95" name="Rectangle 94">
                      <a:extLst>
                        <a:ext uri="{FF2B5EF4-FFF2-40B4-BE49-F238E27FC236}">
                          <a16:creationId xmlns:a16="http://schemas.microsoft.com/office/drawing/2014/main" id="{F3FEDA4A-FD54-4198-9B5B-366CD6EA824F}"/>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96" name="Rectangle 95">
                      <a:extLst>
                        <a:ext uri="{FF2B5EF4-FFF2-40B4-BE49-F238E27FC236}">
                          <a16:creationId xmlns:a16="http://schemas.microsoft.com/office/drawing/2014/main" id="{3B257A4E-5C31-48DB-B3FE-8C0DA203B50F}"/>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97" name="Rectangle 96">
                      <a:extLst>
                        <a:ext uri="{FF2B5EF4-FFF2-40B4-BE49-F238E27FC236}">
                          <a16:creationId xmlns:a16="http://schemas.microsoft.com/office/drawing/2014/main" id="{9D469D8F-6B29-4AC7-97CD-D1A9E00A797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98" name="Rectangle 97">
                      <a:extLst>
                        <a:ext uri="{FF2B5EF4-FFF2-40B4-BE49-F238E27FC236}">
                          <a16:creationId xmlns:a16="http://schemas.microsoft.com/office/drawing/2014/main" id="{9D13510E-DB1E-4E43-BA85-FAC1525B3256}"/>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94" name="TextBox 11">
                    <a:extLst>
                      <a:ext uri="{FF2B5EF4-FFF2-40B4-BE49-F238E27FC236}">
                        <a16:creationId xmlns:a16="http://schemas.microsoft.com/office/drawing/2014/main" id="{32890854-8930-4B28-A0E5-A3943479C626}"/>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92" name="Picture 18" descr="thrive logo final.png">
                  <a:extLst>
                    <a:ext uri="{FF2B5EF4-FFF2-40B4-BE49-F238E27FC236}">
                      <a16:creationId xmlns:a16="http://schemas.microsoft.com/office/drawing/2014/main" id="{683E82A5-F943-4B4C-82F8-4DFF68D6A7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 name="TextBox 89">
                <a:extLst>
                  <a:ext uri="{FF2B5EF4-FFF2-40B4-BE49-F238E27FC236}">
                    <a16:creationId xmlns:a16="http://schemas.microsoft.com/office/drawing/2014/main" id="{CDB131FC-B107-4420-BE3A-785CC62549EC}"/>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87" name="Rectangle 86">
              <a:extLst>
                <a:ext uri="{FF2B5EF4-FFF2-40B4-BE49-F238E27FC236}">
                  <a16:creationId xmlns:a16="http://schemas.microsoft.com/office/drawing/2014/main" id="{DAC1B96F-6596-4AEE-BA04-A4A177E13AC7}"/>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88" name="Picture 87">
              <a:extLst>
                <a:ext uri="{FF2B5EF4-FFF2-40B4-BE49-F238E27FC236}">
                  <a16:creationId xmlns:a16="http://schemas.microsoft.com/office/drawing/2014/main" id="{30444EF9-ABC5-4FCE-B3F1-94BA903FA70F}"/>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359611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0" name="Line 5"/>
          <p:cNvSpPr>
            <a:spLocks noChangeShapeType="1"/>
          </p:cNvSpPr>
          <p:nvPr/>
        </p:nvSpPr>
        <p:spPr bwMode="auto">
          <a:xfrm flipV="1">
            <a:off x="337114" y="959014"/>
            <a:ext cx="6312643" cy="41525"/>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lgn="ctr">
              <a:defRPr/>
            </a:pPr>
            <a:endParaRPr lang="en-US" dirty="0">
              <a:solidFill>
                <a:prstClr val="black"/>
              </a:solidFill>
            </a:endParaRPr>
          </a:p>
        </p:txBody>
      </p:sp>
      <p:grpSp>
        <p:nvGrpSpPr>
          <p:cNvPr id="53" name="Group 57"/>
          <p:cNvGrpSpPr>
            <a:grpSpLocks/>
          </p:cNvGrpSpPr>
          <p:nvPr/>
        </p:nvGrpSpPr>
        <p:grpSpPr bwMode="auto">
          <a:xfrm>
            <a:off x="8266113" y="4035425"/>
            <a:ext cx="2082800" cy="1379538"/>
            <a:chOff x="3823" y="1968"/>
            <a:chExt cx="1104" cy="1056"/>
          </a:xfrm>
        </p:grpSpPr>
        <p:sp>
          <p:nvSpPr>
            <p:cNvPr id="38946" name="Freeform 51"/>
            <p:cNvSpPr>
              <a:spLocks/>
            </p:cNvSpPr>
            <p:nvPr/>
          </p:nvSpPr>
          <p:spPr bwMode="auto">
            <a:xfrm>
              <a:off x="3823" y="1968"/>
              <a:ext cx="1034" cy="384"/>
            </a:xfrm>
            <a:custGeom>
              <a:avLst/>
              <a:gdLst>
                <a:gd name="T0" fmla="*/ 0 w 1968"/>
                <a:gd name="T1" fmla="*/ 192 h 384"/>
                <a:gd name="T2" fmla="*/ 1 w 1968"/>
                <a:gd name="T3" fmla="*/ 192 h 384"/>
                <a:gd name="T4" fmla="*/ 1 w 1968"/>
                <a:gd name="T5" fmla="*/ 0 h 384"/>
                <a:gd name="T6" fmla="*/ 1 w 1968"/>
                <a:gd name="T7" fmla="*/ 384 h 384"/>
                <a:gd name="T8" fmla="*/ 0 w 1968"/>
                <a:gd name="T9" fmla="*/ 384 h 384"/>
                <a:gd name="T10" fmla="*/ 0 w 1968"/>
                <a:gd name="T11" fmla="*/ 192 h 384"/>
                <a:gd name="T12" fmla="*/ 0 60000 65536"/>
                <a:gd name="T13" fmla="*/ 0 60000 65536"/>
                <a:gd name="T14" fmla="*/ 0 60000 65536"/>
                <a:gd name="T15" fmla="*/ 0 60000 65536"/>
                <a:gd name="T16" fmla="*/ 0 60000 65536"/>
                <a:gd name="T17" fmla="*/ 0 60000 65536"/>
                <a:gd name="T18" fmla="*/ 0 w 1968"/>
                <a:gd name="T19" fmla="*/ 0 h 384"/>
                <a:gd name="T20" fmla="*/ 1968 w 1968"/>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1968" h="384">
                  <a:moveTo>
                    <a:pt x="0" y="192"/>
                  </a:moveTo>
                  <a:lnTo>
                    <a:pt x="1536" y="192"/>
                  </a:lnTo>
                  <a:lnTo>
                    <a:pt x="1536" y="0"/>
                  </a:lnTo>
                  <a:lnTo>
                    <a:pt x="1968" y="384"/>
                  </a:lnTo>
                  <a:lnTo>
                    <a:pt x="0" y="384"/>
                  </a:lnTo>
                  <a:lnTo>
                    <a:pt x="0" y="192"/>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38947" name="Freeform 52"/>
            <p:cNvSpPr>
              <a:spLocks/>
            </p:cNvSpPr>
            <p:nvPr/>
          </p:nvSpPr>
          <p:spPr bwMode="auto">
            <a:xfrm>
              <a:off x="3823" y="2352"/>
              <a:ext cx="1104" cy="672"/>
            </a:xfrm>
            <a:custGeom>
              <a:avLst/>
              <a:gdLst>
                <a:gd name="T0" fmla="*/ 0 w 2112"/>
                <a:gd name="T1" fmla="*/ 0 h 672"/>
                <a:gd name="T2" fmla="*/ 1 w 2112"/>
                <a:gd name="T3" fmla="*/ 0 h 672"/>
                <a:gd name="T4" fmla="*/ 1 w 2112"/>
                <a:gd name="T5" fmla="*/ 144 h 672"/>
                <a:gd name="T6" fmla="*/ 1 w 2112"/>
                <a:gd name="T7" fmla="*/ 672 h 672"/>
                <a:gd name="T8" fmla="*/ 1 w 2112"/>
                <a:gd name="T9" fmla="*/ 480 h 672"/>
                <a:gd name="T10" fmla="*/ 0 w 2112"/>
                <a:gd name="T11" fmla="*/ 480 h 672"/>
                <a:gd name="T12" fmla="*/ 0 w 2112"/>
                <a:gd name="T13" fmla="*/ 0 h 672"/>
                <a:gd name="T14" fmla="*/ 0 60000 65536"/>
                <a:gd name="T15" fmla="*/ 0 60000 65536"/>
                <a:gd name="T16" fmla="*/ 0 60000 65536"/>
                <a:gd name="T17" fmla="*/ 0 60000 65536"/>
                <a:gd name="T18" fmla="*/ 0 60000 65536"/>
                <a:gd name="T19" fmla="*/ 0 60000 65536"/>
                <a:gd name="T20" fmla="*/ 0 60000 65536"/>
                <a:gd name="T21" fmla="*/ 0 w 2112"/>
                <a:gd name="T22" fmla="*/ 0 h 672"/>
                <a:gd name="T23" fmla="*/ 2112 w 2112"/>
                <a:gd name="T24" fmla="*/ 672 h 6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2" h="672">
                  <a:moveTo>
                    <a:pt x="0" y="0"/>
                  </a:moveTo>
                  <a:lnTo>
                    <a:pt x="1968" y="0"/>
                  </a:lnTo>
                  <a:lnTo>
                    <a:pt x="2112" y="144"/>
                  </a:lnTo>
                  <a:lnTo>
                    <a:pt x="1536" y="672"/>
                  </a:lnTo>
                  <a:lnTo>
                    <a:pt x="1536" y="480"/>
                  </a:lnTo>
                  <a:lnTo>
                    <a:pt x="0" y="480"/>
                  </a:lnTo>
                  <a:lnTo>
                    <a:pt x="0" y="0"/>
                  </a:lnTo>
                  <a:close/>
                </a:path>
              </a:pathLst>
            </a:cu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38948" name="Group 56"/>
            <p:cNvGrpSpPr>
              <a:grpSpLocks/>
            </p:cNvGrpSpPr>
            <p:nvPr/>
          </p:nvGrpSpPr>
          <p:grpSpPr bwMode="auto">
            <a:xfrm>
              <a:off x="4032" y="2208"/>
              <a:ext cx="624" cy="344"/>
              <a:chOff x="3936" y="2208"/>
              <a:chExt cx="624" cy="344"/>
            </a:xfrm>
          </p:grpSpPr>
          <p:sp>
            <p:nvSpPr>
              <p:cNvPr id="38949" name="WordArt 36"/>
              <p:cNvSpPr>
                <a:spLocks noChangeArrowheads="1" noChangeShapeType="1" noTextEdit="1"/>
              </p:cNvSpPr>
              <p:nvPr/>
            </p:nvSpPr>
            <p:spPr bwMode="auto">
              <a:xfrm>
                <a:off x="3936" y="2208"/>
                <a:ext cx="570" cy="1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25% GAIN</a:t>
                </a:r>
              </a:p>
            </p:txBody>
          </p:sp>
          <p:sp>
            <p:nvSpPr>
              <p:cNvPr id="38950" name="WordArt 35"/>
              <p:cNvSpPr>
                <a:spLocks noChangeArrowheads="1" noChangeShapeType="1" noTextEdit="1"/>
              </p:cNvSpPr>
              <p:nvPr/>
            </p:nvSpPr>
            <p:spPr bwMode="auto">
              <a:xfrm>
                <a:off x="3936" y="2448"/>
                <a:ext cx="624" cy="1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75% PRINCIPAL</a:t>
                </a:r>
              </a:p>
            </p:txBody>
          </p:sp>
        </p:grpSp>
      </p:grpSp>
      <p:sp>
        <p:nvSpPr>
          <p:cNvPr id="63" name="TextBox 18"/>
          <p:cNvSpPr txBox="1">
            <a:spLocks noChangeArrowheads="1"/>
          </p:cNvSpPr>
          <p:nvPr/>
        </p:nvSpPr>
        <p:spPr bwMode="auto">
          <a:xfrm>
            <a:off x="6511925" y="4375151"/>
            <a:ext cx="1246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b="1">
                <a:solidFill>
                  <a:prstClr val="black"/>
                </a:solidFill>
              </a:rPr>
              <a:t>FIBO</a:t>
            </a:r>
            <a:r>
              <a:rPr lang="en-US" altLang="en-US" sz="3600" b="1" baseline="30000">
                <a:solidFill>
                  <a:prstClr val="black"/>
                </a:solidFill>
              </a:rPr>
              <a:t>®</a:t>
            </a:r>
          </a:p>
        </p:txBody>
      </p:sp>
      <p:grpSp>
        <p:nvGrpSpPr>
          <p:cNvPr id="64" name="Group 59"/>
          <p:cNvGrpSpPr>
            <a:grpSpLocks/>
          </p:cNvGrpSpPr>
          <p:nvPr/>
        </p:nvGrpSpPr>
        <p:grpSpPr bwMode="auto">
          <a:xfrm>
            <a:off x="7169150" y="4997450"/>
            <a:ext cx="2965450" cy="1017588"/>
            <a:chOff x="2385" y="2265"/>
            <a:chExt cx="1867" cy="641"/>
          </a:xfrm>
        </p:grpSpPr>
        <p:sp>
          <p:nvSpPr>
            <p:cNvPr id="38944" name="TextBox 18"/>
            <p:cNvSpPr txBox="1">
              <a:spLocks noChangeArrowheads="1"/>
            </p:cNvSpPr>
            <p:nvPr/>
          </p:nvSpPr>
          <p:spPr bwMode="auto">
            <a:xfrm>
              <a:off x="2385" y="2265"/>
              <a:ext cx="91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b="1" i="1" dirty="0">
                  <a:solidFill>
                    <a:srgbClr val="004800"/>
                  </a:solidFill>
                </a:rPr>
                <a:t>First In…</a:t>
              </a:r>
            </a:p>
          </p:txBody>
        </p:sp>
        <p:sp>
          <p:nvSpPr>
            <p:cNvPr id="38945" name="TextBox 18"/>
            <p:cNvSpPr txBox="1">
              <a:spLocks noChangeArrowheads="1"/>
            </p:cNvSpPr>
            <p:nvPr/>
          </p:nvSpPr>
          <p:spPr bwMode="auto">
            <a:xfrm>
              <a:off x="3043" y="2576"/>
              <a:ext cx="120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2800" b="1" i="1">
                  <a:solidFill>
                    <a:srgbClr val="004800"/>
                  </a:solidFill>
                </a:rPr>
                <a:t>…Blend Out</a:t>
              </a:r>
            </a:p>
          </p:txBody>
        </p:sp>
      </p:grpSp>
      <p:sp>
        <p:nvSpPr>
          <p:cNvPr id="43" name="Text Box 27"/>
          <p:cNvSpPr txBox="1">
            <a:spLocks noChangeArrowheads="1"/>
          </p:cNvSpPr>
          <p:nvPr/>
        </p:nvSpPr>
        <p:spPr bwMode="auto">
          <a:xfrm>
            <a:off x="1327150" y="1638301"/>
            <a:ext cx="579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dirty="0">
                <a:solidFill>
                  <a:prstClr val="black"/>
                </a:solidFill>
              </a:rPr>
              <a:t>1. Eliminates the FEE-DRAG</a:t>
            </a:r>
          </a:p>
        </p:txBody>
      </p:sp>
      <p:grpSp>
        <p:nvGrpSpPr>
          <p:cNvPr id="44" name="Group 43"/>
          <p:cNvGrpSpPr>
            <a:grpSpLocks/>
          </p:cNvGrpSpPr>
          <p:nvPr/>
        </p:nvGrpSpPr>
        <p:grpSpPr bwMode="auto">
          <a:xfrm>
            <a:off x="2154239" y="2667000"/>
            <a:ext cx="8347075" cy="1143000"/>
            <a:chOff x="2438400" y="3810000"/>
            <a:chExt cx="8345841" cy="1142227"/>
          </a:xfrm>
        </p:grpSpPr>
        <p:sp>
          <p:nvSpPr>
            <p:cNvPr id="38934" name="Text Box 19"/>
            <p:cNvSpPr txBox="1">
              <a:spLocks noChangeArrowheads="1"/>
            </p:cNvSpPr>
            <p:nvPr/>
          </p:nvSpPr>
          <p:spPr bwMode="auto">
            <a:xfrm>
              <a:off x="2438400" y="3810000"/>
              <a:ext cx="79035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indent="-514350">
                <a:spcBef>
                  <a:spcPct val="0"/>
                </a:spcBef>
                <a:buFontTx/>
                <a:buAutoNum type="arabicPeriod" startAt="2"/>
              </a:pPr>
              <a:r>
                <a:rPr lang="en-US" altLang="en-US" sz="2800" dirty="0">
                  <a:solidFill>
                    <a:prstClr val="black"/>
                  </a:solidFill>
                </a:rPr>
                <a:t>All future income, including inflation increase, </a:t>
              </a:r>
            </a:p>
            <a:p>
              <a:pPr algn="just">
                <a:spcBef>
                  <a:spcPct val="0"/>
                </a:spcBef>
                <a:buFont typeface="Arial" panose="020B0604020202020204" pitchFamily="34" charset="0"/>
                <a:buNone/>
              </a:pPr>
              <a:r>
                <a:rPr lang="en-US" altLang="en-US" sz="2800" dirty="0">
                  <a:solidFill>
                    <a:prstClr val="black"/>
                  </a:solidFill>
                </a:rPr>
                <a:t>      can be fully guaranteed.</a:t>
              </a:r>
            </a:p>
          </p:txBody>
        </p:sp>
        <p:grpSp>
          <p:nvGrpSpPr>
            <p:cNvPr id="38935" name="Group 21"/>
            <p:cNvGrpSpPr>
              <a:grpSpLocks/>
            </p:cNvGrpSpPr>
            <p:nvPr/>
          </p:nvGrpSpPr>
          <p:grpSpPr bwMode="auto">
            <a:xfrm>
              <a:off x="6571839" y="4122494"/>
              <a:ext cx="4212402" cy="829733"/>
              <a:chOff x="4128" y="2221"/>
              <a:chExt cx="1862" cy="231"/>
            </a:xfrm>
          </p:grpSpPr>
          <p:sp>
            <p:nvSpPr>
              <p:cNvPr id="38936" name="WordArt 22"/>
              <p:cNvSpPr>
                <a:spLocks noChangeArrowheads="1" noChangeShapeType="1" noTextEdit="1"/>
              </p:cNvSpPr>
              <p:nvPr/>
            </p:nvSpPr>
            <p:spPr bwMode="auto">
              <a:xfrm>
                <a:off x="4237" y="2269"/>
                <a:ext cx="757" cy="16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a:r>
                  <a:rPr lang="en-US" b="1" kern="10">
                    <a:solidFill>
                      <a:srgbClr val="800000"/>
                    </a:solidFill>
                    <a:latin typeface="Arial" panose="020B0604020202020204" pitchFamily="34" charset="0"/>
                  </a:rPr>
                  <a:t>INFLATION</a:t>
                </a:r>
              </a:p>
            </p:txBody>
          </p:sp>
          <p:grpSp>
            <p:nvGrpSpPr>
              <p:cNvPr id="38937" name="Group 23"/>
              <p:cNvGrpSpPr>
                <a:grpSpLocks/>
              </p:cNvGrpSpPr>
              <p:nvPr/>
            </p:nvGrpSpPr>
            <p:grpSpPr bwMode="auto">
              <a:xfrm>
                <a:off x="4128" y="2221"/>
                <a:ext cx="1862" cy="231"/>
                <a:chOff x="4128" y="2221"/>
                <a:chExt cx="1862" cy="231"/>
              </a:xfrm>
            </p:grpSpPr>
            <p:sp>
              <p:nvSpPr>
                <p:cNvPr id="38938" name="AutoShape 24"/>
                <p:cNvSpPr>
                  <a:spLocks noChangeArrowheads="1"/>
                </p:cNvSpPr>
                <p:nvPr/>
              </p:nvSpPr>
              <p:spPr bwMode="auto">
                <a:xfrm flipH="1">
                  <a:off x="4128" y="2221"/>
                  <a:ext cx="1862" cy="231"/>
                </a:xfrm>
                <a:prstGeom prst="rtTriangle">
                  <a:avLst/>
                </a:prstGeom>
                <a:gradFill rotWithShape="1">
                  <a:gsLst>
                    <a:gs pos="0">
                      <a:srgbClr val="003366"/>
                    </a:gs>
                    <a:gs pos="100000">
                      <a:srgbClr val="9DB1C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solidFill>
                      <a:prstClr val="black"/>
                    </a:solidFill>
                  </a:endParaRPr>
                </a:p>
              </p:txBody>
            </p:sp>
            <p:sp>
              <p:nvSpPr>
                <p:cNvPr id="38939" name="WordArt 25"/>
                <p:cNvSpPr>
                  <a:spLocks noChangeArrowheads="1" noChangeShapeType="1" noTextEdit="1"/>
                </p:cNvSpPr>
                <p:nvPr/>
              </p:nvSpPr>
              <p:spPr bwMode="auto">
                <a:xfrm>
                  <a:off x="5853" y="2286"/>
                  <a:ext cx="109" cy="14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a:t>
                  </a:r>
                </a:p>
              </p:txBody>
            </p:sp>
            <p:sp>
              <p:nvSpPr>
                <p:cNvPr id="38940" name="WordArt 26"/>
                <p:cNvSpPr>
                  <a:spLocks noChangeArrowheads="1" noChangeShapeType="1" noTextEdit="1"/>
                </p:cNvSpPr>
                <p:nvPr/>
              </p:nvSpPr>
              <p:spPr bwMode="auto">
                <a:xfrm>
                  <a:off x="5547" y="2309"/>
                  <a:ext cx="86" cy="12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a:t>
                  </a:r>
                </a:p>
              </p:txBody>
            </p:sp>
            <p:sp>
              <p:nvSpPr>
                <p:cNvPr id="38941" name="WordArt 27"/>
                <p:cNvSpPr>
                  <a:spLocks noChangeArrowheads="1" noChangeShapeType="1" noTextEdit="1"/>
                </p:cNvSpPr>
                <p:nvPr/>
              </p:nvSpPr>
              <p:spPr bwMode="auto">
                <a:xfrm>
                  <a:off x="5271" y="2333"/>
                  <a:ext cx="65" cy="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a:t>
                  </a:r>
                </a:p>
              </p:txBody>
            </p:sp>
            <p:sp>
              <p:nvSpPr>
                <p:cNvPr id="38942" name="WordArt 28"/>
                <p:cNvSpPr>
                  <a:spLocks noChangeArrowheads="1" noChangeShapeType="1" noTextEdit="1"/>
                </p:cNvSpPr>
                <p:nvPr/>
              </p:nvSpPr>
              <p:spPr bwMode="auto">
                <a:xfrm>
                  <a:off x="5023" y="2359"/>
                  <a:ext cx="43" cy="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a:t>
                  </a:r>
                </a:p>
              </p:txBody>
            </p:sp>
            <p:sp>
              <p:nvSpPr>
                <p:cNvPr id="38943" name="WordArt 29"/>
                <p:cNvSpPr>
                  <a:spLocks noChangeArrowheads="1" noChangeShapeType="1" noTextEdit="1"/>
                </p:cNvSpPr>
                <p:nvPr/>
              </p:nvSpPr>
              <p:spPr bwMode="auto">
                <a:xfrm>
                  <a:off x="4796" y="2382"/>
                  <a:ext cx="34" cy="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b="1" kern="10">
                      <a:solidFill>
                        <a:prstClr val="white"/>
                      </a:solidFill>
                      <a:latin typeface="Arial" panose="020B0604020202020204" pitchFamily="34" charset="0"/>
                    </a:rPr>
                    <a:t>$</a:t>
                  </a:r>
                </a:p>
              </p:txBody>
            </p:sp>
          </p:grpSp>
        </p:grpSp>
      </p:grpSp>
      <p:grpSp>
        <p:nvGrpSpPr>
          <p:cNvPr id="77" name="Group 76"/>
          <p:cNvGrpSpPr>
            <a:grpSpLocks/>
          </p:cNvGrpSpPr>
          <p:nvPr/>
        </p:nvGrpSpPr>
        <p:grpSpPr bwMode="auto">
          <a:xfrm>
            <a:off x="6032501" y="1457326"/>
            <a:ext cx="2170113" cy="1109663"/>
            <a:chOff x="391134" y="4870894"/>
            <a:chExt cx="2438400" cy="1343847"/>
          </a:xfrm>
        </p:grpSpPr>
        <p:sp>
          <p:nvSpPr>
            <p:cNvPr id="38932" name="TextBox 77"/>
            <p:cNvSpPr txBox="1">
              <a:spLocks noChangeArrowheads="1"/>
            </p:cNvSpPr>
            <p:nvPr/>
          </p:nvSpPr>
          <p:spPr bwMode="auto">
            <a:xfrm>
              <a:off x="391134" y="4870894"/>
              <a:ext cx="2438400" cy="130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i="1">
                  <a:solidFill>
                    <a:srgbClr val="800000"/>
                  </a:solidFill>
                </a:rPr>
                <a:t>Fee          Drag</a:t>
              </a:r>
            </a:p>
          </p:txBody>
        </p:sp>
        <p:sp>
          <p:nvSpPr>
            <p:cNvPr id="79" name="Oval 78"/>
            <p:cNvSpPr/>
            <p:nvPr/>
          </p:nvSpPr>
          <p:spPr>
            <a:xfrm>
              <a:off x="915559" y="4876662"/>
              <a:ext cx="1369927" cy="133807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cxnSp>
        <p:nvCxnSpPr>
          <p:cNvPr id="80" name="Straight Connector 79"/>
          <p:cNvCxnSpPr/>
          <p:nvPr/>
        </p:nvCxnSpPr>
        <p:spPr>
          <a:xfrm flipH="1">
            <a:off x="6805613" y="1531939"/>
            <a:ext cx="557212" cy="96678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1" name="Text Box 27"/>
          <p:cNvSpPr txBox="1">
            <a:spLocks noChangeArrowheads="1"/>
          </p:cNvSpPr>
          <p:nvPr/>
        </p:nvSpPr>
        <p:spPr bwMode="auto">
          <a:xfrm>
            <a:off x="1905000" y="3895726"/>
            <a:ext cx="648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a:solidFill>
                  <a:prstClr val="black"/>
                </a:solidFill>
              </a:rPr>
              <a:t>3. Tax Benefits with non-qualified assets</a:t>
            </a:r>
          </a:p>
        </p:txBody>
      </p:sp>
      <p:sp>
        <p:nvSpPr>
          <p:cNvPr id="82" name="Text Box 27"/>
          <p:cNvSpPr txBox="1">
            <a:spLocks noChangeArrowheads="1"/>
          </p:cNvSpPr>
          <p:nvPr/>
        </p:nvSpPr>
        <p:spPr bwMode="auto">
          <a:xfrm>
            <a:off x="2198689" y="4724401"/>
            <a:ext cx="3843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dirty="0">
                <a:solidFill>
                  <a:prstClr val="black"/>
                </a:solidFill>
              </a:rPr>
              <a:t>4.  Mortality Credits</a:t>
            </a:r>
          </a:p>
        </p:txBody>
      </p:sp>
      <p:sp>
        <p:nvSpPr>
          <p:cNvPr id="2" name="TextBox 1"/>
          <p:cNvSpPr txBox="1"/>
          <p:nvPr/>
        </p:nvSpPr>
        <p:spPr>
          <a:xfrm>
            <a:off x="4098981" y="4375341"/>
            <a:ext cx="3546444" cy="375444"/>
          </a:xfrm>
          <a:prstGeom prst="rect">
            <a:avLst/>
          </a:prstGeom>
          <a:noFill/>
        </p:spPr>
        <p:txBody>
          <a:bodyPr wrap="square" rtlCol="0">
            <a:spAutoFit/>
          </a:bodyPr>
          <a:lstStyle/>
          <a:p>
            <a:r>
              <a:rPr lang="en-US" dirty="0">
                <a:solidFill>
                  <a:prstClr val="black"/>
                </a:solidFill>
              </a:rPr>
              <a:t>Tax-Exclusion Ratio</a:t>
            </a:r>
          </a:p>
        </p:txBody>
      </p:sp>
      <p:grpSp>
        <p:nvGrpSpPr>
          <p:cNvPr id="397" name="Group 396"/>
          <p:cNvGrpSpPr/>
          <p:nvPr/>
        </p:nvGrpSpPr>
        <p:grpSpPr>
          <a:xfrm>
            <a:off x="1724104" y="5125702"/>
            <a:ext cx="5477285" cy="1157096"/>
            <a:chOff x="97754" y="3469757"/>
            <a:chExt cx="8820150" cy="2895600"/>
          </a:xfrm>
        </p:grpSpPr>
        <p:grpSp>
          <p:nvGrpSpPr>
            <p:cNvPr id="434" name="Group 219"/>
            <p:cNvGrpSpPr>
              <a:grpSpLocks/>
            </p:cNvGrpSpPr>
            <p:nvPr/>
          </p:nvGrpSpPr>
          <p:grpSpPr bwMode="auto">
            <a:xfrm>
              <a:off x="991454" y="3576387"/>
              <a:ext cx="7698621" cy="1854597"/>
              <a:chOff x="1017588" y="2895600"/>
              <a:chExt cx="7697788" cy="1855788"/>
            </a:xfrm>
          </p:grpSpPr>
          <p:sp>
            <p:nvSpPr>
              <p:cNvPr id="599" name="Rectangle 96"/>
              <p:cNvSpPr>
                <a:spLocks noChangeArrowheads="1"/>
              </p:cNvSpPr>
              <p:nvPr/>
            </p:nvSpPr>
            <p:spPr bwMode="auto">
              <a:xfrm>
                <a:off x="5856288" y="2895600"/>
                <a:ext cx="219075" cy="7826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0" name="Rectangle 97"/>
              <p:cNvSpPr>
                <a:spLocks noChangeArrowheads="1"/>
              </p:cNvSpPr>
              <p:nvPr/>
            </p:nvSpPr>
            <p:spPr bwMode="auto">
              <a:xfrm>
                <a:off x="6075363" y="2895600"/>
                <a:ext cx="220663" cy="8286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1" name="Rectangle 98"/>
              <p:cNvSpPr>
                <a:spLocks noChangeArrowheads="1"/>
              </p:cNvSpPr>
              <p:nvPr/>
            </p:nvSpPr>
            <p:spPr bwMode="auto">
              <a:xfrm>
                <a:off x="6296025" y="2895600"/>
                <a:ext cx="220663" cy="8794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2" name="Rectangle 99"/>
              <p:cNvSpPr>
                <a:spLocks noChangeArrowheads="1"/>
              </p:cNvSpPr>
              <p:nvPr/>
            </p:nvSpPr>
            <p:spPr bwMode="auto">
              <a:xfrm>
                <a:off x="6516688" y="2895600"/>
                <a:ext cx="219075" cy="9334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3" name="Rectangle 100"/>
              <p:cNvSpPr>
                <a:spLocks noChangeArrowheads="1"/>
              </p:cNvSpPr>
              <p:nvPr/>
            </p:nvSpPr>
            <p:spPr bwMode="auto">
              <a:xfrm>
                <a:off x="6735763" y="2895600"/>
                <a:ext cx="219075" cy="9906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4" name="Rectangle 101"/>
              <p:cNvSpPr>
                <a:spLocks noChangeArrowheads="1"/>
              </p:cNvSpPr>
              <p:nvPr/>
            </p:nvSpPr>
            <p:spPr bwMode="auto">
              <a:xfrm>
                <a:off x="6954838" y="2895600"/>
                <a:ext cx="220663" cy="10572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5" name="Rectangle 102"/>
              <p:cNvSpPr>
                <a:spLocks noChangeArrowheads="1"/>
              </p:cNvSpPr>
              <p:nvPr/>
            </p:nvSpPr>
            <p:spPr bwMode="auto">
              <a:xfrm>
                <a:off x="7175500" y="2895600"/>
                <a:ext cx="220663" cy="11303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6" name="Rectangle 103"/>
              <p:cNvSpPr>
                <a:spLocks noChangeArrowheads="1"/>
              </p:cNvSpPr>
              <p:nvPr/>
            </p:nvSpPr>
            <p:spPr bwMode="auto">
              <a:xfrm>
                <a:off x="7396163" y="2895600"/>
                <a:ext cx="219075" cy="12128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7" name="Rectangle 104"/>
              <p:cNvSpPr>
                <a:spLocks noChangeArrowheads="1"/>
              </p:cNvSpPr>
              <p:nvPr/>
            </p:nvSpPr>
            <p:spPr bwMode="auto">
              <a:xfrm>
                <a:off x="7615238" y="2895600"/>
                <a:ext cx="220663" cy="130651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8" name="Rectangle 105"/>
              <p:cNvSpPr>
                <a:spLocks noChangeArrowheads="1"/>
              </p:cNvSpPr>
              <p:nvPr/>
            </p:nvSpPr>
            <p:spPr bwMode="auto">
              <a:xfrm>
                <a:off x="7835900" y="2895600"/>
                <a:ext cx="219075" cy="141446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09" name="Rectangle 106"/>
              <p:cNvSpPr>
                <a:spLocks noChangeArrowheads="1"/>
              </p:cNvSpPr>
              <p:nvPr/>
            </p:nvSpPr>
            <p:spPr bwMode="auto">
              <a:xfrm>
                <a:off x="8054975" y="2895600"/>
                <a:ext cx="220663" cy="15398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0" name="Rectangle 74"/>
              <p:cNvSpPr>
                <a:spLocks noChangeArrowheads="1"/>
              </p:cNvSpPr>
              <p:nvPr/>
            </p:nvSpPr>
            <p:spPr bwMode="auto">
              <a:xfrm>
                <a:off x="1017588" y="2895600"/>
                <a:ext cx="219075" cy="333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1" name="Rectangle 75"/>
              <p:cNvSpPr>
                <a:spLocks noChangeArrowheads="1"/>
              </p:cNvSpPr>
              <p:nvPr/>
            </p:nvSpPr>
            <p:spPr bwMode="auto">
              <a:xfrm>
                <a:off x="1236663" y="2895600"/>
                <a:ext cx="220663" cy="635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2" name="Rectangle 76"/>
              <p:cNvSpPr>
                <a:spLocks noChangeArrowheads="1"/>
              </p:cNvSpPr>
              <p:nvPr/>
            </p:nvSpPr>
            <p:spPr bwMode="auto">
              <a:xfrm>
                <a:off x="1457325" y="2895600"/>
                <a:ext cx="220663" cy="952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3" name="Rectangle 77"/>
              <p:cNvSpPr>
                <a:spLocks noChangeArrowheads="1"/>
              </p:cNvSpPr>
              <p:nvPr/>
            </p:nvSpPr>
            <p:spPr bwMode="auto">
              <a:xfrm>
                <a:off x="1677988" y="2895600"/>
                <a:ext cx="219075" cy="1270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4" name="Rectangle 78"/>
              <p:cNvSpPr>
                <a:spLocks noChangeArrowheads="1"/>
              </p:cNvSpPr>
              <p:nvPr/>
            </p:nvSpPr>
            <p:spPr bwMode="auto">
              <a:xfrm>
                <a:off x="1897063" y="2895600"/>
                <a:ext cx="219075" cy="1587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5" name="Rectangle 79"/>
              <p:cNvSpPr>
                <a:spLocks noChangeArrowheads="1"/>
              </p:cNvSpPr>
              <p:nvPr/>
            </p:nvSpPr>
            <p:spPr bwMode="auto">
              <a:xfrm>
                <a:off x="2116138" y="2895600"/>
                <a:ext cx="222250" cy="1905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6" name="Rectangle 80"/>
              <p:cNvSpPr>
                <a:spLocks noChangeArrowheads="1"/>
              </p:cNvSpPr>
              <p:nvPr/>
            </p:nvSpPr>
            <p:spPr bwMode="auto">
              <a:xfrm>
                <a:off x="2338388" y="2895600"/>
                <a:ext cx="219075" cy="22066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7" name="Rectangle 81"/>
              <p:cNvSpPr>
                <a:spLocks noChangeArrowheads="1"/>
              </p:cNvSpPr>
              <p:nvPr/>
            </p:nvSpPr>
            <p:spPr bwMode="auto">
              <a:xfrm>
                <a:off x="2557463" y="2895600"/>
                <a:ext cx="219075" cy="2540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8" name="Rectangle 82"/>
              <p:cNvSpPr>
                <a:spLocks noChangeArrowheads="1"/>
              </p:cNvSpPr>
              <p:nvPr/>
            </p:nvSpPr>
            <p:spPr bwMode="auto">
              <a:xfrm>
                <a:off x="2776538" y="2895600"/>
                <a:ext cx="220663" cy="2857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19" name="Rectangle 83"/>
              <p:cNvSpPr>
                <a:spLocks noChangeArrowheads="1"/>
              </p:cNvSpPr>
              <p:nvPr/>
            </p:nvSpPr>
            <p:spPr bwMode="auto">
              <a:xfrm>
                <a:off x="2997200" y="2895600"/>
                <a:ext cx="219075" cy="3175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0" name="Rectangle 84"/>
              <p:cNvSpPr>
                <a:spLocks noChangeArrowheads="1"/>
              </p:cNvSpPr>
              <p:nvPr/>
            </p:nvSpPr>
            <p:spPr bwMode="auto">
              <a:xfrm>
                <a:off x="3216275" y="2895600"/>
                <a:ext cx="220663" cy="34925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1" name="Rectangle 85"/>
              <p:cNvSpPr>
                <a:spLocks noChangeArrowheads="1"/>
              </p:cNvSpPr>
              <p:nvPr/>
            </p:nvSpPr>
            <p:spPr bwMode="auto">
              <a:xfrm>
                <a:off x="3436938" y="2895600"/>
                <a:ext cx="219075" cy="3825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2" name="Rectangle 86"/>
              <p:cNvSpPr>
                <a:spLocks noChangeArrowheads="1"/>
              </p:cNvSpPr>
              <p:nvPr/>
            </p:nvSpPr>
            <p:spPr bwMode="auto">
              <a:xfrm>
                <a:off x="3656013" y="2895600"/>
                <a:ext cx="220663" cy="4143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3" name="Rectangle 87"/>
              <p:cNvSpPr>
                <a:spLocks noChangeArrowheads="1"/>
              </p:cNvSpPr>
              <p:nvPr/>
            </p:nvSpPr>
            <p:spPr bwMode="auto">
              <a:xfrm>
                <a:off x="3876675" y="2895600"/>
                <a:ext cx="219075" cy="4476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4" name="Rectangle 88"/>
              <p:cNvSpPr>
                <a:spLocks noChangeArrowheads="1"/>
              </p:cNvSpPr>
              <p:nvPr/>
            </p:nvSpPr>
            <p:spPr bwMode="auto">
              <a:xfrm>
                <a:off x="4095750" y="2895600"/>
                <a:ext cx="220663" cy="4826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5" name="Rectangle 89"/>
              <p:cNvSpPr>
                <a:spLocks noChangeArrowheads="1"/>
              </p:cNvSpPr>
              <p:nvPr/>
            </p:nvSpPr>
            <p:spPr bwMode="auto">
              <a:xfrm>
                <a:off x="4316413" y="2895600"/>
                <a:ext cx="220663" cy="51593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6" name="Rectangle 90"/>
              <p:cNvSpPr>
                <a:spLocks noChangeArrowheads="1"/>
              </p:cNvSpPr>
              <p:nvPr/>
            </p:nvSpPr>
            <p:spPr bwMode="auto">
              <a:xfrm>
                <a:off x="4537075" y="2895600"/>
                <a:ext cx="219075" cy="55086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7" name="Rectangle 91"/>
              <p:cNvSpPr>
                <a:spLocks noChangeArrowheads="1"/>
              </p:cNvSpPr>
              <p:nvPr/>
            </p:nvSpPr>
            <p:spPr bwMode="auto">
              <a:xfrm>
                <a:off x="4756150" y="2895600"/>
                <a:ext cx="219075" cy="5857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8" name="Rectangle 92"/>
              <p:cNvSpPr>
                <a:spLocks noChangeArrowheads="1"/>
              </p:cNvSpPr>
              <p:nvPr/>
            </p:nvSpPr>
            <p:spPr bwMode="auto">
              <a:xfrm>
                <a:off x="4975225" y="2895600"/>
                <a:ext cx="220663" cy="622300"/>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29" name="Rectangle 93"/>
              <p:cNvSpPr>
                <a:spLocks noChangeArrowheads="1"/>
              </p:cNvSpPr>
              <p:nvPr/>
            </p:nvSpPr>
            <p:spPr bwMode="auto">
              <a:xfrm>
                <a:off x="5195888" y="2895600"/>
                <a:ext cx="220663" cy="658813"/>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30" name="Rectangle 94"/>
              <p:cNvSpPr>
                <a:spLocks noChangeArrowheads="1"/>
              </p:cNvSpPr>
              <p:nvPr/>
            </p:nvSpPr>
            <p:spPr bwMode="auto">
              <a:xfrm>
                <a:off x="5416550" y="2895600"/>
                <a:ext cx="219075" cy="7000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31" name="Rectangle 95"/>
              <p:cNvSpPr>
                <a:spLocks noChangeArrowheads="1"/>
              </p:cNvSpPr>
              <p:nvPr/>
            </p:nvSpPr>
            <p:spPr bwMode="auto">
              <a:xfrm>
                <a:off x="5635625" y="2895600"/>
                <a:ext cx="220663" cy="73977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32" name="Rectangle 107"/>
              <p:cNvSpPr>
                <a:spLocks noChangeArrowheads="1"/>
              </p:cNvSpPr>
              <p:nvPr/>
            </p:nvSpPr>
            <p:spPr bwMode="auto">
              <a:xfrm>
                <a:off x="8275638" y="2895600"/>
                <a:ext cx="219075" cy="1685925"/>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633" name="Rectangle 108"/>
              <p:cNvSpPr>
                <a:spLocks noChangeArrowheads="1"/>
              </p:cNvSpPr>
              <p:nvPr/>
            </p:nvSpPr>
            <p:spPr bwMode="auto">
              <a:xfrm>
                <a:off x="8494713" y="2895600"/>
                <a:ext cx="220663" cy="1855788"/>
              </a:xfrm>
              <a:prstGeom prst="rect">
                <a:avLst/>
              </a:prstGeom>
              <a:gradFill rotWithShape="1">
                <a:gsLst>
                  <a:gs pos="0">
                    <a:srgbClr val="006D2A"/>
                  </a:gs>
                  <a:gs pos="50000">
                    <a:srgbClr val="009E41"/>
                  </a:gs>
                  <a:gs pos="100000">
                    <a:srgbClr val="00BD4F"/>
                  </a:gs>
                </a:gsLst>
                <a:lin ang="16200000" scaled="1"/>
              </a:gradFill>
              <a:ln w="6">
                <a:solidFill>
                  <a:srgbClr val="000000"/>
                </a:solidFill>
                <a:miter lim="800000"/>
                <a:headEnd/>
                <a:tailEnd/>
              </a:ln>
            </p:spPr>
            <p:txBody>
              <a:bodyPr/>
              <a:lstStyle/>
              <a:p>
                <a:endParaRPr lang="en-US" dirty="0">
                  <a:solidFill>
                    <a:srgbClr val="000000"/>
                  </a:solidFill>
                </a:endParaRPr>
              </a:p>
            </p:txBody>
          </p:sp>
        </p:grpSp>
        <p:grpSp>
          <p:nvGrpSpPr>
            <p:cNvPr id="435" name="Group 204"/>
            <p:cNvGrpSpPr>
              <a:grpSpLocks/>
            </p:cNvGrpSpPr>
            <p:nvPr/>
          </p:nvGrpSpPr>
          <p:grpSpPr bwMode="auto">
            <a:xfrm>
              <a:off x="97754" y="3469757"/>
              <a:ext cx="8820150" cy="2895600"/>
              <a:chOff x="-65" y="1742"/>
              <a:chExt cx="5556" cy="1824"/>
            </a:xfrm>
          </p:grpSpPr>
          <p:sp>
            <p:nvSpPr>
              <p:cNvPr id="436" name="Rectangle 72"/>
              <p:cNvSpPr>
                <a:spLocks noChangeArrowheads="1"/>
              </p:cNvSpPr>
              <p:nvPr/>
            </p:nvSpPr>
            <p:spPr bwMode="auto">
              <a:xfrm>
                <a:off x="5074" y="2794"/>
                <a:ext cx="139" cy="18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37" name="Rectangle 71"/>
              <p:cNvSpPr>
                <a:spLocks noChangeArrowheads="1"/>
              </p:cNvSpPr>
              <p:nvPr/>
            </p:nvSpPr>
            <p:spPr bwMode="auto">
              <a:xfrm>
                <a:off x="4936" y="2715"/>
                <a:ext cx="138" cy="2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38" name="Rectangle 70"/>
              <p:cNvSpPr>
                <a:spLocks noChangeArrowheads="1"/>
              </p:cNvSpPr>
              <p:nvPr/>
            </p:nvSpPr>
            <p:spPr bwMode="auto">
              <a:xfrm>
                <a:off x="4797" y="2647"/>
                <a:ext cx="139" cy="31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39" name="Rectangle 69"/>
              <p:cNvSpPr>
                <a:spLocks noChangeArrowheads="1"/>
              </p:cNvSpPr>
              <p:nvPr/>
            </p:nvSpPr>
            <p:spPr bwMode="auto">
              <a:xfrm>
                <a:off x="4659" y="2588"/>
                <a:ext cx="138" cy="36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40" name="Rectangle 4"/>
              <p:cNvSpPr>
                <a:spLocks noChangeArrowheads="1"/>
              </p:cNvSpPr>
              <p:nvPr/>
            </p:nvSpPr>
            <p:spPr bwMode="auto">
              <a:xfrm>
                <a:off x="502" y="2384"/>
                <a:ext cx="139" cy="60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1" name="Rectangle 5"/>
              <p:cNvSpPr>
                <a:spLocks noChangeArrowheads="1"/>
              </p:cNvSpPr>
              <p:nvPr/>
            </p:nvSpPr>
            <p:spPr bwMode="auto">
              <a:xfrm>
                <a:off x="641" y="2404"/>
                <a:ext cx="138" cy="58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2" name="Rectangle 6"/>
              <p:cNvSpPr>
                <a:spLocks noChangeArrowheads="1"/>
              </p:cNvSpPr>
              <p:nvPr/>
            </p:nvSpPr>
            <p:spPr bwMode="auto">
              <a:xfrm>
                <a:off x="779" y="2424"/>
                <a:ext cx="139" cy="56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3" name="Rectangle 7"/>
              <p:cNvSpPr>
                <a:spLocks noChangeArrowheads="1"/>
              </p:cNvSpPr>
              <p:nvPr/>
            </p:nvSpPr>
            <p:spPr bwMode="auto">
              <a:xfrm>
                <a:off x="918" y="2444"/>
                <a:ext cx="139" cy="54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4" name="Rectangle 8"/>
              <p:cNvSpPr>
                <a:spLocks noChangeArrowheads="1"/>
              </p:cNvSpPr>
              <p:nvPr/>
            </p:nvSpPr>
            <p:spPr bwMode="auto">
              <a:xfrm>
                <a:off x="1057" y="2463"/>
                <a:ext cx="138" cy="530"/>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5" name="Rectangle 9"/>
              <p:cNvSpPr>
                <a:spLocks noChangeArrowheads="1"/>
              </p:cNvSpPr>
              <p:nvPr/>
            </p:nvSpPr>
            <p:spPr bwMode="auto">
              <a:xfrm>
                <a:off x="1195" y="2483"/>
                <a:ext cx="138" cy="510"/>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6" name="Rectangle 10"/>
              <p:cNvSpPr>
                <a:spLocks noChangeArrowheads="1"/>
              </p:cNvSpPr>
              <p:nvPr/>
            </p:nvSpPr>
            <p:spPr bwMode="auto">
              <a:xfrm>
                <a:off x="1333" y="2503"/>
                <a:ext cx="140" cy="490"/>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7" name="Rectangle 11"/>
              <p:cNvSpPr>
                <a:spLocks noChangeArrowheads="1"/>
              </p:cNvSpPr>
              <p:nvPr/>
            </p:nvSpPr>
            <p:spPr bwMode="auto">
              <a:xfrm>
                <a:off x="1473" y="2522"/>
                <a:ext cx="138" cy="471"/>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8" name="Rectangle 12"/>
              <p:cNvSpPr>
                <a:spLocks noChangeArrowheads="1"/>
              </p:cNvSpPr>
              <p:nvPr/>
            </p:nvSpPr>
            <p:spPr bwMode="auto">
              <a:xfrm>
                <a:off x="1611" y="2543"/>
                <a:ext cx="138" cy="450"/>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49" name="Rectangle 13"/>
              <p:cNvSpPr>
                <a:spLocks noChangeArrowheads="1"/>
              </p:cNvSpPr>
              <p:nvPr/>
            </p:nvSpPr>
            <p:spPr bwMode="auto">
              <a:xfrm>
                <a:off x="1749" y="2562"/>
                <a:ext cx="139" cy="431"/>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0" name="Rectangle 14"/>
              <p:cNvSpPr>
                <a:spLocks noChangeArrowheads="1"/>
              </p:cNvSpPr>
              <p:nvPr/>
            </p:nvSpPr>
            <p:spPr bwMode="auto">
              <a:xfrm>
                <a:off x="1888" y="2582"/>
                <a:ext cx="138" cy="411"/>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1" name="Rectangle 15"/>
              <p:cNvSpPr>
                <a:spLocks noChangeArrowheads="1"/>
              </p:cNvSpPr>
              <p:nvPr/>
            </p:nvSpPr>
            <p:spPr bwMode="auto">
              <a:xfrm>
                <a:off x="2026" y="2602"/>
                <a:ext cx="139" cy="391"/>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2" name="Rectangle 16"/>
              <p:cNvSpPr>
                <a:spLocks noChangeArrowheads="1"/>
              </p:cNvSpPr>
              <p:nvPr/>
            </p:nvSpPr>
            <p:spPr bwMode="auto">
              <a:xfrm>
                <a:off x="2165" y="2621"/>
                <a:ext cx="138" cy="372"/>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3" name="Rectangle 17"/>
              <p:cNvSpPr>
                <a:spLocks noChangeArrowheads="1"/>
              </p:cNvSpPr>
              <p:nvPr/>
            </p:nvSpPr>
            <p:spPr bwMode="auto">
              <a:xfrm>
                <a:off x="2303" y="2641"/>
                <a:ext cx="139" cy="352"/>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4" name="Rectangle 18"/>
              <p:cNvSpPr>
                <a:spLocks noChangeArrowheads="1"/>
              </p:cNvSpPr>
              <p:nvPr/>
            </p:nvSpPr>
            <p:spPr bwMode="auto">
              <a:xfrm>
                <a:off x="2442" y="2661"/>
                <a:ext cx="138" cy="332"/>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5" name="Rectangle 19"/>
              <p:cNvSpPr>
                <a:spLocks noChangeArrowheads="1"/>
              </p:cNvSpPr>
              <p:nvPr/>
            </p:nvSpPr>
            <p:spPr bwMode="auto">
              <a:xfrm>
                <a:off x="2580" y="2680"/>
                <a:ext cx="139" cy="313"/>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6" name="Rectangle 20"/>
              <p:cNvSpPr>
                <a:spLocks noChangeArrowheads="1"/>
              </p:cNvSpPr>
              <p:nvPr/>
            </p:nvSpPr>
            <p:spPr bwMode="auto">
              <a:xfrm>
                <a:off x="2719" y="2700"/>
                <a:ext cx="139" cy="293"/>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7" name="Rectangle 21"/>
              <p:cNvSpPr>
                <a:spLocks noChangeArrowheads="1"/>
              </p:cNvSpPr>
              <p:nvPr/>
            </p:nvSpPr>
            <p:spPr bwMode="auto">
              <a:xfrm>
                <a:off x="2858" y="2720"/>
                <a:ext cx="138" cy="273"/>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8" name="Rectangle 22"/>
              <p:cNvSpPr>
                <a:spLocks noChangeArrowheads="1"/>
              </p:cNvSpPr>
              <p:nvPr/>
            </p:nvSpPr>
            <p:spPr bwMode="auto">
              <a:xfrm>
                <a:off x="2996" y="2739"/>
                <a:ext cx="138" cy="254"/>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59" name="Rectangle 23"/>
              <p:cNvSpPr>
                <a:spLocks noChangeArrowheads="1"/>
              </p:cNvSpPr>
              <p:nvPr/>
            </p:nvSpPr>
            <p:spPr bwMode="auto">
              <a:xfrm>
                <a:off x="3134" y="2758"/>
                <a:ext cx="139" cy="235"/>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0" name="Rectangle 24"/>
              <p:cNvSpPr>
                <a:spLocks noChangeArrowheads="1"/>
              </p:cNvSpPr>
              <p:nvPr/>
            </p:nvSpPr>
            <p:spPr bwMode="auto">
              <a:xfrm>
                <a:off x="3273" y="2777"/>
                <a:ext cx="139" cy="216"/>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1" name="Rectangle 25"/>
              <p:cNvSpPr>
                <a:spLocks noChangeArrowheads="1"/>
              </p:cNvSpPr>
              <p:nvPr/>
            </p:nvSpPr>
            <p:spPr bwMode="auto">
              <a:xfrm>
                <a:off x="3412" y="2797"/>
                <a:ext cx="138" cy="196"/>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2" name="Rectangle 26"/>
              <p:cNvSpPr>
                <a:spLocks noChangeArrowheads="1"/>
              </p:cNvSpPr>
              <p:nvPr/>
            </p:nvSpPr>
            <p:spPr bwMode="auto">
              <a:xfrm>
                <a:off x="3550" y="2816"/>
                <a:ext cx="139" cy="177"/>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3" name="Rectangle 27"/>
              <p:cNvSpPr>
                <a:spLocks noChangeArrowheads="1"/>
              </p:cNvSpPr>
              <p:nvPr/>
            </p:nvSpPr>
            <p:spPr bwMode="auto">
              <a:xfrm>
                <a:off x="3689" y="2834"/>
                <a:ext cx="138" cy="15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4" name="Rectangle 28"/>
              <p:cNvSpPr>
                <a:spLocks noChangeArrowheads="1"/>
              </p:cNvSpPr>
              <p:nvPr/>
            </p:nvSpPr>
            <p:spPr bwMode="auto">
              <a:xfrm>
                <a:off x="3827" y="2852"/>
                <a:ext cx="139" cy="141"/>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5" name="Rectangle 29"/>
              <p:cNvSpPr>
                <a:spLocks noChangeArrowheads="1"/>
              </p:cNvSpPr>
              <p:nvPr/>
            </p:nvSpPr>
            <p:spPr bwMode="auto">
              <a:xfrm>
                <a:off x="3966" y="2870"/>
                <a:ext cx="139" cy="123"/>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6" name="Rectangle 30"/>
              <p:cNvSpPr>
                <a:spLocks noChangeArrowheads="1"/>
              </p:cNvSpPr>
              <p:nvPr/>
            </p:nvSpPr>
            <p:spPr bwMode="auto">
              <a:xfrm>
                <a:off x="4105" y="2887"/>
                <a:ext cx="138" cy="106"/>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7" name="Rectangle 31"/>
              <p:cNvSpPr>
                <a:spLocks noChangeArrowheads="1"/>
              </p:cNvSpPr>
              <p:nvPr/>
            </p:nvSpPr>
            <p:spPr bwMode="auto">
              <a:xfrm>
                <a:off x="4243" y="2904"/>
                <a:ext cx="138" cy="8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8" name="Rectangle 32"/>
              <p:cNvSpPr>
                <a:spLocks noChangeArrowheads="1"/>
              </p:cNvSpPr>
              <p:nvPr/>
            </p:nvSpPr>
            <p:spPr bwMode="auto">
              <a:xfrm>
                <a:off x="4381" y="2920"/>
                <a:ext cx="139" cy="73"/>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69" name="Rectangle 33"/>
              <p:cNvSpPr>
                <a:spLocks noChangeArrowheads="1"/>
              </p:cNvSpPr>
              <p:nvPr/>
            </p:nvSpPr>
            <p:spPr bwMode="auto">
              <a:xfrm>
                <a:off x="4520" y="2936"/>
                <a:ext cx="139" cy="57"/>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70" name="Rectangle 34"/>
              <p:cNvSpPr>
                <a:spLocks noChangeArrowheads="1"/>
              </p:cNvSpPr>
              <p:nvPr/>
            </p:nvSpPr>
            <p:spPr bwMode="auto">
              <a:xfrm>
                <a:off x="4659" y="2950"/>
                <a:ext cx="138" cy="43"/>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71" name="Rectangle 35"/>
              <p:cNvSpPr>
                <a:spLocks noChangeArrowheads="1"/>
              </p:cNvSpPr>
              <p:nvPr/>
            </p:nvSpPr>
            <p:spPr bwMode="auto">
              <a:xfrm>
                <a:off x="4797" y="2963"/>
                <a:ext cx="139" cy="30"/>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72" name="Rectangle 36"/>
              <p:cNvSpPr>
                <a:spLocks noChangeArrowheads="1"/>
              </p:cNvSpPr>
              <p:nvPr/>
            </p:nvSpPr>
            <p:spPr bwMode="auto">
              <a:xfrm>
                <a:off x="4936" y="2974"/>
                <a:ext cx="138" cy="19"/>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73" name="Rectangle 37"/>
              <p:cNvSpPr>
                <a:spLocks noChangeArrowheads="1"/>
              </p:cNvSpPr>
              <p:nvPr/>
            </p:nvSpPr>
            <p:spPr bwMode="auto">
              <a:xfrm>
                <a:off x="5074" y="2983"/>
                <a:ext cx="139" cy="10"/>
              </a:xfrm>
              <a:prstGeom prst="rect">
                <a:avLst/>
              </a:prstGeom>
              <a:solidFill>
                <a:schemeClr val="tx1">
                  <a:lumMod val="75000"/>
                  <a:lumOff val="25000"/>
                </a:schemeClr>
              </a:solidFill>
              <a:ln w="6">
                <a:solidFill>
                  <a:srgbClr val="000000"/>
                </a:solidFill>
                <a:miter lim="800000"/>
                <a:headEnd/>
                <a:tailEnd/>
              </a:ln>
            </p:spPr>
            <p:txBody>
              <a:bodyPr/>
              <a:lstStyle/>
              <a:p>
                <a:pPr>
                  <a:defRPr/>
                </a:pPr>
                <a:endParaRPr lang="en-US" dirty="0">
                  <a:solidFill>
                    <a:prstClr val="black"/>
                  </a:solidFill>
                  <a:latin typeface="Arial" pitchFamily="34" charset="0"/>
                </a:endParaRPr>
              </a:p>
            </p:txBody>
          </p:sp>
          <p:sp>
            <p:nvSpPr>
              <p:cNvPr id="474" name="Rectangle 38"/>
              <p:cNvSpPr>
                <a:spLocks noChangeArrowheads="1"/>
              </p:cNvSpPr>
              <p:nvPr/>
            </p:nvSpPr>
            <p:spPr bwMode="auto">
              <a:xfrm>
                <a:off x="5213" y="2989"/>
                <a:ext cx="138" cy="4"/>
              </a:xfrm>
              <a:prstGeom prst="rect">
                <a:avLst/>
              </a:prstGeom>
              <a:solidFill>
                <a:srgbClr val="000080"/>
              </a:solidFill>
              <a:ln w="6">
                <a:solidFill>
                  <a:srgbClr val="000000"/>
                </a:solidFill>
                <a:miter lim="800000"/>
                <a:headEnd/>
                <a:tailEnd/>
              </a:ln>
            </p:spPr>
            <p:txBody>
              <a:bodyPr/>
              <a:lstStyle/>
              <a:p>
                <a:endParaRPr lang="en-US" dirty="0">
                  <a:solidFill>
                    <a:srgbClr val="000000"/>
                  </a:solidFill>
                </a:endParaRPr>
              </a:p>
            </p:txBody>
          </p:sp>
          <p:sp>
            <p:nvSpPr>
              <p:cNvPr id="475" name="Rectangle 39"/>
              <p:cNvSpPr>
                <a:spLocks noChangeArrowheads="1"/>
              </p:cNvSpPr>
              <p:nvPr/>
            </p:nvSpPr>
            <p:spPr bwMode="auto">
              <a:xfrm>
                <a:off x="502" y="1832"/>
                <a:ext cx="140" cy="55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76" name="Rectangle 40"/>
              <p:cNvSpPr>
                <a:spLocks noChangeArrowheads="1"/>
              </p:cNvSpPr>
              <p:nvPr/>
            </p:nvSpPr>
            <p:spPr bwMode="auto">
              <a:xfrm>
                <a:off x="641" y="1845"/>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77" name="Rectangle 41"/>
              <p:cNvSpPr>
                <a:spLocks noChangeArrowheads="1"/>
              </p:cNvSpPr>
              <p:nvPr/>
            </p:nvSpPr>
            <p:spPr bwMode="auto">
              <a:xfrm>
                <a:off x="779" y="1864"/>
                <a:ext cx="139" cy="56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78" name="Rectangle 42"/>
              <p:cNvSpPr>
                <a:spLocks noChangeArrowheads="1"/>
              </p:cNvSpPr>
              <p:nvPr/>
            </p:nvSpPr>
            <p:spPr bwMode="auto">
              <a:xfrm>
                <a:off x="918" y="1884"/>
                <a:ext cx="139" cy="56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79" name="Rectangle 43"/>
              <p:cNvSpPr>
                <a:spLocks noChangeArrowheads="1"/>
              </p:cNvSpPr>
              <p:nvPr/>
            </p:nvSpPr>
            <p:spPr bwMode="auto">
              <a:xfrm>
                <a:off x="1057" y="1904"/>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0" name="Rectangle 44"/>
              <p:cNvSpPr>
                <a:spLocks noChangeArrowheads="1"/>
              </p:cNvSpPr>
              <p:nvPr/>
            </p:nvSpPr>
            <p:spPr bwMode="auto">
              <a:xfrm>
                <a:off x="1195" y="1924"/>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1" name="Rectangle 45"/>
              <p:cNvSpPr>
                <a:spLocks noChangeArrowheads="1"/>
              </p:cNvSpPr>
              <p:nvPr/>
            </p:nvSpPr>
            <p:spPr bwMode="auto">
              <a:xfrm>
                <a:off x="1333" y="1944"/>
                <a:ext cx="140"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2" name="Rectangle 46"/>
              <p:cNvSpPr>
                <a:spLocks noChangeArrowheads="1"/>
              </p:cNvSpPr>
              <p:nvPr/>
            </p:nvSpPr>
            <p:spPr bwMode="auto">
              <a:xfrm>
                <a:off x="1473" y="1963"/>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3" name="Rectangle 47"/>
              <p:cNvSpPr>
                <a:spLocks noChangeArrowheads="1"/>
              </p:cNvSpPr>
              <p:nvPr/>
            </p:nvSpPr>
            <p:spPr bwMode="auto">
              <a:xfrm>
                <a:off x="1611" y="1984"/>
                <a:ext cx="138" cy="55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4" name="Rectangle 48"/>
              <p:cNvSpPr>
                <a:spLocks noChangeArrowheads="1"/>
              </p:cNvSpPr>
              <p:nvPr/>
            </p:nvSpPr>
            <p:spPr bwMode="auto">
              <a:xfrm>
                <a:off x="1749" y="2004"/>
                <a:ext cx="139" cy="55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5" name="Rectangle 49"/>
              <p:cNvSpPr>
                <a:spLocks noChangeArrowheads="1"/>
              </p:cNvSpPr>
              <p:nvPr/>
            </p:nvSpPr>
            <p:spPr bwMode="auto">
              <a:xfrm>
                <a:off x="1888" y="2024"/>
                <a:ext cx="138" cy="55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6" name="Rectangle 50"/>
              <p:cNvSpPr>
                <a:spLocks noChangeArrowheads="1"/>
              </p:cNvSpPr>
              <p:nvPr/>
            </p:nvSpPr>
            <p:spPr bwMode="auto">
              <a:xfrm>
                <a:off x="2026" y="2044"/>
                <a:ext cx="139" cy="55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7" name="Rectangle 51"/>
              <p:cNvSpPr>
                <a:spLocks noChangeArrowheads="1"/>
              </p:cNvSpPr>
              <p:nvPr/>
            </p:nvSpPr>
            <p:spPr bwMode="auto">
              <a:xfrm>
                <a:off x="2165" y="2065"/>
                <a:ext cx="138" cy="55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8" name="Rectangle 52"/>
              <p:cNvSpPr>
                <a:spLocks noChangeArrowheads="1"/>
              </p:cNvSpPr>
              <p:nvPr/>
            </p:nvSpPr>
            <p:spPr bwMode="auto">
              <a:xfrm>
                <a:off x="2303" y="2085"/>
                <a:ext cx="139" cy="55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89" name="Rectangle 53"/>
              <p:cNvSpPr>
                <a:spLocks noChangeArrowheads="1"/>
              </p:cNvSpPr>
              <p:nvPr/>
            </p:nvSpPr>
            <p:spPr bwMode="auto">
              <a:xfrm>
                <a:off x="2442" y="2106"/>
                <a:ext cx="138" cy="555"/>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0" name="Rectangle 54"/>
              <p:cNvSpPr>
                <a:spLocks noChangeArrowheads="1"/>
              </p:cNvSpPr>
              <p:nvPr/>
            </p:nvSpPr>
            <p:spPr bwMode="auto">
              <a:xfrm>
                <a:off x="2580" y="2128"/>
                <a:ext cx="139" cy="55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1" name="Rectangle 55"/>
              <p:cNvSpPr>
                <a:spLocks noChangeArrowheads="1"/>
              </p:cNvSpPr>
              <p:nvPr/>
            </p:nvSpPr>
            <p:spPr bwMode="auto">
              <a:xfrm>
                <a:off x="2719" y="2149"/>
                <a:ext cx="139" cy="551"/>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2" name="Rectangle 56"/>
              <p:cNvSpPr>
                <a:spLocks noChangeArrowheads="1"/>
              </p:cNvSpPr>
              <p:nvPr/>
            </p:nvSpPr>
            <p:spPr bwMode="auto">
              <a:xfrm>
                <a:off x="2858" y="2171"/>
                <a:ext cx="138" cy="549"/>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3" name="Rectangle 57"/>
              <p:cNvSpPr>
                <a:spLocks noChangeArrowheads="1"/>
              </p:cNvSpPr>
              <p:nvPr/>
            </p:nvSpPr>
            <p:spPr bwMode="auto">
              <a:xfrm>
                <a:off x="2996" y="2193"/>
                <a:ext cx="138" cy="54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4" name="Rectangle 58"/>
              <p:cNvSpPr>
                <a:spLocks noChangeArrowheads="1"/>
              </p:cNvSpPr>
              <p:nvPr/>
            </p:nvSpPr>
            <p:spPr bwMode="auto">
              <a:xfrm>
                <a:off x="3134" y="2216"/>
                <a:ext cx="139" cy="54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5" name="Rectangle 59"/>
              <p:cNvSpPr>
                <a:spLocks noChangeArrowheads="1"/>
              </p:cNvSpPr>
              <p:nvPr/>
            </p:nvSpPr>
            <p:spPr bwMode="auto">
              <a:xfrm>
                <a:off x="3273" y="2239"/>
                <a:ext cx="139" cy="538"/>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6" name="Rectangle 60"/>
              <p:cNvSpPr>
                <a:spLocks noChangeArrowheads="1"/>
              </p:cNvSpPr>
              <p:nvPr/>
            </p:nvSpPr>
            <p:spPr bwMode="auto">
              <a:xfrm>
                <a:off x="3412" y="2265"/>
                <a:ext cx="138" cy="53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7" name="Rectangle 61"/>
              <p:cNvSpPr>
                <a:spLocks noChangeArrowheads="1"/>
              </p:cNvSpPr>
              <p:nvPr/>
            </p:nvSpPr>
            <p:spPr bwMode="auto">
              <a:xfrm>
                <a:off x="3550" y="2290"/>
                <a:ext cx="139" cy="52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8" name="Rectangle 62"/>
              <p:cNvSpPr>
                <a:spLocks noChangeArrowheads="1"/>
              </p:cNvSpPr>
              <p:nvPr/>
            </p:nvSpPr>
            <p:spPr bwMode="auto">
              <a:xfrm>
                <a:off x="3689" y="2317"/>
                <a:ext cx="138" cy="517"/>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499" name="Rectangle 63"/>
              <p:cNvSpPr>
                <a:spLocks noChangeArrowheads="1"/>
              </p:cNvSpPr>
              <p:nvPr/>
            </p:nvSpPr>
            <p:spPr bwMode="auto">
              <a:xfrm>
                <a:off x="3827" y="2346"/>
                <a:ext cx="139" cy="50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0" name="Rectangle 64"/>
              <p:cNvSpPr>
                <a:spLocks noChangeArrowheads="1"/>
              </p:cNvSpPr>
              <p:nvPr/>
            </p:nvSpPr>
            <p:spPr bwMode="auto">
              <a:xfrm>
                <a:off x="3966" y="2378"/>
                <a:ext cx="139" cy="492"/>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1" name="Rectangle 65"/>
              <p:cNvSpPr>
                <a:spLocks noChangeArrowheads="1"/>
              </p:cNvSpPr>
              <p:nvPr/>
            </p:nvSpPr>
            <p:spPr bwMode="auto">
              <a:xfrm>
                <a:off x="4105" y="2412"/>
                <a:ext cx="138" cy="475"/>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2" name="Rectangle 66"/>
              <p:cNvSpPr>
                <a:spLocks noChangeArrowheads="1"/>
              </p:cNvSpPr>
              <p:nvPr/>
            </p:nvSpPr>
            <p:spPr bwMode="auto">
              <a:xfrm>
                <a:off x="4243" y="2448"/>
                <a:ext cx="138" cy="456"/>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3" name="Rectangle 67"/>
              <p:cNvSpPr>
                <a:spLocks noChangeArrowheads="1"/>
              </p:cNvSpPr>
              <p:nvPr/>
            </p:nvSpPr>
            <p:spPr bwMode="auto">
              <a:xfrm>
                <a:off x="4381" y="2490"/>
                <a:ext cx="139" cy="43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4" name="Rectangle 68"/>
              <p:cNvSpPr>
                <a:spLocks noChangeArrowheads="1"/>
              </p:cNvSpPr>
              <p:nvPr/>
            </p:nvSpPr>
            <p:spPr bwMode="auto">
              <a:xfrm>
                <a:off x="4520" y="2536"/>
                <a:ext cx="139" cy="400"/>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5" name="Rectangle 73"/>
              <p:cNvSpPr>
                <a:spLocks noChangeArrowheads="1"/>
              </p:cNvSpPr>
              <p:nvPr/>
            </p:nvSpPr>
            <p:spPr bwMode="auto">
              <a:xfrm>
                <a:off x="5213" y="2886"/>
                <a:ext cx="138" cy="103"/>
              </a:xfrm>
              <a:prstGeom prst="rect">
                <a:avLst/>
              </a:prstGeom>
              <a:gradFill rotWithShape="1">
                <a:gsLst>
                  <a:gs pos="0">
                    <a:srgbClr val="A03500"/>
                  </a:gs>
                  <a:gs pos="50000">
                    <a:srgbClr val="E65100"/>
                  </a:gs>
                  <a:gs pos="100000">
                    <a:srgbClr val="FF6200"/>
                  </a:gs>
                </a:gsLst>
                <a:lin ang="16200000" scaled="1"/>
              </a:gradFill>
              <a:ln w="6">
                <a:solidFill>
                  <a:srgbClr val="000000"/>
                </a:solidFill>
                <a:miter lim="800000"/>
                <a:headEnd/>
                <a:tailEnd/>
              </a:ln>
            </p:spPr>
            <p:txBody>
              <a:bodyPr/>
              <a:lstStyle/>
              <a:p>
                <a:endParaRPr lang="en-US" dirty="0">
                  <a:solidFill>
                    <a:srgbClr val="000000"/>
                  </a:solidFill>
                </a:endParaRPr>
              </a:p>
            </p:txBody>
          </p:sp>
          <p:sp>
            <p:nvSpPr>
              <p:cNvPr id="506" name="Line 109"/>
              <p:cNvSpPr>
                <a:spLocks noChangeShapeType="1"/>
              </p:cNvSpPr>
              <p:nvPr/>
            </p:nvSpPr>
            <p:spPr bwMode="auto">
              <a:xfrm>
                <a:off x="502" y="1788"/>
                <a:ext cx="1" cy="120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07" name="Line 110"/>
              <p:cNvSpPr>
                <a:spLocks noChangeShapeType="1"/>
              </p:cNvSpPr>
              <p:nvPr/>
            </p:nvSpPr>
            <p:spPr bwMode="auto">
              <a:xfrm>
                <a:off x="478" y="2993"/>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08" name="Line 111"/>
              <p:cNvSpPr>
                <a:spLocks noChangeShapeType="1"/>
              </p:cNvSpPr>
              <p:nvPr/>
            </p:nvSpPr>
            <p:spPr bwMode="auto">
              <a:xfrm>
                <a:off x="478" y="282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09" name="Line 112"/>
              <p:cNvSpPr>
                <a:spLocks noChangeShapeType="1"/>
              </p:cNvSpPr>
              <p:nvPr/>
            </p:nvSpPr>
            <p:spPr bwMode="auto">
              <a:xfrm>
                <a:off x="478" y="2649"/>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0" name="Line 113"/>
              <p:cNvSpPr>
                <a:spLocks noChangeShapeType="1"/>
              </p:cNvSpPr>
              <p:nvPr/>
            </p:nvSpPr>
            <p:spPr bwMode="auto">
              <a:xfrm>
                <a:off x="478" y="2477"/>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1" name="Line 114"/>
              <p:cNvSpPr>
                <a:spLocks noChangeShapeType="1"/>
              </p:cNvSpPr>
              <p:nvPr/>
            </p:nvSpPr>
            <p:spPr bwMode="auto">
              <a:xfrm>
                <a:off x="478" y="2305"/>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2" name="Line 115"/>
              <p:cNvSpPr>
                <a:spLocks noChangeShapeType="1"/>
              </p:cNvSpPr>
              <p:nvPr/>
            </p:nvSpPr>
            <p:spPr bwMode="auto">
              <a:xfrm>
                <a:off x="478" y="2132"/>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3" name="Line 116"/>
              <p:cNvSpPr>
                <a:spLocks noChangeShapeType="1"/>
              </p:cNvSpPr>
              <p:nvPr/>
            </p:nvSpPr>
            <p:spPr bwMode="auto">
              <a:xfrm>
                <a:off x="478" y="1960"/>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4" name="Line 117"/>
              <p:cNvSpPr>
                <a:spLocks noChangeShapeType="1"/>
              </p:cNvSpPr>
              <p:nvPr/>
            </p:nvSpPr>
            <p:spPr bwMode="auto">
              <a:xfrm>
                <a:off x="478" y="1788"/>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5" name="Line 118"/>
              <p:cNvSpPr>
                <a:spLocks noChangeShapeType="1"/>
              </p:cNvSpPr>
              <p:nvPr/>
            </p:nvSpPr>
            <p:spPr bwMode="auto">
              <a:xfrm>
                <a:off x="502" y="2993"/>
                <a:ext cx="498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6" name="Line 119"/>
              <p:cNvSpPr>
                <a:spLocks noChangeShapeType="1"/>
              </p:cNvSpPr>
              <p:nvPr/>
            </p:nvSpPr>
            <p:spPr bwMode="auto">
              <a:xfrm flipV="1">
                <a:off x="502"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7" name="Line 120"/>
              <p:cNvSpPr>
                <a:spLocks noChangeShapeType="1"/>
              </p:cNvSpPr>
              <p:nvPr/>
            </p:nvSpPr>
            <p:spPr bwMode="auto">
              <a:xfrm flipV="1">
                <a:off x="64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8" name="Line 121"/>
              <p:cNvSpPr>
                <a:spLocks noChangeShapeType="1"/>
              </p:cNvSpPr>
              <p:nvPr/>
            </p:nvSpPr>
            <p:spPr bwMode="auto">
              <a:xfrm flipV="1">
                <a:off x="77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19" name="Line 122"/>
              <p:cNvSpPr>
                <a:spLocks noChangeShapeType="1"/>
              </p:cNvSpPr>
              <p:nvPr/>
            </p:nvSpPr>
            <p:spPr bwMode="auto">
              <a:xfrm flipV="1">
                <a:off x="918"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0" name="Line 123"/>
              <p:cNvSpPr>
                <a:spLocks noChangeShapeType="1"/>
              </p:cNvSpPr>
              <p:nvPr/>
            </p:nvSpPr>
            <p:spPr bwMode="auto">
              <a:xfrm flipV="1">
                <a:off x="1057"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1" name="Line 124"/>
              <p:cNvSpPr>
                <a:spLocks noChangeShapeType="1"/>
              </p:cNvSpPr>
              <p:nvPr/>
            </p:nvSpPr>
            <p:spPr bwMode="auto">
              <a:xfrm flipV="1">
                <a:off x="1195"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2" name="Line 125"/>
              <p:cNvSpPr>
                <a:spLocks noChangeShapeType="1"/>
              </p:cNvSpPr>
              <p:nvPr/>
            </p:nvSpPr>
            <p:spPr bwMode="auto">
              <a:xfrm flipV="1">
                <a:off x="133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3" name="Line 126"/>
              <p:cNvSpPr>
                <a:spLocks noChangeShapeType="1"/>
              </p:cNvSpPr>
              <p:nvPr/>
            </p:nvSpPr>
            <p:spPr bwMode="auto">
              <a:xfrm flipV="1">
                <a:off x="147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4" name="Line 127"/>
              <p:cNvSpPr>
                <a:spLocks noChangeShapeType="1"/>
              </p:cNvSpPr>
              <p:nvPr/>
            </p:nvSpPr>
            <p:spPr bwMode="auto">
              <a:xfrm flipV="1">
                <a:off x="161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5" name="Line 128"/>
              <p:cNvSpPr>
                <a:spLocks noChangeShapeType="1"/>
              </p:cNvSpPr>
              <p:nvPr/>
            </p:nvSpPr>
            <p:spPr bwMode="auto">
              <a:xfrm flipV="1">
                <a:off x="174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6" name="Line 129"/>
              <p:cNvSpPr>
                <a:spLocks noChangeShapeType="1"/>
              </p:cNvSpPr>
              <p:nvPr/>
            </p:nvSpPr>
            <p:spPr bwMode="auto">
              <a:xfrm flipV="1">
                <a:off x="1888"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7" name="Line 130"/>
              <p:cNvSpPr>
                <a:spLocks noChangeShapeType="1"/>
              </p:cNvSpPr>
              <p:nvPr/>
            </p:nvSpPr>
            <p:spPr bwMode="auto">
              <a:xfrm flipV="1">
                <a:off x="202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8" name="Line 131"/>
              <p:cNvSpPr>
                <a:spLocks noChangeShapeType="1"/>
              </p:cNvSpPr>
              <p:nvPr/>
            </p:nvSpPr>
            <p:spPr bwMode="auto">
              <a:xfrm flipV="1">
                <a:off x="2165"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29" name="Line 132"/>
              <p:cNvSpPr>
                <a:spLocks noChangeShapeType="1"/>
              </p:cNvSpPr>
              <p:nvPr/>
            </p:nvSpPr>
            <p:spPr bwMode="auto">
              <a:xfrm flipV="1">
                <a:off x="230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0" name="Line 133"/>
              <p:cNvSpPr>
                <a:spLocks noChangeShapeType="1"/>
              </p:cNvSpPr>
              <p:nvPr/>
            </p:nvSpPr>
            <p:spPr bwMode="auto">
              <a:xfrm flipV="1">
                <a:off x="2442"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1" name="Line 134"/>
              <p:cNvSpPr>
                <a:spLocks noChangeShapeType="1"/>
              </p:cNvSpPr>
              <p:nvPr/>
            </p:nvSpPr>
            <p:spPr bwMode="auto">
              <a:xfrm flipV="1">
                <a:off x="258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2" name="Line 135"/>
              <p:cNvSpPr>
                <a:spLocks noChangeShapeType="1"/>
              </p:cNvSpPr>
              <p:nvPr/>
            </p:nvSpPr>
            <p:spPr bwMode="auto">
              <a:xfrm flipV="1">
                <a:off x="271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3" name="Line 136"/>
              <p:cNvSpPr>
                <a:spLocks noChangeShapeType="1"/>
              </p:cNvSpPr>
              <p:nvPr/>
            </p:nvSpPr>
            <p:spPr bwMode="auto">
              <a:xfrm flipV="1">
                <a:off x="2858"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4" name="Line 137"/>
              <p:cNvSpPr>
                <a:spLocks noChangeShapeType="1"/>
              </p:cNvSpPr>
              <p:nvPr/>
            </p:nvSpPr>
            <p:spPr bwMode="auto">
              <a:xfrm flipV="1">
                <a:off x="299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5" name="Line 138"/>
              <p:cNvSpPr>
                <a:spLocks noChangeShapeType="1"/>
              </p:cNvSpPr>
              <p:nvPr/>
            </p:nvSpPr>
            <p:spPr bwMode="auto">
              <a:xfrm flipV="1">
                <a:off x="3134"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6" name="Line 139"/>
              <p:cNvSpPr>
                <a:spLocks noChangeShapeType="1"/>
              </p:cNvSpPr>
              <p:nvPr/>
            </p:nvSpPr>
            <p:spPr bwMode="auto">
              <a:xfrm flipV="1">
                <a:off x="327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7" name="Line 140"/>
              <p:cNvSpPr>
                <a:spLocks noChangeShapeType="1"/>
              </p:cNvSpPr>
              <p:nvPr/>
            </p:nvSpPr>
            <p:spPr bwMode="auto">
              <a:xfrm flipV="1">
                <a:off x="3412"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8" name="Line 141"/>
              <p:cNvSpPr>
                <a:spLocks noChangeShapeType="1"/>
              </p:cNvSpPr>
              <p:nvPr/>
            </p:nvSpPr>
            <p:spPr bwMode="auto">
              <a:xfrm flipV="1">
                <a:off x="355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39" name="Line 142"/>
              <p:cNvSpPr>
                <a:spLocks noChangeShapeType="1"/>
              </p:cNvSpPr>
              <p:nvPr/>
            </p:nvSpPr>
            <p:spPr bwMode="auto">
              <a:xfrm flipV="1">
                <a:off x="368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0" name="Line 143"/>
              <p:cNvSpPr>
                <a:spLocks noChangeShapeType="1"/>
              </p:cNvSpPr>
              <p:nvPr/>
            </p:nvSpPr>
            <p:spPr bwMode="auto">
              <a:xfrm flipV="1">
                <a:off x="3827"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1" name="Line 144"/>
              <p:cNvSpPr>
                <a:spLocks noChangeShapeType="1"/>
              </p:cNvSpPr>
              <p:nvPr/>
            </p:nvSpPr>
            <p:spPr bwMode="auto">
              <a:xfrm flipV="1">
                <a:off x="396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2" name="Line 145"/>
              <p:cNvSpPr>
                <a:spLocks noChangeShapeType="1"/>
              </p:cNvSpPr>
              <p:nvPr/>
            </p:nvSpPr>
            <p:spPr bwMode="auto">
              <a:xfrm flipV="1">
                <a:off x="4105"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3" name="Line 146"/>
              <p:cNvSpPr>
                <a:spLocks noChangeShapeType="1"/>
              </p:cNvSpPr>
              <p:nvPr/>
            </p:nvSpPr>
            <p:spPr bwMode="auto">
              <a:xfrm flipV="1">
                <a:off x="424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4" name="Line 147"/>
              <p:cNvSpPr>
                <a:spLocks noChangeShapeType="1"/>
              </p:cNvSpPr>
              <p:nvPr/>
            </p:nvSpPr>
            <p:spPr bwMode="auto">
              <a:xfrm flipV="1">
                <a:off x="438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5" name="Line 148"/>
              <p:cNvSpPr>
                <a:spLocks noChangeShapeType="1"/>
              </p:cNvSpPr>
              <p:nvPr/>
            </p:nvSpPr>
            <p:spPr bwMode="auto">
              <a:xfrm flipV="1">
                <a:off x="452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6" name="Line 149"/>
              <p:cNvSpPr>
                <a:spLocks noChangeShapeType="1"/>
              </p:cNvSpPr>
              <p:nvPr/>
            </p:nvSpPr>
            <p:spPr bwMode="auto">
              <a:xfrm flipV="1">
                <a:off x="4659"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7" name="Line 150"/>
              <p:cNvSpPr>
                <a:spLocks noChangeShapeType="1"/>
              </p:cNvSpPr>
              <p:nvPr/>
            </p:nvSpPr>
            <p:spPr bwMode="auto">
              <a:xfrm flipV="1">
                <a:off x="4797"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8" name="Line 151"/>
              <p:cNvSpPr>
                <a:spLocks noChangeShapeType="1"/>
              </p:cNvSpPr>
              <p:nvPr/>
            </p:nvSpPr>
            <p:spPr bwMode="auto">
              <a:xfrm flipV="1">
                <a:off x="4936"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49" name="Line 152"/>
              <p:cNvSpPr>
                <a:spLocks noChangeShapeType="1"/>
              </p:cNvSpPr>
              <p:nvPr/>
            </p:nvSpPr>
            <p:spPr bwMode="auto">
              <a:xfrm flipV="1">
                <a:off x="5074"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50" name="Line 153"/>
              <p:cNvSpPr>
                <a:spLocks noChangeShapeType="1"/>
              </p:cNvSpPr>
              <p:nvPr/>
            </p:nvSpPr>
            <p:spPr bwMode="auto">
              <a:xfrm flipV="1">
                <a:off x="5213"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51" name="Line 154"/>
              <p:cNvSpPr>
                <a:spLocks noChangeShapeType="1"/>
              </p:cNvSpPr>
              <p:nvPr/>
            </p:nvSpPr>
            <p:spPr bwMode="auto">
              <a:xfrm flipV="1">
                <a:off x="5351"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52" name="Line 155"/>
              <p:cNvSpPr>
                <a:spLocks noChangeShapeType="1"/>
              </p:cNvSpPr>
              <p:nvPr/>
            </p:nvSpPr>
            <p:spPr bwMode="auto">
              <a:xfrm flipV="1">
                <a:off x="5490" y="2993"/>
                <a:ext cx="1"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553" name="Rectangle 156"/>
              <p:cNvSpPr>
                <a:spLocks noChangeArrowheads="1"/>
              </p:cNvSpPr>
              <p:nvPr/>
            </p:nvSpPr>
            <p:spPr bwMode="auto">
              <a:xfrm>
                <a:off x="299" y="2948"/>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$0</a:t>
                </a:r>
              </a:p>
            </p:txBody>
          </p:sp>
          <p:sp>
            <p:nvSpPr>
              <p:cNvPr id="554" name="Rectangle 157"/>
              <p:cNvSpPr>
                <a:spLocks noChangeArrowheads="1"/>
              </p:cNvSpPr>
              <p:nvPr/>
            </p:nvSpPr>
            <p:spPr bwMode="auto">
              <a:xfrm>
                <a:off x="144" y="2776"/>
                <a:ext cx="32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  500</a:t>
                </a:r>
              </a:p>
            </p:txBody>
          </p:sp>
          <p:sp>
            <p:nvSpPr>
              <p:cNvPr id="555" name="Rectangle 158"/>
              <p:cNvSpPr>
                <a:spLocks noChangeArrowheads="1"/>
              </p:cNvSpPr>
              <p:nvPr/>
            </p:nvSpPr>
            <p:spPr bwMode="auto">
              <a:xfrm>
                <a:off x="144" y="2603"/>
                <a:ext cx="3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$1,000</a:t>
                </a:r>
              </a:p>
            </p:txBody>
          </p:sp>
          <p:sp>
            <p:nvSpPr>
              <p:cNvPr id="556" name="Rectangle 159"/>
              <p:cNvSpPr>
                <a:spLocks noChangeArrowheads="1"/>
              </p:cNvSpPr>
              <p:nvPr/>
            </p:nvSpPr>
            <p:spPr bwMode="auto">
              <a:xfrm>
                <a:off x="144" y="2431"/>
                <a:ext cx="3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$2,000</a:t>
                </a:r>
              </a:p>
            </p:txBody>
          </p:sp>
          <p:sp>
            <p:nvSpPr>
              <p:cNvPr id="557" name="Rectangle 160"/>
              <p:cNvSpPr>
                <a:spLocks noChangeArrowheads="1"/>
              </p:cNvSpPr>
              <p:nvPr/>
            </p:nvSpPr>
            <p:spPr bwMode="auto">
              <a:xfrm>
                <a:off x="144" y="2259"/>
                <a:ext cx="3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$3,000</a:t>
                </a:r>
              </a:p>
            </p:txBody>
          </p:sp>
          <p:sp>
            <p:nvSpPr>
              <p:cNvPr id="558" name="Rectangle 161"/>
              <p:cNvSpPr>
                <a:spLocks noChangeArrowheads="1"/>
              </p:cNvSpPr>
              <p:nvPr/>
            </p:nvSpPr>
            <p:spPr bwMode="auto">
              <a:xfrm>
                <a:off x="144" y="2087"/>
                <a:ext cx="3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$4,000</a:t>
                </a:r>
              </a:p>
            </p:txBody>
          </p:sp>
          <p:sp>
            <p:nvSpPr>
              <p:cNvPr id="559" name="Rectangle 162"/>
              <p:cNvSpPr>
                <a:spLocks noChangeArrowheads="1"/>
              </p:cNvSpPr>
              <p:nvPr/>
            </p:nvSpPr>
            <p:spPr bwMode="auto">
              <a:xfrm>
                <a:off x="144" y="1915"/>
                <a:ext cx="3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$5,000</a:t>
                </a:r>
              </a:p>
            </p:txBody>
          </p:sp>
          <p:sp>
            <p:nvSpPr>
              <p:cNvPr id="560" name="Rectangle 163"/>
              <p:cNvSpPr>
                <a:spLocks noChangeArrowheads="1"/>
              </p:cNvSpPr>
              <p:nvPr/>
            </p:nvSpPr>
            <p:spPr bwMode="auto">
              <a:xfrm>
                <a:off x="144" y="1742"/>
                <a:ext cx="36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$6,000</a:t>
                </a:r>
              </a:p>
            </p:txBody>
          </p:sp>
          <p:sp>
            <p:nvSpPr>
              <p:cNvPr id="561" name="Rectangle 164"/>
              <p:cNvSpPr>
                <a:spLocks noChangeArrowheads="1"/>
              </p:cNvSpPr>
              <p:nvPr/>
            </p:nvSpPr>
            <p:spPr bwMode="auto">
              <a:xfrm rot="18900000">
                <a:off x="445"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65</a:t>
                </a:r>
              </a:p>
            </p:txBody>
          </p:sp>
          <p:sp>
            <p:nvSpPr>
              <p:cNvPr id="562" name="Rectangle 165"/>
              <p:cNvSpPr>
                <a:spLocks noChangeArrowheads="1"/>
              </p:cNvSpPr>
              <p:nvPr/>
            </p:nvSpPr>
            <p:spPr bwMode="auto">
              <a:xfrm rot="18900000">
                <a:off x="583"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66</a:t>
                </a:r>
              </a:p>
            </p:txBody>
          </p:sp>
          <p:sp>
            <p:nvSpPr>
              <p:cNvPr id="563" name="Rectangle 166"/>
              <p:cNvSpPr>
                <a:spLocks noChangeArrowheads="1"/>
              </p:cNvSpPr>
              <p:nvPr/>
            </p:nvSpPr>
            <p:spPr bwMode="auto">
              <a:xfrm rot="18900000">
                <a:off x="723"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67</a:t>
                </a:r>
              </a:p>
            </p:txBody>
          </p:sp>
          <p:sp>
            <p:nvSpPr>
              <p:cNvPr id="564" name="Rectangle 167"/>
              <p:cNvSpPr>
                <a:spLocks noChangeArrowheads="1"/>
              </p:cNvSpPr>
              <p:nvPr/>
            </p:nvSpPr>
            <p:spPr bwMode="auto">
              <a:xfrm rot="18900000">
                <a:off x="861"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68</a:t>
                </a:r>
              </a:p>
            </p:txBody>
          </p:sp>
          <p:sp>
            <p:nvSpPr>
              <p:cNvPr id="565" name="Rectangle 168"/>
              <p:cNvSpPr>
                <a:spLocks noChangeArrowheads="1"/>
              </p:cNvSpPr>
              <p:nvPr/>
            </p:nvSpPr>
            <p:spPr bwMode="auto">
              <a:xfrm rot="18900000">
                <a:off x="999"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69</a:t>
                </a:r>
              </a:p>
            </p:txBody>
          </p:sp>
          <p:sp>
            <p:nvSpPr>
              <p:cNvPr id="566" name="Rectangle 169"/>
              <p:cNvSpPr>
                <a:spLocks noChangeArrowheads="1"/>
              </p:cNvSpPr>
              <p:nvPr/>
            </p:nvSpPr>
            <p:spPr bwMode="auto">
              <a:xfrm rot="18900000">
                <a:off x="1138"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70</a:t>
                </a:r>
              </a:p>
            </p:txBody>
          </p:sp>
          <p:sp>
            <p:nvSpPr>
              <p:cNvPr id="567" name="Rectangle 170"/>
              <p:cNvSpPr>
                <a:spLocks noChangeArrowheads="1"/>
              </p:cNvSpPr>
              <p:nvPr/>
            </p:nvSpPr>
            <p:spPr bwMode="auto">
              <a:xfrm rot="18900000">
                <a:off x="1276"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71</a:t>
                </a:r>
              </a:p>
            </p:txBody>
          </p:sp>
          <p:sp>
            <p:nvSpPr>
              <p:cNvPr id="568" name="Rectangle 171"/>
              <p:cNvSpPr>
                <a:spLocks noChangeArrowheads="1"/>
              </p:cNvSpPr>
              <p:nvPr/>
            </p:nvSpPr>
            <p:spPr bwMode="auto">
              <a:xfrm rot="18900000">
                <a:off x="1415"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72</a:t>
                </a:r>
              </a:p>
            </p:txBody>
          </p:sp>
          <p:sp>
            <p:nvSpPr>
              <p:cNvPr id="569" name="Rectangle 172"/>
              <p:cNvSpPr>
                <a:spLocks noChangeArrowheads="1"/>
              </p:cNvSpPr>
              <p:nvPr/>
            </p:nvSpPr>
            <p:spPr bwMode="auto">
              <a:xfrm rot="18900000">
                <a:off x="1554"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73</a:t>
                </a:r>
              </a:p>
            </p:txBody>
          </p:sp>
          <p:sp>
            <p:nvSpPr>
              <p:cNvPr id="570" name="Rectangle 173"/>
              <p:cNvSpPr>
                <a:spLocks noChangeArrowheads="1"/>
              </p:cNvSpPr>
              <p:nvPr/>
            </p:nvSpPr>
            <p:spPr bwMode="auto">
              <a:xfrm rot="18900000">
                <a:off x="1692"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74</a:t>
                </a:r>
              </a:p>
            </p:txBody>
          </p:sp>
          <p:sp>
            <p:nvSpPr>
              <p:cNvPr id="571" name="Rectangle 174"/>
              <p:cNvSpPr>
                <a:spLocks noChangeArrowheads="1"/>
              </p:cNvSpPr>
              <p:nvPr/>
            </p:nvSpPr>
            <p:spPr bwMode="auto">
              <a:xfrm rot="18900000">
                <a:off x="1830"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75</a:t>
                </a:r>
              </a:p>
            </p:txBody>
          </p:sp>
          <p:sp>
            <p:nvSpPr>
              <p:cNvPr id="572" name="Rectangle 175"/>
              <p:cNvSpPr>
                <a:spLocks noChangeArrowheads="1"/>
              </p:cNvSpPr>
              <p:nvPr/>
            </p:nvSpPr>
            <p:spPr bwMode="auto">
              <a:xfrm rot="18900000">
                <a:off x="1969"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76</a:t>
                </a:r>
              </a:p>
            </p:txBody>
          </p:sp>
          <p:sp>
            <p:nvSpPr>
              <p:cNvPr id="573" name="Rectangle 176"/>
              <p:cNvSpPr>
                <a:spLocks noChangeArrowheads="1"/>
              </p:cNvSpPr>
              <p:nvPr/>
            </p:nvSpPr>
            <p:spPr bwMode="auto">
              <a:xfrm rot="18900000">
                <a:off x="2108"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77</a:t>
                </a:r>
              </a:p>
            </p:txBody>
          </p:sp>
          <p:sp>
            <p:nvSpPr>
              <p:cNvPr id="574" name="Rectangle 177"/>
              <p:cNvSpPr>
                <a:spLocks noChangeArrowheads="1"/>
              </p:cNvSpPr>
              <p:nvPr/>
            </p:nvSpPr>
            <p:spPr bwMode="auto">
              <a:xfrm rot="18900000">
                <a:off x="2246"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78</a:t>
                </a:r>
              </a:p>
            </p:txBody>
          </p:sp>
          <p:sp>
            <p:nvSpPr>
              <p:cNvPr id="575" name="Rectangle 178"/>
              <p:cNvSpPr>
                <a:spLocks noChangeArrowheads="1"/>
              </p:cNvSpPr>
              <p:nvPr/>
            </p:nvSpPr>
            <p:spPr bwMode="auto">
              <a:xfrm rot="18900000">
                <a:off x="2385"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79</a:t>
                </a:r>
              </a:p>
            </p:txBody>
          </p:sp>
          <p:sp>
            <p:nvSpPr>
              <p:cNvPr id="576" name="Rectangle 179"/>
              <p:cNvSpPr>
                <a:spLocks noChangeArrowheads="1"/>
              </p:cNvSpPr>
              <p:nvPr/>
            </p:nvSpPr>
            <p:spPr bwMode="auto">
              <a:xfrm rot="18900000">
                <a:off x="2523"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80</a:t>
                </a:r>
              </a:p>
            </p:txBody>
          </p:sp>
          <p:sp>
            <p:nvSpPr>
              <p:cNvPr id="577" name="Rectangle 180"/>
              <p:cNvSpPr>
                <a:spLocks noChangeArrowheads="1"/>
              </p:cNvSpPr>
              <p:nvPr/>
            </p:nvSpPr>
            <p:spPr bwMode="auto">
              <a:xfrm rot="18900000">
                <a:off x="2662"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81</a:t>
                </a:r>
              </a:p>
            </p:txBody>
          </p:sp>
          <p:sp>
            <p:nvSpPr>
              <p:cNvPr id="578" name="Rectangle 181"/>
              <p:cNvSpPr>
                <a:spLocks noChangeArrowheads="1"/>
              </p:cNvSpPr>
              <p:nvPr/>
            </p:nvSpPr>
            <p:spPr bwMode="auto">
              <a:xfrm rot="18900000">
                <a:off x="2800"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82</a:t>
                </a:r>
              </a:p>
            </p:txBody>
          </p:sp>
          <p:sp>
            <p:nvSpPr>
              <p:cNvPr id="579" name="Rectangle 182"/>
              <p:cNvSpPr>
                <a:spLocks noChangeArrowheads="1"/>
              </p:cNvSpPr>
              <p:nvPr/>
            </p:nvSpPr>
            <p:spPr bwMode="auto">
              <a:xfrm rot="18900000">
                <a:off x="2939"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83</a:t>
                </a:r>
              </a:p>
            </p:txBody>
          </p:sp>
          <p:sp>
            <p:nvSpPr>
              <p:cNvPr id="580" name="Rectangle 183"/>
              <p:cNvSpPr>
                <a:spLocks noChangeArrowheads="1"/>
              </p:cNvSpPr>
              <p:nvPr/>
            </p:nvSpPr>
            <p:spPr bwMode="auto">
              <a:xfrm rot="18900000">
                <a:off x="3077"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84</a:t>
                </a:r>
              </a:p>
            </p:txBody>
          </p:sp>
          <p:sp>
            <p:nvSpPr>
              <p:cNvPr id="581" name="Rectangle 184"/>
              <p:cNvSpPr>
                <a:spLocks noChangeArrowheads="1"/>
              </p:cNvSpPr>
              <p:nvPr/>
            </p:nvSpPr>
            <p:spPr bwMode="auto">
              <a:xfrm rot="18900000">
                <a:off x="3216"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85</a:t>
                </a:r>
              </a:p>
            </p:txBody>
          </p:sp>
          <p:sp>
            <p:nvSpPr>
              <p:cNvPr id="582" name="Rectangle 185"/>
              <p:cNvSpPr>
                <a:spLocks noChangeArrowheads="1"/>
              </p:cNvSpPr>
              <p:nvPr/>
            </p:nvSpPr>
            <p:spPr bwMode="auto">
              <a:xfrm rot="18900000">
                <a:off x="3355"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86</a:t>
                </a:r>
              </a:p>
            </p:txBody>
          </p:sp>
          <p:sp>
            <p:nvSpPr>
              <p:cNvPr id="583" name="Rectangle 186"/>
              <p:cNvSpPr>
                <a:spLocks noChangeArrowheads="1"/>
              </p:cNvSpPr>
              <p:nvPr/>
            </p:nvSpPr>
            <p:spPr bwMode="auto">
              <a:xfrm rot="18900000">
                <a:off x="3510" y="3000"/>
                <a:ext cx="133"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a:solidFill>
                      <a:srgbClr val="000000"/>
                    </a:solidFill>
                  </a:rPr>
                  <a:t>87</a:t>
                </a:r>
              </a:p>
            </p:txBody>
          </p:sp>
          <p:sp>
            <p:nvSpPr>
              <p:cNvPr id="584" name="Rectangle 187"/>
              <p:cNvSpPr>
                <a:spLocks noChangeArrowheads="1"/>
              </p:cNvSpPr>
              <p:nvPr/>
            </p:nvSpPr>
            <p:spPr bwMode="auto">
              <a:xfrm rot="18900000">
                <a:off x="3631"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88</a:t>
                </a:r>
              </a:p>
            </p:txBody>
          </p:sp>
          <p:sp>
            <p:nvSpPr>
              <p:cNvPr id="585" name="Rectangle 188"/>
              <p:cNvSpPr>
                <a:spLocks noChangeArrowheads="1"/>
              </p:cNvSpPr>
              <p:nvPr/>
            </p:nvSpPr>
            <p:spPr bwMode="auto">
              <a:xfrm rot="18900000">
                <a:off x="3770"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89</a:t>
                </a:r>
              </a:p>
            </p:txBody>
          </p:sp>
          <p:sp>
            <p:nvSpPr>
              <p:cNvPr id="586" name="Rectangle 189"/>
              <p:cNvSpPr>
                <a:spLocks noChangeArrowheads="1"/>
              </p:cNvSpPr>
              <p:nvPr/>
            </p:nvSpPr>
            <p:spPr bwMode="auto">
              <a:xfrm rot="18900000">
                <a:off x="3909"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90</a:t>
                </a:r>
              </a:p>
            </p:txBody>
          </p:sp>
          <p:sp>
            <p:nvSpPr>
              <p:cNvPr id="587" name="Rectangle 190"/>
              <p:cNvSpPr>
                <a:spLocks noChangeArrowheads="1"/>
              </p:cNvSpPr>
              <p:nvPr/>
            </p:nvSpPr>
            <p:spPr bwMode="auto">
              <a:xfrm rot="18900000">
                <a:off x="4047"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91</a:t>
                </a:r>
              </a:p>
            </p:txBody>
          </p:sp>
          <p:sp>
            <p:nvSpPr>
              <p:cNvPr id="588" name="Rectangle 191"/>
              <p:cNvSpPr>
                <a:spLocks noChangeArrowheads="1"/>
              </p:cNvSpPr>
              <p:nvPr/>
            </p:nvSpPr>
            <p:spPr bwMode="auto">
              <a:xfrm rot="18900000">
                <a:off x="4186"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92</a:t>
                </a:r>
              </a:p>
            </p:txBody>
          </p:sp>
          <p:sp>
            <p:nvSpPr>
              <p:cNvPr id="589" name="Rectangle 192"/>
              <p:cNvSpPr>
                <a:spLocks noChangeArrowheads="1"/>
              </p:cNvSpPr>
              <p:nvPr/>
            </p:nvSpPr>
            <p:spPr bwMode="auto">
              <a:xfrm rot="18900000">
                <a:off x="4324"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93</a:t>
                </a:r>
              </a:p>
            </p:txBody>
          </p:sp>
          <p:sp>
            <p:nvSpPr>
              <p:cNvPr id="590" name="Rectangle 193"/>
              <p:cNvSpPr>
                <a:spLocks noChangeArrowheads="1"/>
              </p:cNvSpPr>
              <p:nvPr/>
            </p:nvSpPr>
            <p:spPr bwMode="auto">
              <a:xfrm rot="18900000">
                <a:off x="4463"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94</a:t>
                </a:r>
              </a:p>
            </p:txBody>
          </p:sp>
          <p:sp>
            <p:nvSpPr>
              <p:cNvPr id="591" name="Rectangle 194"/>
              <p:cNvSpPr>
                <a:spLocks noChangeArrowheads="1"/>
              </p:cNvSpPr>
              <p:nvPr/>
            </p:nvSpPr>
            <p:spPr bwMode="auto">
              <a:xfrm rot="18900000">
                <a:off x="4602"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95</a:t>
                </a:r>
              </a:p>
            </p:txBody>
          </p:sp>
          <p:sp>
            <p:nvSpPr>
              <p:cNvPr id="592" name="Rectangle 195"/>
              <p:cNvSpPr>
                <a:spLocks noChangeArrowheads="1"/>
              </p:cNvSpPr>
              <p:nvPr/>
            </p:nvSpPr>
            <p:spPr bwMode="auto">
              <a:xfrm rot="18900000">
                <a:off x="4740"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96</a:t>
                </a:r>
              </a:p>
            </p:txBody>
          </p:sp>
          <p:sp>
            <p:nvSpPr>
              <p:cNvPr id="593" name="Rectangle 196"/>
              <p:cNvSpPr>
                <a:spLocks noChangeArrowheads="1"/>
              </p:cNvSpPr>
              <p:nvPr/>
            </p:nvSpPr>
            <p:spPr bwMode="auto">
              <a:xfrm rot="18900000">
                <a:off x="4878"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97</a:t>
                </a:r>
              </a:p>
            </p:txBody>
          </p:sp>
          <p:sp>
            <p:nvSpPr>
              <p:cNvPr id="594" name="Rectangle 197"/>
              <p:cNvSpPr>
                <a:spLocks noChangeArrowheads="1"/>
              </p:cNvSpPr>
              <p:nvPr/>
            </p:nvSpPr>
            <p:spPr bwMode="auto">
              <a:xfrm rot="18900000">
                <a:off x="5017"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98</a:t>
                </a:r>
              </a:p>
            </p:txBody>
          </p:sp>
          <p:sp>
            <p:nvSpPr>
              <p:cNvPr id="595" name="Rectangle 198"/>
              <p:cNvSpPr>
                <a:spLocks noChangeArrowheads="1"/>
              </p:cNvSpPr>
              <p:nvPr/>
            </p:nvSpPr>
            <p:spPr bwMode="auto">
              <a:xfrm rot="18900000">
                <a:off x="5156" y="3024"/>
                <a:ext cx="1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99</a:t>
                </a:r>
              </a:p>
            </p:txBody>
          </p:sp>
          <p:sp>
            <p:nvSpPr>
              <p:cNvPr id="596" name="Rectangle 199"/>
              <p:cNvSpPr>
                <a:spLocks noChangeArrowheads="1"/>
              </p:cNvSpPr>
              <p:nvPr/>
            </p:nvSpPr>
            <p:spPr bwMode="auto">
              <a:xfrm rot="18900000">
                <a:off x="5246" y="3040"/>
                <a:ext cx="20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800" b="1" dirty="0">
                    <a:solidFill>
                      <a:srgbClr val="000000"/>
                    </a:solidFill>
                    <a:latin typeface="Tahoma" pitchFamily="34" charset="0"/>
                    <a:cs typeface="Tahoma" pitchFamily="34" charset="0"/>
                  </a:rPr>
                  <a:t>100</a:t>
                </a:r>
              </a:p>
            </p:txBody>
          </p:sp>
          <p:sp>
            <p:nvSpPr>
              <p:cNvPr id="597" name="Rectangle 200"/>
              <p:cNvSpPr>
                <a:spLocks noChangeArrowheads="1"/>
              </p:cNvSpPr>
              <p:nvPr/>
            </p:nvSpPr>
            <p:spPr bwMode="auto">
              <a:xfrm>
                <a:off x="718" y="3226"/>
                <a:ext cx="521"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400" b="1" dirty="0">
                    <a:solidFill>
                      <a:srgbClr val="000000"/>
                    </a:solidFill>
                  </a:rPr>
                  <a:t>Age</a:t>
                </a:r>
              </a:p>
            </p:txBody>
          </p:sp>
          <p:sp>
            <p:nvSpPr>
              <p:cNvPr id="598" name="Rectangle 201"/>
              <p:cNvSpPr>
                <a:spLocks noChangeArrowheads="1"/>
              </p:cNvSpPr>
              <p:nvPr/>
            </p:nvSpPr>
            <p:spPr bwMode="auto">
              <a:xfrm rot="16200000">
                <a:off x="-319" y="2274"/>
                <a:ext cx="69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a:solidFill>
                      <a:srgbClr val="000000"/>
                    </a:solidFill>
                  </a:rPr>
                  <a:t>Payout</a:t>
                </a:r>
              </a:p>
            </p:txBody>
          </p:sp>
        </p:grpSp>
      </p:grpSp>
      <p:sp>
        <p:nvSpPr>
          <p:cNvPr id="249" name="Title 2"/>
          <p:cNvSpPr txBox="1">
            <a:spLocks/>
          </p:cNvSpPr>
          <p:nvPr/>
        </p:nvSpPr>
        <p:spPr>
          <a:xfrm>
            <a:off x="-657123" y="257989"/>
            <a:ext cx="8229600" cy="685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Key Elements of SPIAs &amp; DIAs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grpSp>
        <p:nvGrpSpPr>
          <p:cNvPr id="250" name="Group 249">
            <a:extLst>
              <a:ext uri="{FF2B5EF4-FFF2-40B4-BE49-F238E27FC236}">
                <a16:creationId xmlns:a16="http://schemas.microsoft.com/office/drawing/2014/main" id="{6F889D43-503D-494D-83DE-BE451336ACC4}"/>
              </a:ext>
            </a:extLst>
          </p:cNvPr>
          <p:cNvGrpSpPr/>
          <p:nvPr/>
        </p:nvGrpSpPr>
        <p:grpSpPr>
          <a:xfrm>
            <a:off x="0" y="6283326"/>
            <a:ext cx="12192000" cy="580211"/>
            <a:chOff x="-88136" y="6283325"/>
            <a:chExt cx="9906000" cy="580211"/>
          </a:xfrm>
        </p:grpSpPr>
        <p:grpSp>
          <p:nvGrpSpPr>
            <p:cNvPr id="251" name="Group 250">
              <a:extLst>
                <a:ext uri="{FF2B5EF4-FFF2-40B4-BE49-F238E27FC236}">
                  <a16:creationId xmlns:a16="http://schemas.microsoft.com/office/drawing/2014/main" id="{D5BC293B-8A85-4D57-9738-4231BBEF7BB0}"/>
                </a:ext>
              </a:extLst>
            </p:cNvPr>
            <p:cNvGrpSpPr/>
            <p:nvPr/>
          </p:nvGrpSpPr>
          <p:grpSpPr>
            <a:xfrm>
              <a:off x="-88136" y="6283325"/>
              <a:ext cx="9906000" cy="574675"/>
              <a:chOff x="-88136" y="6130925"/>
              <a:chExt cx="9906000" cy="574675"/>
            </a:xfrm>
          </p:grpSpPr>
          <p:grpSp>
            <p:nvGrpSpPr>
              <p:cNvPr id="254" name="Group 19">
                <a:extLst>
                  <a:ext uri="{FF2B5EF4-FFF2-40B4-BE49-F238E27FC236}">
                    <a16:creationId xmlns:a16="http://schemas.microsoft.com/office/drawing/2014/main" id="{6C2CC9B8-09AB-4A14-8582-66A95791BF63}"/>
                  </a:ext>
                </a:extLst>
              </p:cNvPr>
              <p:cNvGrpSpPr>
                <a:grpSpLocks/>
              </p:cNvGrpSpPr>
              <p:nvPr/>
            </p:nvGrpSpPr>
            <p:grpSpPr bwMode="auto">
              <a:xfrm>
                <a:off x="-88136" y="6130925"/>
                <a:ext cx="9906000" cy="574675"/>
                <a:chOff x="0" y="6283325"/>
                <a:chExt cx="9906000" cy="574675"/>
              </a:xfrm>
            </p:grpSpPr>
            <p:grpSp>
              <p:nvGrpSpPr>
                <p:cNvPr id="256" name="Group 19">
                  <a:extLst>
                    <a:ext uri="{FF2B5EF4-FFF2-40B4-BE49-F238E27FC236}">
                      <a16:creationId xmlns:a16="http://schemas.microsoft.com/office/drawing/2014/main" id="{63B8188C-63C8-41BE-8796-EA4568567009}"/>
                    </a:ext>
                  </a:extLst>
                </p:cNvPr>
                <p:cNvGrpSpPr>
                  <a:grpSpLocks/>
                </p:cNvGrpSpPr>
                <p:nvPr/>
              </p:nvGrpSpPr>
              <p:grpSpPr bwMode="auto">
                <a:xfrm>
                  <a:off x="0" y="6496059"/>
                  <a:ext cx="9906000" cy="271226"/>
                  <a:chOff x="0" y="6523530"/>
                  <a:chExt cx="9143999" cy="270913"/>
                </a:xfrm>
              </p:grpSpPr>
              <p:grpSp>
                <p:nvGrpSpPr>
                  <p:cNvPr id="258" name="Group 13">
                    <a:extLst>
                      <a:ext uri="{FF2B5EF4-FFF2-40B4-BE49-F238E27FC236}">
                        <a16:creationId xmlns:a16="http://schemas.microsoft.com/office/drawing/2014/main" id="{BDE43640-6FBD-4CF7-AAC5-68FAC880EC52}"/>
                      </a:ext>
                    </a:extLst>
                  </p:cNvPr>
                  <p:cNvGrpSpPr>
                    <a:grpSpLocks/>
                  </p:cNvGrpSpPr>
                  <p:nvPr/>
                </p:nvGrpSpPr>
                <p:grpSpPr bwMode="auto">
                  <a:xfrm>
                    <a:off x="0" y="6523530"/>
                    <a:ext cx="9143999" cy="220408"/>
                    <a:chOff x="0" y="6523530"/>
                    <a:chExt cx="9144289" cy="220408"/>
                  </a:xfrm>
                </p:grpSpPr>
                <p:sp>
                  <p:nvSpPr>
                    <p:cNvPr id="269" name="Rectangle 268">
                      <a:extLst>
                        <a:ext uri="{FF2B5EF4-FFF2-40B4-BE49-F238E27FC236}">
                          <a16:creationId xmlns:a16="http://schemas.microsoft.com/office/drawing/2014/main" id="{6249BEF2-1A74-4FEC-AAAD-B2DF5C25900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74" name="Rectangle 273">
                      <a:extLst>
                        <a:ext uri="{FF2B5EF4-FFF2-40B4-BE49-F238E27FC236}">
                          <a16:creationId xmlns:a16="http://schemas.microsoft.com/office/drawing/2014/main" id="{C82AFCEA-7667-4597-A4C8-C3233638E529}"/>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275" name="Rectangle 274">
                      <a:extLst>
                        <a:ext uri="{FF2B5EF4-FFF2-40B4-BE49-F238E27FC236}">
                          <a16:creationId xmlns:a16="http://schemas.microsoft.com/office/drawing/2014/main" id="{9DE4A879-8D4D-4FEE-8B76-546446FF404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276" name="Rectangle 275">
                      <a:extLst>
                        <a:ext uri="{FF2B5EF4-FFF2-40B4-BE49-F238E27FC236}">
                          <a16:creationId xmlns:a16="http://schemas.microsoft.com/office/drawing/2014/main" id="{12E1F11B-2CCF-4CE9-B5F7-FCFB50658FF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59" name="TextBox 11">
                    <a:extLst>
                      <a:ext uri="{FF2B5EF4-FFF2-40B4-BE49-F238E27FC236}">
                        <a16:creationId xmlns:a16="http://schemas.microsoft.com/office/drawing/2014/main" id="{72F7CCFD-AB3D-4E69-87D5-4A89FBED2DC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57" name="Picture 18" descr="thrive logo final.png">
                  <a:extLst>
                    <a:ext uri="{FF2B5EF4-FFF2-40B4-BE49-F238E27FC236}">
                      <a16:creationId xmlns:a16="http://schemas.microsoft.com/office/drawing/2014/main" id="{852E67B6-E085-44CC-A236-502CB44709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5" name="TextBox 254">
                <a:extLst>
                  <a:ext uri="{FF2B5EF4-FFF2-40B4-BE49-F238E27FC236}">
                    <a16:creationId xmlns:a16="http://schemas.microsoft.com/office/drawing/2014/main" id="{614E5F8F-0832-42A5-B177-475FCE5CA2B9}"/>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52" name="Rectangle 251">
              <a:extLst>
                <a:ext uri="{FF2B5EF4-FFF2-40B4-BE49-F238E27FC236}">
                  <a16:creationId xmlns:a16="http://schemas.microsoft.com/office/drawing/2014/main" id="{31BCD260-43B4-483F-80B2-594F057E117E}"/>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53" name="Picture 252">
              <a:extLst>
                <a:ext uri="{FF2B5EF4-FFF2-40B4-BE49-F238E27FC236}">
                  <a16:creationId xmlns:a16="http://schemas.microsoft.com/office/drawing/2014/main" id="{CA8C1EA2-8E1C-4FF3-A163-D9ACA30714E6}"/>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custDataLst>
      <p:tags r:id="rId1"/>
    </p:custDataLst>
    <p:extLst>
      <p:ext uri="{BB962C8B-B14F-4D97-AF65-F5344CB8AC3E}">
        <p14:creationId xmlns:p14="http://schemas.microsoft.com/office/powerpoint/2010/main" val="42191018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par>
                                <p:cTn id="27" presetID="10"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par>
                                <p:cTn id="40" presetID="1" presetClass="entr" presetSubtype="0" fill="hold" nodeType="withEffect">
                                  <p:stCondLst>
                                    <p:cond delay="0"/>
                                  </p:stCondLst>
                                  <p:childTnLst>
                                    <p:set>
                                      <p:cBhvr>
                                        <p:cTn id="41"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3" grpId="0"/>
      <p:bldP spid="81" grpId="0"/>
      <p:bldP spid="82"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0"/>
            <a:ext cx="12192001"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Text Placeholder 3"/>
          <p:cNvSpPr>
            <a:spLocks noGrp="1"/>
          </p:cNvSpPr>
          <p:nvPr>
            <p:ph type="body" sz="quarter" idx="10"/>
          </p:nvPr>
        </p:nvSpPr>
        <p:spPr>
          <a:xfrm>
            <a:off x="2866292" y="2044059"/>
            <a:ext cx="8114109" cy="3387095"/>
          </a:xfrm>
        </p:spPr>
        <p:txBody>
          <a:bodyPr>
            <a:normAutofit fontScale="92500" lnSpcReduction="10000"/>
          </a:bodyPr>
          <a:lstStyle/>
          <a:p>
            <a:pPr>
              <a:lnSpc>
                <a:spcPct val="150000"/>
              </a:lnSpc>
              <a:buClrTx/>
              <a:buSzPct val="100000"/>
            </a:pPr>
            <a:r>
              <a:rPr lang="en-US" sz="3600" dirty="0">
                <a:solidFill>
                  <a:schemeClr val="tx1"/>
                </a:solidFill>
              </a:rPr>
              <a:t>Knowing What Retirees Want</a:t>
            </a:r>
          </a:p>
          <a:p>
            <a:pPr lvl="0">
              <a:lnSpc>
                <a:spcPct val="150000"/>
              </a:lnSpc>
              <a:buClrTx/>
              <a:buSzPct val="100000"/>
            </a:pPr>
            <a:r>
              <a:rPr lang="en-US" sz="3600" dirty="0"/>
              <a:t>Taking Key Risks Off the Table</a:t>
            </a:r>
          </a:p>
          <a:p>
            <a:pPr lvl="0">
              <a:lnSpc>
                <a:spcPct val="150000"/>
              </a:lnSpc>
              <a:buClrTx/>
              <a:buSzPct val="100000"/>
            </a:pPr>
            <a:r>
              <a:rPr lang="en-US" sz="3600" dirty="0"/>
              <a:t>Divide and Conquer Approach</a:t>
            </a:r>
          </a:p>
          <a:p>
            <a:pPr lvl="0">
              <a:lnSpc>
                <a:spcPct val="150000"/>
              </a:lnSpc>
              <a:buClrTx/>
              <a:buSzPct val="100000"/>
            </a:pPr>
            <a:r>
              <a:rPr lang="en-US" sz="3600" dirty="0">
                <a:solidFill>
                  <a:srgbClr val="FF0000"/>
                </a:solidFill>
              </a:rPr>
              <a:t>Buy Income and Invest the Difference®</a:t>
            </a:r>
          </a:p>
          <a:p>
            <a:pPr marL="0" lvl="0" indent="0">
              <a:lnSpc>
                <a:spcPct val="150000"/>
              </a:lnSpc>
              <a:buClrTx/>
              <a:buSzPct val="100000"/>
              <a:buNone/>
            </a:pPr>
            <a:endParaRPr lang="en-US" sz="3600" dirty="0">
              <a:solidFill>
                <a:srgbClr val="FF0000"/>
              </a:solidFill>
            </a:endParaRPr>
          </a:p>
          <a:p>
            <a:pPr lvl="0">
              <a:lnSpc>
                <a:spcPct val="150000"/>
              </a:lnSpc>
              <a:buClrTx/>
              <a:buSzPct val="100000"/>
            </a:pPr>
            <a:endParaRPr lang="en-US" sz="3600" dirty="0">
              <a:solidFill>
                <a:srgbClr val="FF0000"/>
              </a:solidFill>
            </a:endParaRPr>
          </a:p>
          <a:p>
            <a:pPr marL="0" indent="0">
              <a:lnSpc>
                <a:spcPct val="150000"/>
              </a:lnSpc>
              <a:buClrTx/>
              <a:buSzPct val="100000"/>
              <a:buNone/>
            </a:pPr>
            <a:endParaRPr lang="en-US" dirty="0">
              <a:solidFill>
                <a:schemeClr val="tx1"/>
              </a:solidFill>
            </a:endParaRPr>
          </a:p>
          <a:p>
            <a:endParaRPr lang="en-US" dirty="0"/>
          </a:p>
        </p:txBody>
      </p:sp>
      <p:sp>
        <p:nvSpPr>
          <p:cNvPr id="18"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7E8C730B-53E6-469A-973E-294D583F4039}"/>
              </a:ext>
            </a:extLst>
          </p:cNvPr>
          <p:cNvGrpSpPr/>
          <p:nvPr/>
        </p:nvGrpSpPr>
        <p:grpSpPr>
          <a:xfrm>
            <a:off x="0" y="6283326"/>
            <a:ext cx="12192000" cy="580211"/>
            <a:chOff x="-88136" y="6283325"/>
            <a:chExt cx="9906000" cy="580211"/>
          </a:xfrm>
        </p:grpSpPr>
        <p:grpSp>
          <p:nvGrpSpPr>
            <p:cNvPr id="19" name="Group 18">
              <a:extLst>
                <a:ext uri="{FF2B5EF4-FFF2-40B4-BE49-F238E27FC236}">
                  <a16:creationId xmlns:a16="http://schemas.microsoft.com/office/drawing/2014/main" id="{7BA8D69D-1A58-4855-9801-3BFF6EE3BA61}"/>
                </a:ext>
              </a:extLst>
            </p:cNvPr>
            <p:cNvGrpSpPr/>
            <p:nvPr/>
          </p:nvGrpSpPr>
          <p:grpSpPr>
            <a:xfrm>
              <a:off x="-88136" y="6283325"/>
              <a:ext cx="9906000" cy="574675"/>
              <a:chOff x="-88136" y="6130925"/>
              <a:chExt cx="9906000" cy="574675"/>
            </a:xfrm>
          </p:grpSpPr>
          <p:grpSp>
            <p:nvGrpSpPr>
              <p:cNvPr id="22" name="Group 19">
                <a:extLst>
                  <a:ext uri="{FF2B5EF4-FFF2-40B4-BE49-F238E27FC236}">
                    <a16:creationId xmlns:a16="http://schemas.microsoft.com/office/drawing/2014/main" id="{0040A605-1641-4B34-A425-A63CFEF16635}"/>
                  </a:ext>
                </a:extLst>
              </p:cNvPr>
              <p:cNvGrpSpPr>
                <a:grpSpLocks/>
              </p:cNvGrpSpPr>
              <p:nvPr/>
            </p:nvGrpSpPr>
            <p:grpSpPr bwMode="auto">
              <a:xfrm>
                <a:off x="-88136" y="6130925"/>
                <a:ext cx="9906000" cy="574675"/>
                <a:chOff x="0" y="6283325"/>
                <a:chExt cx="9906000" cy="574675"/>
              </a:xfrm>
            </p:grpSpPr>
            <p:grpSp>
              <p:nvGrpSpPr>
                <p:cNvPr id="24" name="Group 19">
                  <a:extLst>
                    <a:ext uri="{FF2B5EF4-FFF2-40B4-BE49-F238E27FC236}">
                      <a16:creationId xmlns:a16="http://schemas.microsoft.com/office/drawing/2014/main" id="{A02AB41F-935F-404C-AD88-7A3ABA2CF934}"/>
                    </a:ext>
                  </a:extLst>
                </p:cNvPr>
                <p:cNvGrpSpPr>
                  <a:grpSpLocks/>
                </p:cNvGrpSpPr>
                <p:nvPr/>
              </p:nvGrpSpPr>
              <p:grpSpPr bwMode="auto">
                <a:xfrm>
                  <a:off x="0" y="6496059"/>
                  <a:ext cx="9906000" cy="271226"/>
                  <a:chOff x="0" y="6523530"/>
                  <a:chExt cx="9143999" cy="270913"/>
                </a:xfrm>
              </p:grpSpPr>
              <p:grpSp>
                <p:nvGrpSpPr>
                  <p:cNvPr id="26" name="Group 13">
                    <a:extLst>
                      <a:ext uri="{FF2B5EF4-FFF2-40B4-BE49-F238E27FC236}">
                        <a16:creationId xmlns:a16="http://schemas.microsoft.com/office/drawing/2014/main" id="{DD335383-F238-4527-A599-74B4A1F11340}"/>
                      </a:ext>
                    </a:extLst>
                  </p:cNvPr>
                  <p:cNvGrpSpPr>
                    <a:grpSpLocks/>
                  </p:cNvGrpSpPr>
                  <p:nvPr/>
                </p:nvGrpSpPr>
                <p:grpSpPr bwMode="auto">
                  <a:xfrm>
                    <a:off x="0" y="6523530"/>
                    <a:ext cx="9143999" cy="220408"/>
                    <a:chOff x="0" y="6523530"/>
                    <a:chExt cx="9144289" cy="220408"/>
                  </a:xfrm>
                </p:grpSpPr>
                <p:sp>
                  <p:nvSpPr>
                    <p:cNvPr id="28" name="Rectangle 27">
                      <a:extLst>
                        <a:ext uri="{FF2B5EF4-FFF2-40B4-BE49-F238E27FC236}">
                          <a16:creationId xmlns:a16="http://schemas.microsoft.com/office/drawing/2014/main" id="{8ADD47C6-24B9-48E9-A918-2D95C36C571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9" name="Rectangle 28">
                      <a:extLst>
                        <a:ext uri="{FF2B5EF4-FFF2-40B4-BE49-F238E27FC236}">
                          <a16:creationId xmlns:a16="http://schemas.microsoft.com/office/drawing/2014/main" id="{ED71A54D-9910-48AF-A09B-50E812223BB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0" name="Rectangle 29">
                      <a:extLst>
                        <a:ext uri="{FF2B5EF4-FFF2-40B4-BE49-F238E27FC236}">
                          <a16:creationId xmlns:a16="http://schemas.microsoft.com/office/drawing/2014/main" id="{EBA037A4-60B0-407E-8A34-15D4EBFA9E4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3" name="Rectangle 42">
                      <a:extLst>
                        <a:ext uri="{FF2B5EF4-FFF2-40B4-BE49-F238E27FC236}">
                          <a16:creationId xmlns:a16="http://schemas.microsoft.com/office/drawing/2014/main" id="{3FD997C0-F428-49F8-82E0-F96AF3AE673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7" name="TextBox 11">
                    <a:extLst>
                      <a:ext uri="{FF2B5EF4-FFF2-40B4-BE49-F238E27FC236}">
                        <a16:creationId xmlns:a16="http://schemas.microsoft.com/office/drawing/2014/main" id="{619F9EA7-F4D6-4461-AFDB-271FBF173FB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5" name="Picture 18" descr="thrive logo final.png">
                  <a:extLst>
                    <a:ext uri="{FF2B5EF4-FFF2-40B4-BE49-F238E27FC236}">
                      <a16:creationId xmlns:a16="http://schemas.microsoft.com/office/drawing/2014/main" id="{6F9D4BAD-8338-45D2-A828-30C2149B0A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E0463877-5686-4084-8271-B643C74D772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0" name="Rectangle 19">
              <a:extLst>
                <a:ext uri="{FF2B5EF4-FFF2-40B4-BE49-F238E27FC236}">
                  <a16:creationId xmlns:a16="http://schemas.microsoft.com/office/drawing/2014/main" id="{C514116F-9ECB-401E-AEF5-464FA09912A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1" name="Picture 20">
              <a:extLst>
                <a:ext uri="{FF2B5EF4-FFF2-40B4-BE49-F238E27FC236}">
                  <a16:creationId xmlns:a16="http://schemas.microsoft.com/office/drawing/2014/main" id="{42B7F54E-EABE-4522-8D6B-AFC815419DC4}"/>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31" name="TextBox 30">
            <a:extLst>
              <a:ext uri="{FF2B5EF4-FFF2-40B4-BE49-F238E27FC236}">
                <a16:creationId xmlns:a16="http://schemas.microsoft.com/office/drawing/2014/main" id="{FF48C363-11BA-4F33-A179-6DBA2A4B4989}"/>
              </a:ext>
            </a:extLst>
          </p:cNvPr>
          <p:cNvSpPr txBox="1"/>
          <p:nvPr/>
        </p:nvSpPr>
        <p:spPr>
          <a:xfrm>
            <a:off x="2917408" y="1614458"/>
            <a:ext cx="5316015" cy="646331"/>
          </a:xfrm>
          <a:prstGeom prst="rect">
            <a:avLst/>
          </a:prstGeom>
          <a:noFill/>
        </p:spPr>
        <p:txBody>
          <a:bodyPr wrap="square" rtlCol="0">
            <a:spAutoFit/>
          </a:bodyPr>
          <a:lstStyle/>
          <a:p>
            <a:r>
              <a:rPr lang="en-US" sz="3600" b="1" u="sng" dirty="0">
                <a:latin typeface="Rockwell" panose="02060603020205020403" pitchFamily="18" charset="0"/>
              </a:rPr>
              <a:t>Meeting One:</a:t>
            </a:r>
          </a:p>
        </p:txBody>
      </p:sp>
    </p:spTree>
    <p:extLst>
      <p:ext uri="{BB962C8B-B14F-4D97-AF65-F5344CB8AC3E}">
        <p14:creationId xmlns:p14="http://schemas.microsoft.com/office/powerpoint/2010/main" val="12223397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149" name="Picture 5"/>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0256" y="1536621"/>
            <a:ext cx="1697072" cy="198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a:spLocks noChangeArrowheads="1"/>
          </p:cNvSpPr>
          <p:nvPr/>
        </p:nvSpPr>
        <p:spPr bwMode="auto">
          <a:xfrm>
            <a:off x="4508500" y="608013"/>
            <a:ext cx="4787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200" b="1" dirty="0">
              <a:solidFill>
                <a:prstClr val="black"/>
              </a:solidFill>
              <a:latin typeface="Calibri" pitchFamily="34" charset="0"/>
            </a:endParaRPr>
          </a:p>
        </p:txBody>
      </p:sp>
      <p:pic>
        <p:nvPicPr>
          <p:cNvPr id="21" name="Picture 20" descr="triangle[1].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13164" y="1447800"/>
            <a:ext cx="4732337"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660084" y="4772958"/>
            <a:ext cx="3215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dirty="0">
                <a:solidFill>
                  <a:prstClr val="white"/>
                </a:solidFill>
                <a:effectLst>
                  <a:outerShdw blurRad="38100" dist="38100" dir="2700000" algn="tl">
                    <a:srgbClr val="000000">
                      <a:alpha val="43137"/>
                    </a:srgbClr>
                  </a:outerShdw>
                </a:effectLst>
              </a:rPr>
              <a:t>Inflation - Adjusted      Lifetime Income</a:t>
            </a:r>
          </a:p>
        </p:txBody>
      </p:sp>
      <p:sp>
        <p:nvSpPr>
          <p:cNvPr id="15" name="TextBox 14"/>
          <p:cNvSpPr txBox="1">
            <a:spLocks noChangeArrowheads="1"/>
          </p:cNvSpPr>
          <p:nvPr/>
        </p:nvSpPr>
        <p:spPr bwMode="auto">
          <a:xfrm rot="-3477086">
            <a:off x="2867054" y="3171115"/>
            <a:ext cx="4415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prstClr val="white"/>
                </a:solidFill>
                <a:effectLst>
                  <a:outerShdw blurRad="38100" dist="38100" dir="2700000" algn="tl">
                    <a:srgbClr val="000000">
                      <a:alpha val="43137"/>
                    </a:srgbClr>
                  </a:outerShdw>
                </a:effectLst>
              </a:rPr>
              <a:t>Maximize Tax Efficiency</a:t>
            </a:r>
          </a:p>
        </p:txBody>
      </p:sp>
      <p:sp>
        <p:nvSpPr>
          <p:cNvPr id="16" name="TextBox 15"/>
          <p:cNvSpPr txBox="1">
            <a:spLocks noChangeArrowheads="1"/>
          </p:cNvSpPr>
          <p:nvPr/>
        </p:nvSpPr>
        <p:spPr bwMode="auto">
          <a:xfrm rot="3693937">
            <a:off x="5308759" y="3262658"/>
            <a:ext cx="385744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prstClr val="white"/>
                </a:solidFill>
                <a:effectLst>
                  <a:outerShdw blurRad="38100" dist="38100" dir="2700000" algn="tl">
                    <a:srgbClr val="000000">
                      <a:alpha val="43137"/>
                    </a:srgbClr>
                  </a:outerShdw>
                </a:effectLst>
              </a:rPr>
              <a:t>NO Ongoing Fee - Drag</a:t>
            </a:r>
          </a:p>
        </p:txBody>
      </p:sp>
      <p:sp>
        <p:nvSpPr>
          <p:cNvPr id="22536" name="AutoShape 17" descr="http://webmail.aol.com/41421/aol/en-us/mail/get-attachment.aspx?uid=1.22731858&amp;folder=NewMail&amp;partId=4"/>
          <p:cNvSpPr>
            <a:spLocks noChangeAspect="1" noChangeArrowheads="1"/>
          </p:cNvSpPr>
          <p:nvPr/>
        </p:nvSpPr>
        <p:spPr bwMode="auto">
          <a:xfrm>
            <a:off x="1587500" y="-136525"/>
            <a:ext cx="46482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22537" name="AutoShape 19" descr="http://webmail.aol.com/41421/aol/en-us/mail/get-attachment.aspx?uid=1.22731858&amp;folder=NewMail&amp;partId=4"/>
          <p:cNvSpPr>
            <a:spLocks noChangeAspect="1" noChangeArrowheads="1"/>
          </p:cNvSpPr>
          <p:nvPr/>
        </p:nvSpPr>
        <p:spPr bwMode="auto">
          <a:xfrm>
            <a:off x="1587500" y="-136525"/>
            <a:ext cx="46482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cxnSp>
        <p:nvCxnSpPr>
          <p:cNvPr id="13" name="Straight Connector 12"/>
          <p:cNvCxnSpPr/>
          <p:nvPr/>
        </p:nvCxnSpPr>
        <p:spPr>
          <a:xfrm>
            <a:off x="6179013" y="2819398"/>
            <a:ext cx="1112840" cy="19812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4558375" y="3228975"/>
            <a:ext cx="1981200" cy="11620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le 14"/>
          <p:cNvSpPr txBox="1">
            <a:spLocks/>
          </p:cNvSpPr>
          <p:nvPr/>
        </p:nvSpPr>
        <p:spPr bwMode="auto">
          <a:xfrm>
            <a:off x="4975864" y="3658918"/>
            <a:ext cx="2334106" cy="1416050"/>
          </a:xfrm>
          <a:prstGeom prst="rect">
            <a:avLst/>
          </a:prstGeom>
          <a:noFill/>
          <a:ln w="9525">
            <a:noFill/>
            <a:miter lim="800000"/>
            <a:headEnd/>
            <a:tailEnd/>
          </a:ln>
        </p:spPr>
        <p:txBody>
          <a:bodyPr anchor="ctr"/>
          <a:lstStyle/>
          <a:p>
            <a:pPr algn="ctr">
              <a:defRPr/>
            </a:pPr>
            <a:r>
              <a:rPr lang="en-US" sz="2800" b="1" dirty="0">
                <a:solidFill>
                  <a:prstClr val="black"/>
                </a:solidFill>
                <a:effectLst>
                  <a:outerShdw blurRad="50800" dist="38100" dir="2700000" algn="tl" rotWithShape="0">
                    <a:srgbClr val="FFC000">
                      <a:alpha val="80000"/>
                    </a:srgbClr>
                  </a:outerShdw>
                </a:effectLst>
              </a:rPr>
              <a:t>The Most    For the Least</a:t>
            </a:r>
            <a:endParaRPr lang="en-US" sz="2800" b="1" baseline="30000" dirty="0">
              <a:solidFill>
                <a:prstClr val="black"/>
              </a:solidFill>
              <a:effectLst>
                <a:outerShdw blurRad="50800" dist="38100" dir="2700000" algn="tl" rotWithShape="0">
                  <a:srgbClr val="FFC000">
                    <a:alpha val="80000"/>
                  </a:srgbClr>
                </a:outerShdw>
              </a:effectLst>
            </a:endParaRPr>
          </a:p>
        </p:txBody>
      </p:sp>
      <p:sp>
        <p:nvSpPr>
          <p:cNvPr id="35" name="TextBox 34"/>
          <p:cNvSpPr txBox="1"/>
          <p:nvPr/>
        </p:nvSpPr>
        <p:spPr>
          <a:xfrm>
            <a:off x="6806498" y="6089158"/>
            <a:ext cx="4869354" cy="246221"/>
          </a:xfrm>
          <a:prstGeom prst="rect">
            <a:avLst/>
          </a:prstGeom>
          <a:noFill/>
        </p:spPr>
        <p:txBody>
          <a:bodyPr wrap="square" rtlCol="0">
            <a:spAutoFit/>
          </a:bodyPr>
          <a:lstStyle/>
          <a:p>
            <a:r>
              <a:rPr lang="en-US" sz="1000" i="1" dirty="0">
                <a:solidFill>
                  <a:prstClr val="black"/>
                </a:solidFill>
              </a:rPr>
              <a:t>Guarantees are subject to claims paying ability of issuing company</a:t>
            </a:r>
          </a:p>
        </p:txBody>
      </p:sp>
      <p:sp>
        <p:nvSpPr>
          <p:cNvPr id="2" name="TextBox 1"/>
          <p:cNvSpPr txBox="1"/>
          <p:nvPr/>
        </p:nvSpPr>
        <p:spPr>
          <a:xfrm>
            <a:off x="1961059" y="5556648"/>
            <a:ext cx="8329200" cy="615553"/>
          </a:xfrm>
          <a:prstGeom prst="rect">
            <a:avLst/>
          </a:prstGeom>
          <a:noFill/>
        </p:spPr>
        <p:txBody>
          <a:bodyPr wrap="square" rtlCol="0">
            <a:spAutoFit/>
          </a:bodyPr>
          <a:lstStyle/>
          <a:p>
            <a:pPr algn="ctr"/>
            <a:r>
              <a:rPr lang="en-US" sz="3400"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rPr>
              <a:t>Buy Income &amp; Invest the Difference®</a:t>
            </a:r>
          </a:p>
        </p:txBody>
      </p:sp>
      <p:sp>
        <p:nvSpPr>
          <p:cNvPr id="33" name="TextBox 18"/>
          <p:cNvSpPr txBox="1">
            <a:spLocks noChangeArrowheads="1"/>
          </p:cNvSpPr>
          <p:nvPr/>
        </p:nvSpPr>
        <p:spPr bwMode="auto">
          <a:xfrm>
            <a:off x="2863632" y="3125679"/>
            <a:ext cx="11993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b="1" dirty="0">
                <a:solidFill>
                  <a:prstClr val="black"/>
                </a:solidFill>
                <a:effectLst>
                  <a:outerShdw blurRad="38100" dist="38100" dir="2700000" algn="tl">
                    <a:srgbClr val="000000">
                      <a:alpha val="43137"/>
                    </a:srgbClr>
                  </a:outerShdw>
                </a:effectLst>
                <a:latin typeface="Calibri" pitchFamily="34" charset="0"/>
                <a:cs typeface="Arial" charset="0"/>
              </a:rPr>
              <a:t>FIBO</a:t>
            </a:r>
            <a:r>
              <a:rPr lang="en-US" sz="3200" b="1" dirty="0">
                <a:solidFill>
                  <a:prstClr val="black"/>
                </a:solidFill>
                <a:effectLst>
                  <a:outerShdw blurRad="38100" dist="38100" dir="2700000" algn="tl">
                    <a:srgbClr val="000000">
                      <a:alpha val="43137"/>
                    </a:srgbClr>
                  </a:outerShdw>
                </a:effectLst>
                <a:latin typeface="Calibri"/>
                <a:cs typeface="Arial" charset="0"/>
              </a:rPr>
              <a:t>®</a:t>
            </a:r>
            <a:endParaRPr lang="en-US" sz="3200" b="1" baseline="94000" dirty="0">
              <a:solidFill>
                <a:prstClr val="black"/>
              </a:solidFill>
              <a:effectLst>
                <a:outerShdw blurRad="38100" dist="38100" dir="2700000" algn="tl">
                  <a:srgbClr val="000000">
                    <a:alpha val="43137"/>
                  </a:srgbClr>
                </a:outerShdw>
              </a:effectLst>
              <a:latin typeface="Calibri" pitchFamily="34" charset="0"/>
              <a:cs typeface="Arial" charset="0"/>
            </a:endParaRPr>
          </a:p>
        </p:txBody>
      </p:sp>
      <p:sp>
        <p:nvSpPr>
          <p:cNvPr id="51" name="TextBox 18"/>
          <p:cNvSpPr txBox="1">
            <a:spLocks noChangeArrowheads="1"/>
          </p:cNvSpPr>
          <p:nvPr/>
        </p:nvSpPr>
        <p:spPr bwMode="auto">
          <a:xfrm>
            <a:off x="1522454" y="3584576"/>
            <a:ext cx="2879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a:solidFill>
                  <a:prstClr val="black"/>
                </a:solidFill>
                <a:effectLst>
                  <a:outerShdw blurRad="38100" dist="38100" dir="2700000" algn="tl">
                    <a:srgbClr val="000000">
                      <a:alpha val="43137"/>
                    </a:srgbClr>
                  </a:outerShdw>
                </a:effectLst>
                <a:latin typeface="Calibri" pitchFamily="34" charset="0"/>
                <a:cs typeface="Arial" charset="0"/>
              </a:rPr>
              <a:t>RMD</a:t>
            </a:r>
            <a:r>
              <a:rPr lang="en-US" sz="4800" b="1" dirty="0">
                <a:solidFill>
                  <a:prstClr val="black"/>
                </a:solidFill>
                <a:effectLst>
                  <a:outerShdw blurRad="38100" dist="38100" dir="2700000" algn="tl">
                    <a:srgbClr val="000000">
                      <a:alpha val="43137"/>
                    </a:srgbClr>
                  </a:outerShdw>
                </a:effectLst>
                <a:latin typeface="Calibri" pitchFamily="34" charset="0"/>
                <a:cs typeface="Arial" charset="0"/>
              </a:rPr>
              <a:t> </a:t>
            </a:r>
            <a:r>
              <a:rPr lang="en-US" sz="2400" b="1" dirty="0">
                <a:solidFill>
                  <a:prstClr val="black"/>
                </a:solidFill>
                <a:effectLst>
                  <a:outerShdw blurRad="38100" dist="38100" dir="2700000" algn="tl">
                    <a:srgbClr val="000000">
                      <a:alpha val="43137"/>
                    </a:srgbClr>
                  </a:outerShdw>
                </a:effectLst>
                <a:latin typeface="Calibri" pitchFamily="34" charset="0"/>
                <a:cs typeface="Arial" charset="0"/>
              </a:rPr>
              <a:t>Compression®</a:t>
            </a:r>
            <a:endParaRPr lang="en-US" sz="2400" b="1" baseline="94000" dirty="0">
              <a:solidFill>
                <a:prstClr val="black"/>
              </a:solidFill>
              <a:effectLst>
                <a:outerShdw blurRad="38100" dist="38100" dir="2700000" algn="tl">
                  <a:srgbClr val="000000">
                    <a:alpha val="43137"/>
                  </a:srgbClr>
                </a:outerShdw>
              </a:effectLst>
              <a:latin typeface="Calibri" pitchFamily="34" charset="0"/>
              <a:cs typeface="Arial" charset="0"/>
            </a:endParaRPr>
          </a:p>
        </p:txBody>
      </p:sp>
      <p:sp>
        <p:nvSpPr>
          <p:cNvPr id="43" name="Title 1"/>
          <p:cNvSpPr txBox="1">
            <a:spLocks/>
          </p:cNvSpPr>
          <p:nvPr/>
        </p:nvSpPr>
        <p:spPr>
          <a:xfrm>
            <a:off x="1765679" y="260816"/>
            <a:ext cx="9752651" cy="857251"/>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defRPr/>
            </a:pPr>
            <a:r>
              <a:rPr lang="en-US" b="1" dirty="0">
                <a:solidFill>
                  <a:schemeClr val="tx1"/>
                </a:solidFill>
                <a:effectLst/>
                <a:latin typeface="Rockwell"/>
              </a:rPr>
              <a:t>How to Make the Impossible…POSSIBLE!</a:t>
            </a:r>
            <a:endParaRPr lang="en-US" b="1" baseline="30000" dirty="0">
              <a:solidFill>
                <a:schemeClr val="tx1"/>
              </a:solidFill>
              <a:effectLst/>
              <a:latin typeface="Rockwell"/>
            </a:endParaRPr>
          </a:p>
        </p:txBody>
      </p:sp>
      <p:grpSp>
        <p:nvGrpSpPr>
          <p:cNvPr id="31" name="Group 30">
            <a:extLst>
              <a:ext uri="{FF2B5EF4-FFF2-40B4-BE49-F238E27FC236}">
                <a16:creationId xmlns:a16="http://schemas.microsoft.com/office/drawing/2014/main" id="{8D27F171-D2A7-4FB2-AEE1-07939B6B574C}"/>
              </a:ext>
            </a:extLst>
          </p:cNvPr>
          <p:cNvGrpSpPr/>
          <p:nvPr/>
        </p:nvGrpSpPr>
        <p:grpSpPr>
          <a:xfrm>
            <a:off x="0" y="6283326"/>
            <a:ext cx="12192000" cy="580211"/>
            <a:chOff x="-88136" y="6283325"/>
            <a:chExt cx="9906000" cy="580211"/>
          </a:xfrm>
        </p:grpSpPr>
        <p:grpSp>
          <p:nvGrpSpPr>
            <p:cNvPr id="34" name="Group 33">
              <a:extLst>
                <a:ext uri="{FF2B5EF4-FFF2-40B4-BE49-F238E27FC236}">
                  <a16:creationId xmlns:a16="http://schemas.microsoft.com/office/drawing/2014/main" id="{E371B067-F67F-4D12-A183-7D86D8FFC6DD}"/>
                </a:ext>
              </a:extLst>
            </p:cNvPr>
            <p:cNvGrpSpPr/>
            <p:nvPr/>
          </p:nvGrpSpPr>
          <p:grpSpPr>
            <a:xfrm>
              <a:off x="-88136" y="6283325"/>
              <a:ext cx="9906000" cy="574675"/>
              <a:chOff x="-88136" y="6130925"/>
              <a:chExt cx="9906000" cy="574675"/>
            </a:xfrm>
          </p:grpSpPr>
          <p:grpSp>
            <p:nvGrpSpPr>
              <p:cNvPr id="38" name="Group 19">
                <a:extLst>
                  <a:ext uri="{FF2B5EF4-FFF2-40B4-BE49-F238E27FC236}">
                    <a16:creationId xmlns:a16="http://schemas.microsoft.com/office/drawing/2014/main" id="{C0C85846-3216-41F8-996B-2B96DE5D1E81}"/>
                  </a:ext>
                </a:extLst>
              </p:cNvPr>
              <p:cNvGrpSpPr>
                <a:grpSpLocks/>
              </p:cNvGrpSpPr>
              <p:nvPr/>
            </p:nvGrpSpPr>
            <p:grpSpPr bwMode="auto">
              <a:xfrm>
                <a:off x="-88136" y="6130925"/>
                <a:ext cx="9906000" cy="574675"/>
                <a:chOff x="0" y="6283325"/>
                <a:chExt cx="9906000" cy="574675"/>
              </a:xfrm>
            </p:grpSpPr>
            <p:grpSp>
              <p:nvGrpSpPr>
                <p:cNvPr id="40" name="Group 19">
                  <a:extLst>
                    <a:ext uri="{FF2B5EF4-FFF2-40B4-BE49-F238E27FC236}">
                      <a16:creationId xmlns:a16="http://schemas.microsoft.com/office/drawing/2014/main" id="{C0E5A101-580E-4AB5-BB09-A31B70B76D78}"/>
                    </a:ext>
                  </a:extLst>
                </p:cNvPr>
                <p:cNvGrpSpPr>
                  <a:grpSpLocks/>
                </p:cNvGrpSpPr>
                <p:nvPr/>
              </p:nvGrpSpPr>
              <p:grpSpPr bwMode="auto">
                <a:xfrm>
                  <a:off x="0" y="6496059"/>
                  <a:ext cx="9906000" cy="271226"/>
                  <a:chOff x="0" y="6523530"/>
                  <a:chExt cx="9143999" cy="270913"/>
                </a:xfrm>
              </p:grpSpPr>
              <p:grpSp>
                <p:nvGrpSpPr>
                  <p:cNvPr id="42" name="Group 13">
                    <a:extLst>
                      <a:ext uri="{FF2B5EF4-FFF2-40B4-BE49-F238E27FC236}">
                        <a16:creationId xmlns:a16="http://schemas.microsoft.com/office/drawing/2014/main" id="{98666B96-DFFE-4A9E-9392-4F643DC288E4}"/>
                      </a:ext>
                    </a:extLst>
                  </p:cNvPr>
                  <p:cNvGrpSpPr>
                    <a:grpSpLocks/>
                  </p:cNvGrpSpPr>
                  <p:nvPr/>
                </p:nvGrpSpPr>
                <p:grpSpPr bwMode="auto">
                  <a:xfrm>
                    <a:off x="0" y="6523530"/>
                    <a:ext cx="9143999" cy="220408"/>
                    <a:chOff x="0" y="6523530"/>
                    <a:chExt cx="9144289" cy="220408"/>
                  </a:xfrm>
                </p:grpSpPr>
                <p:sp>
                  <p:nvSpPr>
                    <p:cNvPr id="45" name="Rectangle 44">
                      <a:extLst>
                        <a:ext uri="{FF2B5EF4-FFF2-40B4-BE49-F238E27FC236}">
                          <a16:creationId xmlns:a16="http://schemas.microsoft.com/office/drawing/2014/main" id="{EF54BE75-C59D-4F03-8D62-378089543FE3}"/>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6" name="Rectangle 45">
                      <a:extLst>
                        <a:ext uri="{FF2B5EF4-FFF2-40B4-BE49-F238E27FC236}">
                          <a16:creationId xmlns:a16="http://schemas.microsoft.com/office/drawing/2014/main" id="{016407DA-0848-43C9-8790-7AEBEF8563EA}"/>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7" name="Rectangle 46">
                      <a:extLst>
                        <a:ext uri="{FF2B5EF4-FFF2-40B4-BE49-F238E27FC236}">
                          <a16:creationId xmlns:a16="http://schemas.microsoft.com/office/drawing/2014/main" id="{9CDA6097-9132-44C1-915D-B41C6072588A}"/>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8" name="Rectangle 47">
                      <a:extLst>
                        <a:ext uri="{FF2B5EF4-FFF2-40B4-BE49-F238E27FC236}">
                          <a16:creationId xmlns:a16="http://schemas.microsoft.com/office/drawing/2014/main" id="{3E95ED43-0030-4202-B1B0-1F47B0AE2D8A}"/>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4" name="TextBox 11">
                    <a:extLst>
                      <a:ext uri="{FF2B5EF4-FFF2-40B4-BE49-F238E27FC236}">
                        <a16:creationId xmlns:a16="http://schemas.microsoft.com/office/drawing/2014/main" id="{941E3453-590B-4ED6-80A4-602C0E505DC0}"/>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1" name="Picture 18" descr="thrive logo final.png">
                  <a:extLst>
                    <a:ext uri="{FF2B5EF4-FFF2-40B4-BE49-F238E27FC236}">
                      <a16:creationId xmlns:a16="http://schemas.microsoft.com/office/drawing/2014/main" id="{1646C12C-53B6-4A9C-84F0-AE42EC5B3D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extBox 38">
                <a:extLst>
                  <a:ext uri="{FF2B5EF4-FFF2-40B4-BE49-F238E27FC236}">
                    <a16:creationId xmlns:a16="http://schemas.microsoft.com/office/drawing/2014/main" id="{60A4B9BF-D516-45D7-8C6A-B459E3D61B7E}"/>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6" name="Rectangle 35">
              <a:extLst>
                <a:ext uri="{FF2B5EF4-FFF2-40B4-BE49-F238E27FC236}">
                  <a16:creationId xmlns:a16="http://schemas.microsoft.com/office/drawing/2014/main" id="{904E4C37-B7E3-4431-91A4-EECF0682897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7" name="Picture 36">
              <a:extLst>
                <a:ext uri="{FF2B5EF4-FFF2-40B4-BE49-F238E27FC236}">
                  <a16:creationId xmlns:a16="http://schemas.microsoft.com/office/drawing/2014/main" id="{86C34EA8-99CC-4955-AD44-26A62FDFA1FA}"/>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620309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31" presetClass="entr" presetSubtype="0" fill="hold" nodeType="withEffect">
                                  <p:stCondLst>
                                    <p:cond delay="0"/>
                                  </p:stCondLst>
                                  <p:childTnLst>
                                    <p:set>
                                      <p:cBhvr>
                                        <p:cTn id="20" dur="1" fill="hold">
                                          <p:stCondLst>
                                            <p:cond delay="0"/>
                                          </p:stCondLst>
                                        </p:cTn>
                                        <p:tgtEl>
                                          <p:spTgt spid="51">
                                            <p:txEl>
                                              <p:pRg st="0" end="0"/>
                                            </p:txEl>
                                          </p:spTgt>
                                        </p:tgtEl>
                                        <p:attrNameLst>
                                          <p:attrName>style.visibility</p:attrName>
                                        </p:attrNameLst>
                                      </p:cBhvr>
                                      <p:to>
                                        <p:strVal val="visible"/>
                                      </p:to>
                                    </p:set>
                                    <p:anim calcmode="lin" valueType="num">
                                      <p:cBhvr>
                                        <p:cTn id="21" dur="10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1">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51">
                                            <p:txEl>
                                              <p:pRg st="0" end="0"/>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33">
                                            <p:txEl>
                                              <p:pRg st="0" end="0"/>
                                            </p:txEl>
                                          </p:spTgt>
                                        </p:tgtEl>
                                        <p:attrNameLst>
                                          <p:attrName>style.visibility</p:attrName>
                                        </p:attrNameLst>
                                      </p:cBhvr>
                                      <p:to>
                                        <p:strVal val="visible"/>
                                      </p:to>
                                    </p:set>
                                    <p:anim calcmode="lin" valueType="num">
                                      <p:cBhvr>
                                        <p:cTn id="27" dur="10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33">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33">
                                            <p:txEl>
                                              <p:pRg st="0" end="0"/>
                                            </p:txEl>
                                          </p:spTgt>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49"/>
                                        </p:tgtEl>
                                        <p:attrNameLst>
                                          <p:attrName>style.visibility</p:attrName>
                                        </p:attrNameLst>
                                      </p:cBhvr>
                                      <p:to>
                                        <p:strVal val="visible"/>
                                      </p:to>
                                    </p:set>
                                  </p:childTnLst>
                                </p:cTn>
                              </p:par>
                              <p:par>
                                <p:cTn id="41" presetID="37" presetClass="path" presetSubtype="0" accel="50000" decel="50000" fill="hold" nodeType="withEffect">
                                  <p:stCondLst>
                                    <p:cond delay="0"/>
                                  </p:stCondLst>
                                  <p:childTnLst>
                                    <p:animMotion origin="layout" path="M -0.00403 0.16134 L 0.07487 -0.05208 C 0.09154 -0.09977 0.11628 -0.1243 0.14206 -0.1243 C 0.17162 -0.1243 0.19519 -0.09977 0.21185 -0.05208 L 0.29128 0.16134 " pathEditMode="relative" rAng="0" ptsTypes="AAAAA">
                                      <p:cBhvr>
                                        <p:cTn id="42" dur="2000" fill="hold"/>
                                        <p:tgtEl>
                                          <p:spTgt spid="6149"/>
                                        </p:tgtEl>
                                        <p:attrNameLst>
                                          <p:attrName>ppt_x</p:attrName>
                                          <p:attrName>ppt_y</p:attrName>
                                        </p:attrNameLst>
                                      </p:cBhvr>
                                      <p:rCtr x="14766" y="-14282"/>
                                    </p:animMotion>
                                  </p:childTnLst>
                                </p:cTn>
                              </p:par>
                              <p:par>
                                <p:cTn id="43" presetID="6" presetClass="emph" presetSubtype="0" fill="hold" nodeType="withEffect">
                                  <p:stCondLst>
                                    <p:cond delay="0"/>
                                  </p:stCondLst>
                                  <p:childTnLst>
                                    <p:animScale>
                                      <p:cBhvr>
                                        <p:cTn id="44" dur="2000" fill="hold"/>
                                        <p:tgtEl>
                                          <p:spTgt spid="6149"/>
                                        </p:tgtEl>
                                      </p:cBhvr>
                                      <p:by x="50000" y="50000"/>
                                    </p:animScale>
                                  </p:childTnLst>
                                </p:cTn>
                              </p:par>
                              <p:par>
                                <p:cTn id="45" presetID="53" presetClass="entr" presetSubtype="16" fill="hold" nodeType="withEffect">
                                  <p:stCondLst>
                                    <p:cond delay="175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2">
                                            <p:txEl>
                                              <p:pRg st="0" end="0"/>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3" grpId="0"/>
      <p:bldP spid="5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0"/>
            <a:ext cx="12192001"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Text Placeholder 3"/>
          <p:cNvSpPr>
            <a:spLocks noGrp="1"/>
          </p:cNvSpPr>
          <p:nvPr>
            <p:ph type="body" sz="quarter" idx="10"/>
          </p:nvPr>
        </p:nvSpPr>
        <p:spPr>
          <a:xfrm>
            <a:off x="2866292" y="2044059"/>
            <a:ext cx="8114109" cy="3932869"/>
          </a:xfrm>
        </p:spPr>
        <p:txBody>
          <a:bodyPr>
            <a:normAutofit fontScale="92500" lnSpcReduction="20000"/>
          </a:bodyPr>
          <a:lstStyle/>
          <a:p>
            <a:pPr>
              <a:lnSpc>
                <a:spcPct val="150000"/>
              </a:lnSpc>
              <a:buClrTx/>
              <a:buSzPct val="100000"/>
            </a:pPr>
            <a:r>
              <a:rPr lang="en-US" sz="3600" dirty="0">
                <a:solidFill>
                  <a:schemeClr val="tx1"/>
                </a:solidFill>
              </a:rPr>
              <a:t>Knowing What Retirees Want</a:t>
            </a:r>
          </a:p>
          <a:p>
            <a:pPr lvl="0">
              <a:lnSpc>
                <a:spcPct val="150000"/>
              </a:lnSpc>
              <a:buClrTx/>
              <a:buSzPct val="100000"/>
            </a:pPr>
            <a:r>
              <a:rPr lang="en-US" sz="3600" dirty="0"/>
              <a:t>Taking Key Risks Off the Table</a:t>
            </a:r>
          </a:p>
          <a:p>
            <a:pPr lvl="0">
              <a:lnSpc>
                <a:spcPct val="150000"/>
              </a:lnSpc>
              <a:buClrTx/>
              <a:buSzPct val="100000"/>
            </a:pPr>
            <a:r>
              <a:rPr lang="en-US" sz="3600" dirty="0"/>
              <a:t>Divide and Conquer Approach</a:t>
            </a:r>
          </a:p>
          <a:p>
            <a:pPr lvl="0">
              <a:lnSpc>
                <a:spcPct val="150000"/>
              </a:lnSpc>
              <a:buClrTx/>
              <a:buSzPct val="100000"/>
            </a:pPr>
            <a:r>
              <a:rPr lang="en-US" sz="3600" dirty="0"/>
              <a:t>Buy Income and Invest the Difference®</a:t>
            </a:r>
          </a:p>
          <a:p>
            <a:pPr lvl="0">
              <a:lnSpc>
                <a:spcPct val="150000"/>
              </a:lnSpc>
              <a:buClrTx/>
              <a:buSzPct val="100000"/>
            </a:pPr>
            <a:r>
              <a:rPr lang="en-US" sz="3600" dirty="0">
                <a:solidFill>
                  <a:srgbClr val="FF0000"/>
                </a:solidFill>
              </a:rPr>
              <a:t>The 4L’s of Retirement</a:t>
            </a:r>
          </a:p>
          <a:p>
            <a:pPr marL="0" indent="0">
              <a:lnSpc>
                <a:spcPct val="150000"/>
              </a:lnSpc>
              <a:buClrTx/>
              <a:buSzPct val="100000"/>
              <a:buNone/>
            </a:pPr>
            <a:endParaRPr lang="en-US" dirty="0">
              <a:solidFill>
                <a:schemeClr val="tx1"/>
              </a:solidFill>
            </a:endParaRPr>
          </a:p>
          <a:p>
            <a:endParaRPr lang="en-US" dirty="0"/>
          </a:p>
        </p:txBody>
      </p:sp>
      <p:sp>
        <p:nvSpPr>
          <p:cNvPr id="18"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7E8C730B-53E6-469A-973E-294D583F4039}"/>
              </a:ext>
            </a:extLst>
          </p:cNvPr>
          <p:cNvGrpSpPr/>
          <p:nvPr/>
        </p:nvGrpSpPr>
        <p:grpSpPr>
          <a:xfrm>
            <a:off x="0" y="6283326"/>
            <a:ext cx="12192000" cy="580211"/>
            <a:chOff x="-88136" y="6283325"/>
            <a:chExt cx="9906000" cy="580211"/>
          </a:xfrm>
        </p:grpSpPr>
        <p:grpSp>
          <p:nvGrpSpPr>
            <p:cNvPr id="19" name="Group 18">
              <a:extLst>
                <a:ext uri="{FF2B5EF4-FFF2-40B4-BE49-F238E27FC236}">
                  <a16:creationId xmlns:a16="http://schemas.microsoft.com/office/drawing/2014/main" id="{7BA8D69D-1A58-4855-9801-3BFF6EE3BA61}"/>
                </a:ext>
              </a:extLst>
            </p:cNvPr>
            <p:cNvGrpSpPr/>
            <p:nvPr/>
          </p:nvGrpSpPr>
          <p:grpSpPr>
            <a:xfrm>
              <a:off x="-88136" y="6283325"/>
              <a:ext cx="9906000" cy="574675"/>
              <a:chOff x="-88136" y="6130925"/>
              <a:chExt cx="9906000" cy="574675"/>
            </a:xfrm>
          </p:grpSpPr>
          <p:grpSp>
            <p:nvGrpSpPr>
              <p:cNvPr id="22" name="Group 19">
                <a:extLst>
                  <a:ext uri="{FF2B5EF4-FFF2-40B4-BE49-F238E27FC236}">
                    <a16:creationId xmlns:a16="http://schemas.microsoft.com/office/drawing/2014/main" id="{0040A605-1641-4B34-A425-A63CFEF16635}"/>
                  </a:ext>
                </a:extLst>
              </p:cNvPr>
              <p:cNvGrpSpPr>
                <a:grpSpLocks/>
              </p:cNvGrpSpPr>
              <p:nvPr/>
            </p:nvGrpSpPr>
            <p:grpSpPr bwMode="auto">
              <a:xfrm>
                <a:off x="-88136" y="6130925"/>
                <a:ext cx="9906000" cy="574675"/>
                <a:chOff x="0" y="6283325"/>
                <a:chExt cx="9906000" cy="574675"/>
              </a:xfrm>
            </p:grpSpPr>
            <p:grpSp>
              <p:nvGrpSpPr>
                <p:cNvPr id="24" name="Group 19">
                  <a:extLst>
                    <a:ext uri="{FF2B5EF4-FFF2-40B4-BE49-F238E27FC236}">
                      <a16:creationId xmlns:a16="http://schemas.microsoft.com/office/drawing/2014/main" id="{A02AB41F-935F-404C-AD88-7A3ABA2CF934}"/>
                    </a:ext>
                  </a:extLst>
                </p:cNvPr>
                <p:cNvGrpSpPr>
                  <a:grpSpLocks/>
                </p:cNvGrpSpPr>
                <p:nvPr/>
              </p:nvGrpSpPr>
              <p:grpSpPr bwMode="auto">
                <a:xfrm>
                  <a:off x="0" y="6496059"/>
                  <a:ext cx="9906000" cy="271226"/>
                  <a:chOff x="0" y="6523530"/>
                  <a:chExt cx="9143999" cy="270913"/>
                </a:xfrm>
              </p:grpSpPr>
              <p:grpSp>
                <p:nvGrpSpPr>
                  <p:cNvPr id="26" name="Group 13">
                    <a:extLst>
                      <a:ext uri="{FF2B5EF4-FFF2-40B4-BE49-F238E27FC236}">
                        <a16:creationId xmlns:a16="http://schemas.microsoft.com/office/drawing/2014/main" id="{DD335383-F238-4527-A599-74B4A1F11340}"/>
                      </a:ext>
                    </a:extLst>
                  </p:cNvPr>
                  <p:cNvGrpSpPr>
                    <a:grpSpLocks/>
                  </p:cNvGrpSpPr>
                  <p:nvPr/>
                </p:nvGrpSpPr>
                <p:grpSpPr bwMode="auto">
                  <a:xfrm>
                    <a:off x="0" y="6523530"/>
                    <a:ext cx="9143999" cy="220408"/>
                    <a:chOff x="0" y="6523530"/>
                    <a:chExt cx="9144289" cy="220408"/>
                  </a:xfrm>
                </p:grpSpPr>
                <p:sp>
                  <p:nvSpPr>
                    <p:cNvPr id="28" name="Rectangle 27">
                      <a:extLst>
                        <a:ext uri="{FF2B5EF4-FFF2-40B4-BE49-F238E27FC236}">
                          <a16:creationId xmlns:a16="http://schemas.microsoft.com/office/drawing/2014/main" id="{8ADD47C6-24B9-48E9-A918-2D95C36C571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9" name="Rectangle 28">
                      <a:extLst>
                        <a:ext uri="{FF2B5EF4-FFF2-40B4-BE49-F238E27FC236}">
                          <a16:creationId xmlns:a16="http://schemas.microsoft.com/office/drawing/2014/main" id="{ED71A54D-9910-48AF-A09B-50E812223BB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0" name="Rectangle 29">
                      <a:extLst>
                        <a:ext uri="{FF2B5EF4-FFF2-40B4-BE49-F238E27FC236}">
                          <a16:creationId xmlns:a16="http://schemas.microsoft.com/office/drawing/2014/main" id="{EBA037A4-60B0-407E-8A34-15D4EBFA9E4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3" name="Rectangle 42">
                      <a:extLst>
                        <a:ext uri="{FF2B5EF4-FFF2-40B4-BE49-F238E27FC236}">
                          <a16:creationId xmlns:a16="http://schemas.microsoft.com/office/drawing/2014/main" id="{3FD997C0-F428-49F8-82E0-F96AF3AE673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7" name="TextBox 11">
                    <a:extLst>
                      <a:ext uri="{FF2B5EF4-FFF2-40B4-BE49-F238E27FC236}">
                        <a16:creationId xmlns:a16="http://schemas.microsoft.com/office/drawing/2014/main" id="{619F9EA7-F4D6-4461-AFDB-271FBF173FB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5" name="Picture 18" descr="thrive logo final.png">
                  <a:extLst>
                    <a:ext uri="{FF2B5EF4-FFF2-40B4-BE49-F238E27FC236}">
                      <a16:creationId xmlns:a16="http://schemas.microsoft.com/office/drawing/2014/main" id="{6F9D4BAD-8338-45D2-A828-30C2149B0A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E0463877-5686-4084-8271-B643C74D772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0" name="Rectangle 19">
              <a:extLst>
                <a:ext uri="{FF2B5EF4-FFF2-40B4-BE49-F238E27FC236}">
                  <a16:creationId xmlns:a16="http://schemas.microsoft.com/office/drawing/2014/main" id="{C514116F-9ECB-401E-AEF5-464FA09912A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1" name="Picture 20">
              <a:extLst>
                <a:ext uri="{FF2B5EF4-FFF2-40B4-BE49-F238E27FC236}">
                  <a16:creationId xmlns:a16="http://schemas.microsoft.com/office/drawing/2014/main" id="{42B7F54E-EABE-4522-8D6B-AFC815419DC4}"/>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31" name="TextBox 30">
            <a:extLst>
              <a:ext uri="{FF2B5EF4-FFF2-40B4-BE49-F238E27FC236}">
                <a16:creationId xmlns:a16="http://schemas.microsoft.com/office/drawing/2014/main" id="{FF48C363-11BA-4F33-A179-6DBA2A4B4989}"/>
              </a:ext>
            </a:extLst>
          </p:cNvPr>
          <p:cNvSpPr txBox="1"/>
          <p:nvPr/>
        </p:nvSpPr>
        <p:spPr>
          <a:xfrm>
            <a:off x="2917408" y="1614458"/>
            <a:ext cx="5316015" cy="646331"/>
          </a:xfrm>
          <a:prstGeom prst="rect">
            <a:avLst/>
          </a:prstGeom>
          <a:noFill/>
        </p:spPr>
        <p:txBody>
          <a:bodyPr wrap="square" rtlCol="0">
            <a:spAutoFit/>
          </a:bodyPr>
          <a:lstStyle/>
          <a:p>
            <a:r>
              <a:rPr lang="en-US" sz="3600" b="1" u="sng" dirty="0">
                <a:latin typeface="Rockwell" panose="02060603020205020403" pitchFamily="18" charset="0"/>
              </a:rPr>
              <a:t>Meeting One:</a:t>
            </a:r>
          </a:p>
        </p:txBody>
      </p:sp>
    </p:spTree>
    <p:extLst>
      <p:ext uri="{BB962C8B-B14F-4D97-AF65-F5344CB8AC3E}">
        <p14:creationId xmlns:p14="http://schemas.microsoft.com/office/powerpoint/2010/main" val="354053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
                                            <p:txEl>
                                              <p:pRg st="0" end="0"/>
                                            </p:txEl>
                                          </p:spTgt>
                                        </p:tgtEl>
                                        <p:attrNameLst>
                                          <p:attrName>style.opacity</p:attrName>
                                        </p:attrNameLst>
                                      </p:cBhvr>
                                      <p:to>
                                        <p:strVal val="0.5"/>
                                      </p:to>
                                    </p:set>
                                    <p:animEffect filter="image" prLst="opacity: 0.5">
                                      <p:cBhvr rctx="IE">
                                        <p:cTn id="7" dur="indefinite"/>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1911574" y="-215619"/>
            <a:ext cx="7886700" cy="1325563"/>
          </a:xfrm>
        </p:spPr>
        <p:txBody>
          <a:bodyPr/>
          <a:lstStyle/>
          <a:p>
            <a:pPr algn="ctr"/>
            <a:r>
              <a:rPr lang="en-US" b="1" dirty="0">
                <a:effectLst/>
                <a:latin typeface="Rockwell" panose="02060603020205020403" pitchFamily="18" charset="0"/>
              </a:rPr>
              <a:t>4 L’s of Retirement</a:t>
            </a:r>
          </a:p>
        </p:txBody>
      </p:sp>
      <p:grpSp>
        <p:nvGrpSpPr>
          <p:cNvPr id="30" name="Group 29">
            <a:extLst>
              <a:ext uri="{FF2B5EF4-FFF2-40B4-BE49-F238E27FC236}">
                <a16:creationId xmlns:a16="http://schemas.microsoft.com/office/drawing/2014/main" id="{EE450EE0-350D-40EB-92C2-F5C0B2E81A9F}"/>
              </a:ext>
            </a:extLst>
          </p:cNvPr>
          <p:cNvGrpSpPr/>
          <p:nvPr/>
        </p:nvGrpSpPr>
        <p:grpSpPr>
          <a:xfrm>
            <a:off x="2965287" y="757540"/>
            <a:ext cx="6579405" cy="5362951"/>
            <a:chOff x="2107395" y="374009"/>
            <a:chExt cx="6579405" cy="5362951"/>
          </a:xfrm>
        </p:grpSpPr>
        <p:grpSp>
          <p:nvGrpSpPr>
            <p:cNvPr id="31" name="Group 30">
              <a:extLst>
                <a:ext uri="{FF2B5EF4-FFF2-40B4-BE49-F238E27FC236}">
                  <a16:creationId xmlns:a16="http://schemas.microsoft.com/office/drawing/2014/main" id="{4E990DAB-F5EC-4E56-9661-9D096A7F0B70}"/>
                </a:ext>
              </a:extLst>
            </p:cNvPr>
            <p:cNvGrpSpPr/>
            <p:nvPr/>
          </p:nvGrpSpPr>
          <p:grpSpPr>
            <a:xfrm>
              <a:off x="2107395" y="374009"/>
              <a:ext cx="6579405" cy="3991033"/>
              <a:chOff x="2031999" y="719666"/>
              <a:chExt cx="8560921" cy="5418666"/>
            </a:xfrm>
          </p:grpSpPr>
          <p:sp>
            <p:nvSpPr>
              <p:cNvPr id="37" name="Freeform: Shape 36">
                <a:extLst>
                  <a:ext uri="{FF2B5EF4-FFF2-40B4-BE49-F238E27FC236}">
                    <a16:creationId xmlns:a16="http://schemas.microsoft.com/office/drawing/2014/main" id="{2E8A9EE6-A4E6-4C83-917E-615190B0E981}"/>
                  </a:ext>
                </a:extLst>
              </p:cNvPr>
              <p:cNvSpPr/>
              <p:nvPr/>
            </p:nvSpPr>
            <p:spPr>
              <a:xfrm>
                <a:off x="2032000" y="719666"/>
                <a:ext cx="8560917"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Longevity</a:t>
                </a:r>
              </a:p>
              <a:p>
                <a:pPr marL="228600" marR="0" lvl="1" indent="-228600" algn="l" defTabSz="1155700" rtl="0" eaLnBrk="1" fontAlgn="auto" latinLnBrk="0" hangingPunct="1">
                  <a:lnSpc>
                    <a:spcPct val="90000"/>
                  </a:lnSpc>
                  <a:spcBef>
                    <a:spcPct val="0"/>
                  </a:spcBef>
                  <a:spcAft>
                    <a:spcPct val="15000"/>
                  </a:spcAft>
                  <a:buClrTx/>
                  <a:buSzTx/>
                  <a:buFontTx/>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Will income last a Lifetime?</a:t>
                </a:r>
              </a:p>
            </p:txBody>
          </p:sp>
          <p:sp>
            <p:nvSpPr>
              <p:cNvPr id="38" name="Freeform: Shape 37">
                <a:extLst>
                  <a:ext uri="{FF2B5EF4-FFF2-40B4-BE49-F238E27FC236}">
                    <a16:creationId xmlns:a16="http://schemas.microsoft.com/office/drawing/2014/main" id="{582665FC-4975-436C-A44F-750FBB833FFD}"/>
                  </a:ext>
                </a:extLst>
              </p:cNvPr>
              <p:cNvSpPr/>
              <p:nvPr/>
            </p:nvSpPr>
            <p:spPr>
              <a:xfrm>
                <a:off x="2031999" y="2582332"/>
                <a:ext cx="8560919"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marL="0" marR="0" lvl="0" indent="0" algn="l" defTabSz="1466850" rtl="0" eaLnBrk="1" fontAlgn="auto" latinLnBrk="0" hangingPunct="1">
                  <a:lnSpc>
                    <a:spcPct val="50000"/>
                  </a:lnSpc>
                  <a:spcBef>
                    <a:spcPct val="0"/>
                  </a:spcBef>
                  <a:spcAft>
                    <a:spcPct val="3500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Lifestyle</a:t>
                </a:r>
              </a:p>
              <a:p>
                <a:pPr marL="228600" marR="0" lvl="1" indent="-228600" algn="l" defTabSz="1155700" rtl="0" eaLnBrk="1" fontAlgn="auto" latinLnBrk="0" hangingPunct="1">
                  <a:lnSpc>
                    <a:spcPct val="50000"/>
                  </a:lnSpc>
                  <a:spcBef>
                    <a:spcPct val="0"/>
                  </a:spcBef>
                  <a:spcAft>
                    <a:spcPct val="15000"/>
                  </a:spcAft>
                  <a:buClrTx/>
                  <a:buSzTx/>
                  <a:buFontTx/>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Safe withdrawal rate?</a:t>
                </a:r>
              </a:p>
              <a:p>
                <a:pPr marL="228600" marR="0" lvl="1" indent="-228600" algn="l" defTabSz="1155700" rtl="0" eaLnBrk="1" fontAlgn="auto" latinLnBrk="0" hangingPunct="1">
                  <a:lnSpc>
                    <a:spcPct val="50000"/>
                  </a:lnSpc>
                  <a:spcBef>
                    <a:spcPct val="0"/>
                  </a:spcBef>
                  <a:spcAft>
                    <a:spcPct val="15000"/>
                  </a:spcAft>
                  <a:buClrTx/>
                  <a:buSzTx/>
                  <a:buFontTx/>
                  <a:buChar char="•"/>
                  <a:tabLst/>
                  <a:defRPr/>
                </a:pPr>
                <a:r>
                  <a:rPr lang="en-US" sz="2600" dirty="0">
                    <a:solidFill>
                      <a:prstClr val="white"/>
                    </a:solidFill>
                    <a:latin typeface="Calibri" panose="020F0502020204030204"/>
                  </a:rPr>
                  <a:t>Fixed vs. Variable withdrawal?</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870997C-18A5-4F68-85EC-8440F9444998}"/>
                  </a:ext>
                </a:extLst>
              </p:cNvPr>
              <p:cNvSpPr/>
              <p:nvPr/>
            </p:nvSpPr>
            <p:spPr>
              <a:xfrm>
                <a:off x="2032000" y="4444999"/>
                <a:ext cx="8560920"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marL="0" marR="0" lvl="0" indent="0" algn="l" defTabSz="1466850" rtl="0" eaLnBrk="1" fontAlgn="auto" latinLnBrk="0" hangingPunct="1">
                  <a:lnSpc>
                    <a:spcPct val="50000"/>
                  </a:lnSpc>
                  <a:spcBef>
                    <a:spcPct val="0"/>
                  </a:spcBef>
                  <a:spcAft>
                    <a:spcPct val="3500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Legacy</a:t>
                </a:r>
              </a:p>
              <a:p>
                <a:pPr marL="228600" marR="0" lvl="1" indent="-228600" algn="l" defTabSz="1155700" rtl="0" eaLnBrk="1" fontAlgn="auto" latinLnBrk="0" hangingPunct="1">
                  <a:lnSpc>
                    <a:spcPct val="50000"/>
                  </a:lnSpc>
                  <a:spcBef>
                    <a:spcPct val="0"/>
                  </a:spcBef>
                  <a:spcAft>
                    <a:spcPct val="15000"/>
                  </a:spcAft>
                  <a:buClrTx/>
                  <a:buSzTx/>
                  <a:buFontTx/>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Promised based vs. Risk based?</a:t>
                </a:r>
              </a:p>
              <a:p>
                <a:pPr marL="228600" marR="0" lvl="1" indent="-228600" algn="l" defTabSz="1155700" rtl="0" eaLnBrk="1" fontAlgn="auto" latinLnBrk="0" hangingPunct="1">
                  <a:lnSpc>
                    <a:spcPct val="50000"/>
                  </a:lnSpc>
                  <a:spcBef>
                    <a:spcPct val="0"/>
                  </a:spcBef>
                  <a:spcAft>
                    <a:spcPct val="15000"/>
                  </a:spcAft>
                  <a:buClrTx/>
                  <a:buSzTx/>
                  <a:buFontTx/>
                  <a:buChar char="•"/>
                  <a:tabLst/>
                  <a:defRPr/>
                </a:pPr>
                <a:r>
                  <a:rPr lang="en-US" sz="2600" dirty="0">
                    <a:solidFill>
                      <a:prstClr val="white"/>
                    </a:solidFill>
                    <a:latin typeface="Calibri" panose="020F0502020204030204"/>
                  </a:rPr>
                  <a:t>Protecting the surviving Spouse</a:t>
                </a: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1" indent="-228600" algn="l" defTabSz="1155700" rtl="0" eaLnBrk="1" fontAlgn="auto" latinLnBrk="0" hangingPunct="1">
                  <a:lnSpc>
                    <a:spcPct val="90000"/>
                  </a:lnSpc>
                  <a:spcBef>
                    <a:spcPct val="0"/>
                  </a:spcBef>
                  <a:spcAft>
                    <a:spcPct val="15000"/>
                  </a:spcAft>
                  <a:buClrTx/>
                  <a:buSzTx/>
                  <a:buFontTx/>
                  <a:buChar char="•"/>
                  <a:tabLst/>
                  <a:defRPr/>
                </a:pPr>
                <a:endPar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Freeform: Shape 31">
              <a:extLst>
                <a:ext uri="{FF2B5EF4-FFF2-40B4-BE49-F238E27FC236}">
                  <a16:creationId xmlns:a16="http://schemas.microsoft.com/office/drawing/2014/main" id="{EB2764F1-7E81-463E-BD3A-728556E96F67}"/>
                </a:ext>
              </a:extLst>
            </p:cNvPr>
            <p:cNvSpPr/>
            <p:nvPr/>
          </p:nvSpPr>
          <p:spPr>
            <a:xfrm>
              <a:off x="2107396" y="4489762"/>
              <a:ext cx="6579402" cy="1247198"/>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Liquidity</a:t>
              </a:r>
            </a:p>
            <a:p>
              <a:pPr marL="228600" marR="0" lvl="1" indent="-228600" algn="l" defTabSz="1155700" rtl="0" eaLnBrk="1" fontAlgn="auto" latinLnBrk="0" hangingPunct="1">
                <a:lnSpc>
                  <a:spcPct val="90000"/>
                </a:lnSpc>
                <a:spcBef>
                  <a:spcPct val="0"/>
                </a:spcBef>
                <a:spcAft>
                  <a:spcPct val="15000"/>
                </a:spcAft>
                <a:buClrTx/>
                <a:buSzTx/>
                <a:buFontTx/>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Discretionary spending?</a:t>
              </a:r>
            </a:p>
          </p:txBody>
        </p:sp>
        <p:pic>
          <p:nvPicPr>
            <p:cNvPr id="33" name="Picture 32">
              <a:extLst>
                <a:ext uri="{FF2B5EF4-FFF2-40B4-BE49-F238E27FC236}">
                  <a16:creationId xmlns:a16="http://schemas.microsoft.com/office/drawing/2014/main" id="{FD406E71-A163-4E99-AF36-3C22E494D03F}"/>
                </a:ext>
              </a:extLst>
            </p:cNvPr>
            <p:cNvPicPr>
              <a:picLocks noChangeAspect="1"/>
            </p:cNvPicPr>
            <p:nvPr/>
          </p:nvPicPr>
          <p:blipFill>
            <a:blip r:embed="rId3"/>
            <a:stretch>
              <a:fillRect/>
            </a:stretch>
          </p:blipFill>
          <p:spPr>
            <a:xfrm>
              <a:off x="2284056" y="3237370"/>
              <a:ext cx="1300130" cy="1008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a:extLst>
                <a:ext uri="{FF2B5EF4-FFF2-40B4-BE49-F238E27FC236}">
                  <a16:creationId xmlns:a16="http://schemas.microsoft.com/office/drawing/2014/main" id="{E7990BD7-4CB5-4A83-932F-5931ED13708E}"/>
                </a:ext>
              </a:extLst>
            </p:cNvPr>
            <p:cNvPicPr>
              <a:picLocks noChangeAspect="1"/>
            </p:cNvPicPr>
            <p:nvPr/>
          </p:nvPicPr>
          <p:blipFill>
            <a:blip r:embed="rId4"/>
            <a:stretch>
              <a:fillRect/>
            </a:stretch>
          </p:blipFill>
          <p:spPr>
            <a:xfrm>
              <a:off x="2284056" y="1815408"/>
              <a:ext cx="1300130" cy="1086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B64E5482-211E-4C71-8908-E8EB8CD62793}"/>
                </a:ext>
              </a:extLst>
            </p:cNvPr>
            <p:cNvPicPr>
              <a:picLocks noChangeAspect="1"/>
            </p:cNvPicPr>
            <p:nvPr/>
          </p:nvPicPr>
          <p:blipFill>
            <a:blip r:embed="rId5"/>
            <a:stretch>
              <a:fillRect/>
            </a:stretch>
          </p:blipFill>
          <p:spPr>
            <a:xfrm>
              <a:off x="2296753" y="4603181"/>
              <a:ext cx="1287433" cy="1020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5">
              <a:extLst>
                <a:ext uri="{FF2B5EF4-FFF2-40B4-BE49-F238E27FC236}">
                  <a16:creationId xmlns:a16="http://schemas.microsoft.com/office/drawing/2014/main" id="{8B3E60EF-759C-4101-B6FF-067D0B70C194}"/>
                </a:ext>
              </a:extLst>
            </p:cNvPr>
            <p:cNvPicPr>
              <a:picLocks noChangeAspect="1"/>
            </p:cNvPicPr>
            <p:nvPr/>
          </p:nvPicPr>
          <p:blipFill>
            <a:blip r:embed="rId6"/>
            <a:stretch>
              <a:fillRect/>
            </a:stretch>
          </p:blipFill>
          <p:spPr>
            <a:xfrm>
              <a:off x="2284056" y="470004"/>
              <a:ext cx="1300131" cy="1055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40" name="Group 39">
            <a:extLst>
              <a:ext uri="{FF2B5EF4-FFF2-40B4-BE49-F238E27FC236}">
                <a16:creationId xmlns:a16="http://schemas.microsoft.com/office/drawing/2014/main" id="{1C904DF2-2E12-4A23-ACC6-4595DF27C718}"/>
              </a:ext>
            </a:extLst>
          </p:cNvPr>
          <p:cNvGrpSpPr/>
          <p:nvPr/>
        </p:nvGrpSpPr>
        <p:grpSpPr>
          <a:xfrm>
            <a:off x="0" y="6283326"/>
            <a:ext cx="12192000" cy="580211"/>
            <a:chOff x="-88136" y="6283325"/>
            <a:chExt cx="9906000" cy="580211"/>
          </a:xfrm>
        </p:grpSpPr>
        <p:grpSp>
          <p:nvGrpSpPr>
            <p:cNvPr id="42" name="Group 41">
              <a:extLst>
                <a:ext uri="{FF2B5EF4-FFF2-40B4-BE49-F238E27FC236}">
                  <a16:creationId xmlns:a16="http://schemas.microsoft.com/office/drawing/2014/main" id="{00AE57C2-3883-4471-A5E3-E94629389351}"/>
                </a:ext>
              </a:extLst>
            </p:cNvPr>
            <p:cNvGrpSpPr/>
            <p:nvPr/>
          </p:nvGrpSpPr>
          <p:grpSpPr>
            <a:xfrm>
              <a:off x="-88136" y="6283325"/>
              <a:ext cx="9906000" cy="574675"/>
              <a:chOff x="-88136" y="6130925"/>
              <a:chExt cx="9906000" cy="574675"/>
            </a:xfrm>
          </p:grpSpPr>
          <p:grpSp>
            <p:nvGrpSpPr>
              <p:cNvPr id="45" name="Group 19">
                <a:extLst>
                  <a:ext uri="{FF2B5EF4-FFF2-40B4-BE49-F238E27FC236}">
                    <a16:creationId xmlns:a16="http://schemas.microsoft.com/office/drawing/2014/main" id="{C20EC85C-C23C-4BC7-9846-4BB0F1654E4C}"/>
                  </a:ext>
                </a:extLst>
              </p:cNvPr>
              <p:cNvGrpSpPr>
                <a:grpSpLocks/>
              </p:cNvGrpSpPr>
              <p:nvPr/>
            </p:nvGrpSpPr>
            <p:grpSpPr bwMode="auto">
              <a:xfrm>
                <a:off x="-88136" y="6130925"/>
                <a:ext cx="9906000" cy="574675"/>
                <a:chOff x="0" y="6283325"/>
                <a:chExt cx="9906000" cy="574675"/>
              </a:xfrm>
            </p:grpSpPr>
            <p:grpSp>
              <p:nvGrpSpPr>
                <p:cNvPr id="47" name="Group 19">
                  <a:extLst>
                    <a:ext uri="{FF2B5EF4-FFF2-40B4-BE49-F238E27FC236}">
                      <a16:creationId xmlns:a16="http://schemas.microsoft.com/office/drawing/2014/main" id="{E8111EDF-8C21-498B-B88B-395055DA595A}"/>
                    </a:ext>
                  </a:extLst>
                </p:cNvPr>
                <p:cNvGrpSpPr>
                  <a:grpSpLocks/>
                </p:cNvGrpSpPr>
                <p:nvPr/>
              </p:nvGrpSpPr>
              <p:grpSpPr bwMode="auto">
                <a:xfrm>
                  <a:off x="0" y="6496059"/>
                  <a:ext cx="9906000" cy="271226"/>
                  <a:chOff x="0" y="6523530"/>
                  <a:chExt cx="9143999" cy="270913"/>
                </a:xfrm>
              </p:grpSpPr>
              <p:grpSp>
                <p:nvGrpSpPr>
                  <p:cNvPr id="49" name="Group 13">
                    <a:extLst>
                      <a:ext uri="{FF2B5EF4-FFF2-40B4-BE49-F238E27FC236}">
                        <a16:creationId xmlns:a16="http://schemas.microsoft.com/office/drawing/2014/main" id="{34431480-1687-401D-AB60-9E52A581DFF9}"/>
                      </a:ext>
                    </a:extLst>
                  </p:cNvPr>
                  <p:cNvGrpSpPr>
                    <a:grpSpLocks/>
                  </p:cNvGrpSpPr>
                  <p:nvPr/>
                </p:nvGrpSpPr>
                <p:grpSpPr bwMode="auto">
                  <a:xfrm>
                    <a:off x="0" y="6523530"/>
                    <a:ext cx="9143999" cy="220408"/>
                    <a:chOff x="0" y="6523530"/>
                    <a:chExt cx="9144289" cy="220408"/>
                  </a:xfrm>
                </p:grpSpPr>
                <p:sp>
                  <p:nvSpPr>
                    <p:cNvPr id="51" name="Rectangle 50">
                      <a:extLst>
                        <a:ext uri="{FF2B5EF4-FFF2-40B4-BE49-F238E27FC236}">
                          <a16:creationId xmlns:a16="http://schemas.microsoft.com/office/drawing/2014/main" id="{0C575192-40B5-4F21-82BB-DA3F8A82B949}"/>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2" name="Rectangle 51">
                      <a:extLst>
                        <a:ext uri="{FF2B5EF4-FFF2-40B4-BE49-F238E27FC236}">
                          <a16:creationId xmlns:a16="http://schemas.microsoft.com/office/drawing/2014/main" id="{1FBB5F1A-DAB2-4B8D-ADAE-A6E7AF807D8A}"/>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3" name="Rectangle 52">
                      <a:extLst>
                        <a:ext uri="{FF2B5EF4-FFF2-40B4-BE49-F238E27FC236}">
                          <a16:creationId xmlns:a16="http://schemas.microsoft.com/office/drawing/2014/main" id="{345D1F93-9156-4BB4-AA58-3BA8B1DE0DF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4" name="Rectangle 53">
                      <a:extLst>
                        <a:ext uri="{FF2B5EF4-FFF2-40B4-BE49-F238E27FC236}">
                          <a16:creationId xmlns:a16="http://schemas.microsoft.com/office/drawing/2014/main" id="{70267218-E950-405E-BD5E-2A85EB0C54F3}"/>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0" name="TextBox 11">
                    <a:extLst>
                      <a:ext uri="{FF2B5EF4-FFF2-40B4-BE49-F238E27FC236}">
                        <a16:creationId xmlns:a16="http://schemas.microsoft.com/office/drawing/2014/main" id="{75994470-36FE-4CD5-B546-F6A4174F6529}"/>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8" name="Picture 18" descr="thrive logo final.png">
                  <a:extLst>
                    <a:ext uri="{FF2B5EF4-FFF2-40B4-BE49-F238E27FC236}">
                      <a16:creationId xmlns:a16="http://schemas.microsoft.com/office/drawing/2014/main" id="{4A545462-AC11-46C2-A48C-AFC014589B8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 name="TextBox 45">
                <a:extLst>
                  <a:ext uri="{FF2B5EF4-FFF2-40B4-BE49-F238E27FC236}">
                    <a16:creationId xmlns:a16="http://schemas.microsoft.com/office/drawing/2014/main" id="{08484AD7-F4A7-49E2-85FC-4987505B7C8C}"/>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3" name="Rectangle 42">
              <a:extLst>
                <a:ext uri="{FF2B5EF4-FFF2-40B4-BE49-F238E27FC236}">
                  <a16:creationId xmlns:a16="http://schemas.microsoft.com/office/drawing/2014/main" id="{E4F4B557-45CF-4825-BCDE-97BD68668E1B}"/>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4" name="Picture 43">
              <a:extLst>
                <a:ext uri="{FF2B5EF4-FFF2-40B4-BE49-F238E27FC236}">
                  <a16:creationId xmlns:a16="http://schemas.microsoft.com/office/drawing/2014/main" id="{C482AB10-5392-490C-B6B5-EA11C35D5B40}"/>
                </a:ext>
              </a:extLst>
            </p:cNvPr>
            <p:cNvPicPr/>
            <p:nvPr/>
          </p:nvPicPr>
          <p:blipFill rotWithShape="1">
            <a:blip r:embed="rId8"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84100718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 y="0"/>
            <a:ext cx="12192001"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Text Placeholder 3"/>
          <p:cNvSpPr>
            <a:spLocks noGrp="1"/>
          </p:cNvSpPr>
          <p:nvPr>
            <p:ph type="body" sz="quarter" idx="10"/>
          </p:nvPr>
        </p:nvSpPr>
        <p:spPr>
          <a:xfrm>
            <a:off x="2866292" y="2044059"/>
            <a:ext cx="8114109" cy="3932869"/>
          </a:xfrm>
        </p:spPr>
        <p:txBody>
          <a:bodyPr>
            <a:normAutofit fontScale="77500" lnSpcReduction="20000"/>
          </a:bodyPr>
          <a:lstStyle/>
          <a:p>
            <a:pPr>
              <a:lnSpc>
                <a:spcPct val="150000"/>
              </a:lnSpc>
              <a:buClrTx/>
              <a:buSzPct val="100000"/>
            </a:pPr>
            <a:r>
              <a:rPr lang="en-US" sz="3600" dirty="0">
                <a:solidFill>
                  <a:schemeClr val="tx1"/>
                </a:solidFill>
              </a:rPr>
              <a:t>Knowing What Retirees Want</a:t>
            </a:r>
          </a:p>
          <a:p>
            <a:pPr lvl="0">
              <a:lnSpc>
                <a:spcPct val="150000"/>
              </a:lnSpc>
              <a:buClrTx/>
              <a:buSzPct val="100000"/>
            </a:pPr>
            <a:r>
              <a:rPr lang="en-US" sz="3600" dirty="0"/>
              <a:t>Taking Key Risks Off the Table</a:t>
            </a:r>
          </a:p>
          <a:p>
            <a:pPr lvl="0">
              <a:lnSpc>
                <a:spcPct val="150000"/>
              </a:lnSpc>
              <a:buClrTx/>
              <a:buSzPct val="100000"/>
            </a:pPr>
            <a:r>
              <a:rPr lang="en-US" sz="3600" dirty="0"/>
              <a:t>Divide and Conquer Approach</a:t>
            </a:r>
          </a:p>
          <a:p>
            <a:pPr lvl="0">
              <a:lnSpc>
                <a:spcPct val="150000"/>
              </a:lnSpc>
              <a:buClrTx/>
              <a:buSzPct val="100000"/>
            </a:pPr>
            <a:r>
              <a:rPr lang="en-US" sz="3600" dirty="0"/>
              <a:t>Buy Income and Invest the Difference®</a:t>
            </a:r>
          </a:p>
          <a:p>
            <a:pPr lvl="0">
              <a:lnSpc>
                <a:spcPct val="150000"/>
              </a:lnSpc>
              <a:buClrTx/>
              <a:buSzPct val="100000"/>
            </a:pPr>
            <a:r>
              <a:rPr lang="en-US" sz="3600" dirty="0"/>
              <a:t>The 4L’s of Retirement</a:t>
            </a:r>
          </a:p>
          <a:p>
            <a:pPr lvl="0">
              <a:lnSpc>
                <a:spcPct val="150000"/>
              </a:lnSpc>
              <a:buClrTx/>
              <a:buSzPct val="100000"/>
            </a:pPr>
            <a:r>
              <a:rPr lang="en-US" sz="3600" dirty="0">
                <a:solidFill>
                  <a:srgbClr val="FF0000"/>
                </a:solidFill>
              </a:rPr>
              <a:t>Core Measurements of Safe vs. Unsafe</a:t>
            </a:r>
          </a:p>
          <a:p>
            <a:pPr marL="0" indent="0">
              <a:lnSpc>
                <a:spcPct val="150000"/>
              </a:lnSpc>
              <a:buClrTx/>
              <a:buSzPct val="100000"/>
              <a:buNone/>
            </a:pPr>
            <a:endParaRPr lang="en-US" dirty="0">
              <a:solidFill>
                <a:schemeClr val="tx1"/>
              </a:solidFill>
            </a:endParaRPr>
          </a:p>
          <a:p>
            <a:endParaRPr lang="en-US" dirty="0"/>
          </a:p>
        </p:txBody>
      </p:sp>
      <p:sp>
        <p:nvSpPr>
          <p:cNvPr id="18" name="Title 1"/>
          <p:cNvSpPr txBox="1">
            <a:spLocks/>
          </p:cNvSpPr>
          <p:nvPr/>
        </p:nvSpPr>
        <p:spPr>
          <a:xfrm>
            <a:off x="2018763" y="1744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400" kern="1200">
                <a:solidFill>
                  <a:schemeClr val="tx1"/>
                </a:solidFill>
                <a:effectLst>
                  <a:outerShdw blurRad="101600" dist="76200" dir="2700000" algn="tl" rotWithShape="0">
                    <a:prstClr val="black">
                      <a:alpha val="35000"/>
                    </a:prstClr>
                  </a:outerShdw>
                </a:effectLst>
                <a:latin typeface="+mj-lt"/>
                <a:ea typeface="+mj-ea"/>
                <a:cs typeface="+mj-cs"/>
              </a:defRPr>
            </a:lvl1pPr>
          </a:lstStyle>
          <a:p>
            <a:pPr algn="ctr"/>
            <a:r>
              <a:rPr lang="en-US" b="1" dirty="0">
                <a:effectLst/>
                <a:latin typeface="Rockwell" panose="02060603020205020403" pitchFamily="18" charset="0"/>
              </a:rPr>
              <a:t>Key Elements of Retirement </a:t>
            </a:r>
          </a:p>
        </p:txBody>
      </p:sp>
      <p:grpSp>
        <p:nvGrpSpPr>
          <p:cNvPr id="17" name="Group 16">
            <a:extLst>
              <a:ext uri="{FF2B5EF4-FFF2-40B4-BE49-F238E27FC236}">
                <a16:creationId xmlns:a16="http://schemas.microsoft.com/office/drawing/2014/main" id="{7E8C730B-53E6-469A-973E-294D583F4039}"/>
              </a:ext>
            </a:extLst>
          </p:cNvPr>
          <p:cNvGrpSpPr/>
          <p:nvPr/>
        </p:nvGrpSpPr>
        <p:grpSpPr>
          <a:xfrm>
            <a:off x="0" y="6283326"/>
            <a:ext cx="12192000" cy="580211"/>
            <a:chOff x="-88136" y="6283325"/>
            <a:chExt cx="9906000" cy="580211"/>
          </a:xfrm>
        </p:grpSpPr>
        <p:grpSp>
          <p:nvGrpSpPr>
            <p:cNvPr id="19" name="Group 18">
              <a:extLst>
                <a:ext uri="{FF2B5EF4-FFF2-40B4-BE49-F238E27FC236}">
                  <a16:creationId xmlns:a16="http://schemas.microsoft.com/office/drawing/2014/main" id="{7BA8D69D-1A58-4855-9801-3BFF6EE3BA61}"/>
                </a:ext>
              </a:extLst>
            </p:cNvPr>
            <p:cNvGrpSpPr/>
            <p:nvPr/>
          </p:nvGrpSpPr>
          <p:grpSpPr>
            <a:xfrm>
              <a:off x="-88136" y="6283325"/>
              <a:ext cx="9906000" cy="574675"/>
              <a:chOff x="-88136" y="6130925"/>
              <a:chExt cx="9906000" cy="574675"/>
            </a:xfrm>
          </p:grpSpPr>
          <p:grpSp>
            <p:nvGrpSpPr>
              <p:cNvPr id="22" name="Group 19">
                <a:extLst>
                  <a:ext uri="{FF2B5EF4-FFF2-40B4-BE49-F238E27FC236}">
                    <a16:creationId xmlns:a16="http://schemas.microsoft.com/office/drawing/2014/main" id="{0040A605-1641-4B34-A425-A63CFEF16635}"/>
                  </a:ext>
                </a:extLst>
              </p:cNvPr>
              <p:cNvGrpSpPr>
                <a:grpSpLocks/>
              </p:cNvGrpSpPr>
              <p:nvPr/>
            </p:nvGrpSpPr>
            <p:grpSpPr bwMode="auto">
              <a:xfrm>
                <a:off x="-88136" y="6130925"/>
                <a:ext cx="9906000" cy="574675"/>
                <a:chOff x="0" y="6283325"/>
                <a:chExt cx="9906000" cy="574675"/>
              </a:xfrm>
            </p:grpSpPr>
            <p:grpSp>
              <p:nvGrpSpPr>
                <p:cNvPr id="24" name="Group 19">
                  <a:extLst>
                    <a:ext uri="{FF2B5EF4-FFF2-40B4-BE49-F238E27FC236}">
                      <a16:creationId xmlns:a16="http://schemas.microsoft.com/office/drawing/2014/main" id="{A02AB41F-935F-404C-AD88-7A3ABA2CF934}"/>
                    </a:ext>
                  </a:extLst>
                </p:cNvPr>
                <p:cNvGrpSpPr>
                  <a:grpSpLocks/>
                </p:cNvGrpSpPr>
                <p:nvPr/>
              </p:nvGrpSpPr>
              <p:grpSpPr bwMode="auto">
                <a:xfrm>
                  <a:off x="0" y="6496059"/>
                  <a:ext cx="9906000" cy="271226"/>
                  <a:chOff x="0" y="6523530"/>
                  <a:chExt cx="9143999" cy="270913"/>
                </a:xfrm>
              </p:grpSpPr>
              <p:grpSp>
                <p:nvGrpSpPr>
                  <p:cNvPr id="26" name="Group 13">
                    <a:extLst>
                      <a:ext uri="{FF2B5EF4-FFF2-40B4-BE49-F238E27FC236}">
                        <a16:creationId xmlns:a16="http://schemas.microsoft.com/office/drawing/2014/main" id="{DD335383-F238-4527-A599-74B4A1F11340}"/>
                      </a:ext>
                    </a:extLst>
                  </p:cNvPr>
                  <p:cNvGrpSpPr>
                    <a:grpSpLocks/>
                  </p:cNvGrpSpPr>
                  <p:nvPr/>
                </p:nvGrpSpPr>
                <p:grpSpPr bwMode="auto">
                  <a:xfrm>
                    <a:off x="0" y="6523530"/>
                    <a:ext cx="9143999" cy="220408"/>
                    <a:chOff x="0" y="6523530"/>
                    <a:chExt cx="9144289" cy="220408"/>
                  </a:xfrm>
                </p:grpSpPr>
                <p:sp>
                  <p:nvSpPr>
                    <p:cNvPr id="28" name="Rectangle 27">
                      <a:extLst>
                        <a:ext uri="{FF2B5EF4-FFF2-40B4-BE49-F238E27FC236}">
                          <a16:creationId xmlns:a16="http://schemas.microsoft.com/office/drawing/2014/main" id="{8ADD47C6-24B9-48E9-A918-2D95C36C571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29" name="Rectangle 28">
                      <a:extLst>
                        <a:ext uri="{FF2B5EF4-FFF2-40B4-BE49-F238E27FC236}">
                          <a16:creationId xmlns:a16="http://schemas.microsoft.com/office/drawing/2014/main" id="{ED71A54D-9910-48AF-A09B-50E812223BB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0" name="Rectangle 29">
                      <a:extLst>
                        <a:ext uri="{FF2B5EF4-FFF2-40B4-BE49-F238E27FC236}">
                          <a16:creationId xmlns:a16="http://schemas.microsoft.com/office/drawing/2014/main" id="{EBA037A4-60B0-407E-8A34-15D4EBFA9E4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3" name="Rectangle 42">
                      <a:extLst>
                        <a:ext uri="{FF2B5EF4-FFF2-40B4-BE49-F238E27FC236}">
                          <a16:creationId xmlns:a16="http://schemas.microsoft.com/office/drawing/2014/main" id="{3FD997C0-F428-49F8-82E0-F96AF3AE673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27" name="TextBox 11">
                    <a:extLst>
                      <a:ext uri="{FF2B5EF4-FFF2-40B4-BE49-F238E27FC236}">
                        <a16:creationId xmlns:a16="http://schemas.microsoft.com/office/drawing/2014/main" id="{619F9EA7-F4D6-4461-AFDB-271FBF173FB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5" name="Picture 18" descr="thrive logo final.png">
                  <a:extLst>
                    <a:ext uri="{FF2B5EF4-FFF2-40B4-BE49-F238E27FC236}">
                      <a16:creationId xmlns:a16="http://schemas.microsoft.com/office/drawing/2014/main" id="{6F9D4BAD-8338-45D2-A828-30C2149B0A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extBox 22">
                <a:extLst>
                  <a:ext uri="{FF2B5EF4-FFF2-40B4-BE49-F238E27FC236}">
                    <a16:creationId xmlns:a16="http://schemas.microsoft.com/office/drawing/2014/main" id="{E0463877-5686-4084-8271-B643C74D772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0" name="Rectangle 19">
              <a:extLst>
                <a:ext uri="{FF2B5EF4-FFF2-40B4-BE49-F238E27FC236}">
                  <a16:creationId xmlns:a16="http://schemas.microsoft.com/office/drawing/2014/main" id="{C514116F-9ECB-401E-AEF5-464FA09912A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1" name="Picture 20">
              <a:extLst>
                <a:ext uri="{FF2B5EF4-FFF2-40B4-BE49-F238E27FC236}">
                  <a16:creationId xmlns:a16="http://schemas.microsoft.com/office/drawing/2014/main" id="{42B7F54E-EABE-4522-8D6B-AFC815419DC4}"/>
                </a:ext>
              </a:extLst>
            </p:cNvPr>
            <p:cNvPicPr/>
            <p:nvPr/>
          </p:nvPicPr>
          <p:blipFill rotWithShape="1">
            <a:blip r:embed="rId3"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31" name="TextBox 30">
            <a:extLst>
              <a:ext uri="{FF2B5EF4-FFF2-40B4-BE49-F238E27FC236}">
                <a16:creationId xmlns:a16="http://schemas.microsoft.com/office/drawing/2014/main" id="{FF48C363-11BA-4F33-A179-6DBA2A4B4989}"/>
              </a:ext>
            </a:extLst>
          </p:cNvPr>
          <p:cNvSpPr txBox="1"/>
          <p:nvPr/>
        </p:nvSpPr>
        <p:spPr>
          <a:xfrm>
            <a:off x="2917408" y="1614458"/>
            <a:ext cx="5316015" cy="646331"/>
          </a:xfrm>
          <a:prstGeom prst="rect">
            <a:avLst/>
          </a:prstGeom>
          <a:noFill/>
        </p:spPr>
        <p:txBody>
          <a:bodyPr wrap="square" rtlCol="0">
            <a:spAutoFit/>
          </a:bodyPr>
          <a:lstStyle/>
          <a:p>
            <a:r>
              <a:rPr lang="en-US" sz="3600" b="1" u="sng" dirty="0">
                <a:latin typeface="Rockwell" panose="02060603020205020403" pitchFamily="18" charset="0"/>
              </a:rPr>
              <a:t>Meeting One:</a:t>
            </a:r>
          </a:p>
        </p:txBody>
      </p:sp>
    </p:spTree>
    <p:extLst>
      <p:ext uri="{BB962C8B-B14F-4D97-AF65-F5344CB8AC3E}">
        <p14:creationId xmlns:p14="http://schemas.microsoft.com/office/powerpoint/2010/main" val="2738987971"/>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a:extLst>
              <a:ext uri="{FF2B5EF4-FFF2-40B4-BE49-F238E27FC236}">
                <a16:creationId xmlns:a16="http://schemas.microsoft.com/office/drawing/2014/main" id="{9FEEFAB7-365B-42E2-BDCD-3BF28964B3F6}"/>
              </a:ext>
            </a:extLst>
          </p:cNvPr>
          <p:cNvSpPr/>
          <p:nvPr/>
        </p:nvSpPr>
        <p:spPr>
          <a:xfrm>
            <a:off x="838886" y="1326364"/>
            <a:ext cx="10080819" cy="2508379"/>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75000"/>
                  </a:srgbClr>
                </a:solidFill>
                <a:effectLst/>
                <a:uLnTx/>
                <a:uFillTx/>
                <a:latin typeface="Rockwell" panose="02060603020205020403" pitchFamily="18" charset="0"/>
                <a:ea typeface="+mn-ea"/>
                <a:cs typeface="+mn-cs"/>
              </a:rPr>
              <a:t> </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4546A">
                  <a:lumMod val="75000"/>
                </a:srgbClr>
              </a:solidFill>
              <a:effectLst/>
              <a:uLnTx/>
              <a:uFillTx/>
              <a:latin typeface="Rockwell" panose="02060603020205020403"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75000"/>
                  </a:srgbClr>
                </a:solidFill>
                <a:effectLst/>
                <a:uLnTx/>
                <a:uFillTx/>
                <a:latin typeface="Rockwell" panose="02060603020205020403" pitchFamily="18" charset="0"/>
                <a:ea typeface="+mn-ea"/>
                <a:cs typeface="+mn-cs"/>
              </a:rPr>
              <a:t>Investment Net Worth</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9BBB59">
                  <a:lumMod val="50000"/>
                </a:srgbClr>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1DD32208-CBAF-4C2A-9724-CD278B22C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128" y="2529433"/>
            <a:ext cx="6475744" cy="3762387"/>
          </a:xfrm>
          <a:prstGeom prst="rect">
            <a:avLst/>
          </a:prstGeom>
        </p:spPr>
      </p:pic>
      <p:pic>
        <p:nvPicPr>
          <p:cNvPr id="31" name="Picture 30">
            <a:extLst>
              <a:ext uri="{FF2B5EF4-FFF2-40B4-BE49-F238E27FC236}">
                <a16:creationId xmlns:a16="http://schemas.microsoft.com/office/drawing/2014/main" id="{433A1CA9-1B79-4BD8-9E9F-6F4F03C85EBF}"/>
              </a:ext>
            </a:extLst>
          </p:cNvPr>
          <p:cNvPicPr>
            <a:picLocks noChangeAspect="1"/>
          </p:cNvPicPr>
          <p:nvPr/>
        </p:nvPicPr>
        <p:blipFill>
          <a:blip r:embed="rId4"/>
          <a:stretch>
            <a:fillRect/>
          </a:stretch>
        </p:blipFill>
        <p:spPr>
          <a:xfrm>
            <a:off x="2797778" y="441505"/>
            <a:ext cx="6596444" cy="1371719"/>
          </a:xfrm>
          <a:prstGeom prst="rect">
            <a:avLst/>
          </a:prstGeom>
        </p:spPr>
      </p:pic>
      <p:grpSp>
        <p:nvGrpSpPr>
          <p:cNvPr id="32" name="Group 31">
            <a:extLst>
              <a:ext uri="{FF2B5EF4-FFF2-40B4-BE49-F238E27FC236}">
                <a16:creationId xmlns:a16="http://schemas.microsoft.com/office/drawing/2014/main" id="{A957524E-1D1B-473B-938F-A4D0C79C8BAE}"/>
              </a:ext>
            </a:extLst>
          </p:cNvPr>
          <p:cNvGrpSpPr/>
          <p:nvPr/>
        </p:nvGrpSpPr>
        <p:grpSpPr>
          <a:xfrm>
            <a:off x="0" y="6283326"/>
            <a:ext cx="12192000" cy="580211"/>
            <a:chOff x="-88136" y="6283325"/>
            <a:chExt cx="9906000" cy="580211"/>
          </a:xfrm>
        </p:grpSpPr>
        <p:grpSp>
          <p:nvGrpSpPr>
            <p:cNvPr id="33" name="Group 32">
              <a:extLst>
                <a:ext uri="{FF2B5EF4-FFF2-40B4-BE49-F238E27FC236}">
                  <a16:creationId xmlns:a16="http://schemas.microsoft.com/office/drawing/2014/main" id="{30F53D5B-67B9-4A38-A5EE-4A51CC616781}"/>
                </a:ext>
              </a:extLst>
            </p:cNvPr>
            <p:cNvGrpSpPr/>
            <p:nvPr/>
          </p:nvGrpSpPr>
          <p:grpSpPr>
            <a:xfrm>
              <a:off x="-88136" y="6283325"/>
              <a:ext cx="9906000" cy="574675"/>
              <a:chOff x="-88136" y="6130925"/>
              <a:chExt cx="9906000" cy="574675"/>
            </a:xfrm>
          </p:grpSpPr>
          <p:grpSp>
            <p:nvGrpSpPr>
              <p:cNvPr id="36" name="Group 19">
                <a:extLst>
                  <a:ext uri="{FF2B5EF4-FFF2-40B4-BE49-F238E27FC236}">
                    <a16:creationId xmlns:a16="http://schemas.microsoft.com/office/drawing/2014/main" id="{2C57E6C8-A9F5-41BA-93BB-AEF4201B1E01}"/>
                  </a:ext>
                </a:extLst>
              </p:cNvPr>
              <p:cNvGrpSpPr>
                <a:grpSpLocks/>
              </p:cNvGrpSpPr>
              <p:nvPr/>
            </p:nvGrpSpPr>
            <p:grpSpPr bwMode="auto">
              <a:xfrm>
                <a:off x="-88136" y="6130925"/>
                <a:ext cx="9906000" cy="574675"/>
                <a:chOff x="0" y="6283325"/>
                <a:chExt cx="9906000" cy="574675"/>
              </a:xfrm>
            </p:grpSpPr>
            <p:grpSp>
              <p:nvGrpSpPr>
                <p:cNvPr id="38" name="Group 19">
                  <a:extLst>
                    <a:ext uri="{FF2B5EF4-FFF2-40B4-BE49-F238E27FC236}">
                      <a16:creationId xmlns:a16="http://schemas.microsoft.com/office/drawing/2014/main" id="{3336C2DA-03BD-4C1F-A10B-144F2985FCCA}"/>
                    </a:ext>
                  </a:extLst>
                </p:cNvPr>
                <p:cNvGrpSpPr>
                  <a:grpSpLocks/>
                </p:cNvGrpSpPr>
                <p:nvPr/>
              </p:nvGrpSpPr>
              <p:grpSpPr bwMode="auto">
                <a:xfrm>
                  <a:off x="0" y="6496059"/>
                  <a:ext cx="9906000" cy="271226"/>
                  <a:chOff x="0" y="6523530"/>
                  <a:chExt cx="9143999" cy="270913"/>
                </a:xfrm>
              </p:grpSpPr>
              <p:grpSp>
                <p:nvGrpSpPr>
                  <p:cNvPr id="40" name="Group 13">
                    <a:extLst>
                      <a:ext uri="{FF2B5EF4-FFF2-40B4-BE49-F238E27FC236}">
                        <a16:creationId xmlns:a16="http://schemas.microsoft.com/office/drawing/2014/main" id="{53C70957-BD2D-4529-80B0-0BE78A10C234}"/>
                      </a:ext>
                    </a:extLst>
                  </p:cNvPr>
                  <p:cNvGrpSpPr>
                    <a:grpSpLocks/>
                  </p:cNvGrpSpPr>
                  <p:nvPr/>
                </p:nvGrpSpPr>
                <p:grpSpPr bwMode="auto">
                  <a:xfrm>
                    <a:off x="0" y="6523530"/>
                    <a:ext cx="9143999" cy="220408"/>
                    <a:chOff x="0" y="6523530"/>
                    <a:chExt cx="9144289" cy="220408"/>
                  </a:xfrm>
                </p:grpSpPr>
                <p:sp>
                  <p:nvSpPr>
                    <p:cNvPr id="43" name="Rectangle 42">
                      <a:extLst>
                        <a:ext uri="{FF2B5EF4-FFF2-40B4-BE49-F238E27FC236}">
                          <a16:creationId xmlns:a16="http://schemas.microsoft.com/office/drawing/2014/main" id="{0718B0F4-35BA-4F48-B406-DEE2AAF9C48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662A01C3-E914-4F3F-B00B-12C2ED659664}"/>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73CF683E-49B2-433B-A2B5-26F38C9E7AD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032E7AA8-26B0-4FF5-8397-8C7E5762953A}"/>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2" name="TextBox 11">
                    <a:extLst>
                      <a:ext uri="{FF2B5EF4-FFF2-40B4-BE49-F238E27FC236}">
                        <a16:creationId xmlns:a16="http://schemas.microsoft.com/office/drawing/2014/main" id="{695E2530-919D-4654-B59D-C94F3A136AF3}"/>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9" name="Picture 18" descr="thrive logo final.png">
                  <a:extLst>
                    <a:ext uri="{FF2B5EF4-FFF2-40B4-BE49-F238E27FC236}">
                      <a16:creationId xmlns:a16="http://schemas.microsoft.com/office/drawing/2014/main" id="{49B5E58A-47F7-4BEA-969E-5396B2EED5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8ACFBFB2-24D7-448B-A07D-DD1B6896EC53}"/>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4" name="Rectangle 33">
              <a:extLst>
                <a:ext uri="{FF2B5EF4-FFF2-40B4-BE49-F238E27FC236}">
                  <a16:creationId xmlns:a16="http://schemas.microsoft.com/office/drawing/2014/main" id="{5B06F334-65BB-46D5-B896-812D2ED1B652}"/>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5" name="Picture 34">
              <a:extLst>
                <a:ext uri="{FF2B5EF4-FFF2-40B4-BE49-F238E27FC236}">
                  <a16:creationId xmlns:a16="http://schemas.microsoft.com/office/drawing/2014/main" id="{9167D341-3899-40A6-BC20-48D0126EDA14}"/>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773560514"/>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58"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a:extLst>
              <a:ext uri="{FF2B5EF4-FFF2-40B4-BE49-F238E27FC236}">
                <a16:creationId xmlns:a16="http://schemas.microsoft.com/office/drawing/2014/main" id="{70996CF5-BC41-400A-BC77-B8C6675197C8}"/>
              </a:ext>
            </a:extLst>
          </p:cNvPr>
          <p:cNvSpPr/>
          <p:nvPr/>
        </p:nvSpPr>
        <p:spPr>
          <a:xfrm>
            <a:off x="535091" y="1315113"/>
            <a:ext cx="10819813" cy="127727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75000"/>
                  </a:srgbClr>
                </a:solidFill>
                <a:effectLst/>
                <a:uLnTx/>
                <a:uFillTx/>
                <a:latin typeface="Rockwell" panose="02060603020205020403" pitchFamily="18" charset="0"/>
                <a:ea typeface="+mn-ea"/>
                <a:cs typeface="+mn-cs"/>
              </a:rPr>
              <a:t> </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9BBB59">
                  <a:lumMod val="50000"/>
                </a:srgbClr>
              </a:solidFill>
              <a:effectLst/>
              <a:uLnTx/>
              <a:uFillTx/>
              <a:latin typeface="Rockwell" panose="02060603020205020403"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BBB59">
                    <a:lumMod val="50000"/>
                  </a:srgbClr>
                </a:solidFill>
                <a:effectLst/>
                <a:uLnTx/>
                <a:uFillTx/>
                <a:latin typeface="Rockwell" panose="02060603020205020403" pitchFamily="18" charset="0"/>
                <a:ea typeface="+mn-ea"/>
                <a:cs typeface="+mn-cs"/>
              </a:rPr>
              <a:t>Withdrawal Rates</a:t>
            </a:r>
          </a:p>
        </p:txBody>
      </p:sp>
      <p:pic>
        <p:nvPicPr>
          <p:cNvPr id="17" name="Picture 16">
            <a:extLst>
              <a:ext uri="{FF2B5EF4-FFF2-40B4-BE49-F238E27FC236}">
                <a16:creationId xmlns:a16="http://schemas.microsoft.com/office/drawing/2014/main" id="{0F989640-6C83-4E2F-BCB3-F2CD1E060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943" y="2563986"/>
            <a:ext cx="6384114" cy="3724065"/>
          </a:xfrm>
          <a:prstGeom prst="rect">
            <a:avLst/>
          </a:prstGeom>
        </p:spPr>
      </p:pic>
      <p:pic>
        <p:nvPicPr>
          <p:cNvPr id="18" name="Picture 17">
            <a:extLst>
              <a:ext uri="{FF2B5EF4-FFF2-40B4-BE49-F238E27FC236}">
                <a16:creationId xmlns:a16="http://schemas.microsoft.com/office/drawing/2014/main" id="{F26D3F45-E9B5-4C31-8CDB-960E6D383479}"/>
              </a:ext>
            </a:extLst>
          </p:cNvPr>
          <p:cNvPicPr>
            <a:picLocks noChangeAspect="1"/>
          </p:cNvPicPr>
          <p:nvPr/>
        </p:nvPicPr>
        <p:blipFill>
          <a:blip r:embed="rId4"/>
          <a:stretch>
            <a:fillRect/>
          </a:stretch>
        </p:blipFill>
        <p:spPr>
          <a:xfrm>
            <a:off x="2797778" y="347853"/>
            <a:ext cx="6596444" cy="1487553"/>
          </a:xfrm>
          <a:prstGeom prst="rect">
            <a:avLst/>
          </a:prstGeom>
        </p:spPr>
      </p:pic>
      <p:sp>
        <p:nvSpPr>
          <p:cNvPr id="30" name="TextBox 29">
            <a:extLst>
              <a:ext uri="{FF2B5EF4-FFF2-40B4-BE49-F238E27FC236}">
                <a16:creationId xmlns:a16="http://schemas.microsoft.com/office/drawing/2014/main" id="{42D0771E-D742-460F-95F2-534143B06E7B}"/>
              </a:ext>
            </a:extLst>
          </p:cNvPr>
          <p:cNvSpPr txBox="1"/>
          <p:nvPr/>
        </p:nvSpPr>
        <p:spPr>
          <a:xfrm>
            <a:off x="3028162" y="4970247"/>
            <a:ext cx="482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31" name="Arrow: Right 30">
            <a:extLst>
              <a:ext uri="{FF2B5EF4-FFF2-40B4-BE49-F238E27FC236}">
                <a16:creationId xmlns:a16="http://schemas.microsoft.com/office/drawing/2014/main" id="{D1724BB1-85A5-41D9-9ABB-B56A53DD7363}"/>
              </a:ext>
            </a:extLst>
          </p:cNvPr>
          <p:cNvSpPr/>
          <p:nvPr/>
        </p:nvSpPr>
        <p:spPr>
          <a:xfrm>
            <a:off x="3467528" y="5052172"/>
            <a:ext cx="344184" cy="2054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13DAAA15-0A78-42C0-B444-0A4B411A9259}"/>
              </a:ext>
            </a:extLst>
          </p:cNvPr>
          <p:cNvGrpSpPr/>
          <p:nvPr/>
        </p:nvGrpSpPr>
        <p:grpSpPr>
          <a:xfrm>
            <a:off x="0" y="6283326"/>
            <a:ext cx="12192000" cy="580211"/>
            <a:chOff x="-88136" y="6283325"/>
            <a:chExt cx="9906000" cy="580211"/>
          </a:xfrm>
        </p:grpSpPr>
        <p:grpSp>
          <p:nvGrpSpPr>
            <p:cNvPr id="33" name="Group 32">
              <a:extLst>
                <a:ext uri="{FF2B5EF4-FFF2-40B4-BE49-F238E27FC236}">
                  <a16:creationId xmlns:a16="http://schemas.microsoft.com/office/drawing/2014/main" id="{FCB0F501-0CA4-48C7-8953-94933A2D0912}"/>
                </a:ext>
              </a:extLst>
            </p:cNvPr>
            <p:cNvGrpSpPr/>
            <p:nvPr/>
          </p:nvGrpSpPr>
          <p:grpSpPr>
            <a:xfrm>
              <a:off x="-88136" y="6283325"/>
              <a:ext cx="9906000" cy="574675"/>
              <a:chOff x="-88136" y="6130925"/>
              <a:chExt cx="9906000" cy="574675"/>
            </a:xfrm>
          </p:grpSpPr>
          <p:grpSp>
            <p:nvGrpSpPr>
              <p:cNvPr id="36" name="Group 19">
                <a:extLst>
                  <a:ext uri="{FF2B5EF4-FFF2-40B4-BE49-F238E27FC236}">
                    <a16:creationId xmlns:a16="http://schemas.microsoft.com/office/drawing/2014/main" id="{640D92FA-161C-4898-9648-70F4F37CF757}"/>
                  </a:ext>
                </a:extLst>
              </p:cNvPr>
              <p:cNvGrpSpPr>
                <a:grpSpLocks/>
              </p:cNvGrpSpPr>
              <p:nvPr/>
            </p:nvGrpSpPr>
            <p:grpSpPr bwMode="auto">
              <a:xfrm>
                <a:off x="-88136" y="6130925"/>
                <a:ext cx="9906000" cy="574675"/>
                <a:chOff x="0" y="6283325"/>
                <a:chExt cx="9906000" cy="574675"/>
              </a:xfrm>
            </p:grpSpPr>
            <p:grpSp>
              <p:nvGrpSpPr>
                <p:cNvPr id="38" name="Group 19">
                  <a:extLst>
                    <a:ext uri="{FF2B5EF4-FFF2-40B4-BE49-F238E27FC236}">
                      <a16:creationId xmlns:a16="http://schemas.microsoft.com/office/drawing/2014/main" id="{E94A636C-D533-41AC-BDEC-C7F413D9FC20}"/>
                    </a:ext>
                  </a:extLst>
                </p:cNvPr>
                <p:cNvGrpSpPr>
                  <a:grpSpLocks/>
                </p:cNvGrpSpPr>
                <p:nvPr/>
              </p:nvGrpSpPr>
              <p:grpSpPr bwMode="auto">
                <a:xfrm>
                  <a:off x="0" y="6496059"/>
                  <a:ext cx="9906000" cy="271226"/>
                  <a:chOff x="0" y="6523530"/>
                  <a:chExt cx="9143999" cy="270913"/>
                </a:xfrm>
              </p:grpSpPr>
              <p:grpSp>
                <p:nvGrpSpPr>
                  <p:cNvPr id="40" name="Group 13">
                    <a:extLst>
                      <a:ext uri="{FF2B5EF4-FFF2-40B4-BE49-F238E27FC236}">
                        <a16:creationId xmlns:a16="http://schemas.microsoft.com/office/drawing/2014/main" id="{457A3B1F-E63C-4A25-81A1-FAA76BED75B4}"/>
                      </a:ext>
                    </a:extLst>
                  </p:cNvPr>
                  <p:cNvGrpSpPr>
                    <a:grpSpLocks/>
                  </p:cNvGrpSpPr>
                  <p:nvPr/>
                </p:nvGrpSpPr>
                <p:grpSpPr bwMode="auto">
                  <a:xfrm>
                    <a:off x="0" y="6523530"/>
                    <a:ext cx="9143999" cy="220408"/>
                    <a:chOff x="0" y="6523530"/>
                    <a:chExt cx="9144289" cy="220408"/>
                  </a:xfrm>
                </p:grpSpPr>
                <p:sp>
                  <p:nvSpPr>
                    <p:cNvPr id="43" name="Rectangle 42">
                      <a:extLst>
                        <a:ext uri="{FF2B5EF4-FFF2-40B4-BE49-F238E27FC236}">
                          <a16:creationId xmlns:a16="http://schemas.microsoft.com/office/drawing/2014/main" id="{5B4B4F74-EEB9-4993-A2C9-54EF05E4FD2F}"/>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4" name="Rectangle 43">
                      <a:extLst>
                        <a:ext uri="{FF2B5EF4-FFF2-40B4-BE49-F238E27FC236}">
                          <a16:creationId xmlns:a16="http://schemas.microsoft.com/office/drawing/2014/main" id="{AA56F110-7DF3-4220-8811-08F3959B2C2B}"/>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5" name="Rectangle 44">
                      <a:extLst>
                        <a:ext uri="{FF2B5EF4-FFF2-40B4-BE49-F238E27FC236}">
                          <a16:creationId xmlns:a16="http://schemas.microsoft.com/office/drawing/2014/main" id="{906153BA-862A-454F-A569-251B14CCF78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6" name="Rectangle 45">
                      <a:extLst>
                        <a:ext uri="{FF2B5EF4-FFF2-40B4-BE49-F238E27FC236}">
                          <a16:creationId xmlns:a16="http://schemas.microsoft.com/office/drawing/2014/main" id="{49A61C40-7201-45AF-A05A-E3C31CBC7D44}"/>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2" name="TextBox 11">
                    <a:extLst>
                      <a:ext uri="{FF2B5EF4-FFF2-40B4-BE49-F238E27FC236}">
                        <a16:creationId xmlns:a16="http://schemas.microsoft.com/office/drawing/2014/main" id="{D4DCB26F-1BF8-48FA-91AB-9A16780F672F}"/>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9" name="Picture 18" descr="thrive logo final.png">
                  <a:extLst>
                    <a:ext uri="{FF2B5EF4-FFF2-40B4-BE49-F238E27FC236}">
                      <a16:creationId xmlns:a16="http://schemas.microsoft.com/office/drawing/2014/main" id="{DD5DC828-9773-4793-BB92-4DE8E7A3EF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398BCF58-E667-41F0-A9B8-F05E2AFBCC3F}"/>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4" name="Rectangle 33">
              <a:extLst>
                <a:ext uri="{FF2B5EF4-FFF2-40B4-BE49-F238E27FC236}">
                  <a16:creationId xmlns:a16="http://schemas.microsoft.com/office/drawing/2014/main" id="{7844721C-2AB4-48E8-BD7A-99D709BD4177}"/>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5" name="Picture 34">
              <a:extLst>
                <a:ext uri="{FF2B5EF4-FFF2-40B4-BE49-F238E27FC236}">
                  <a16:creationId xmlns:a16="http://schemas.microsoft.com/office/drawing/2014/main" id="{416C6BCC-87CD-407D-BFE4-AB62671FCF0D}"/>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29901830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629313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1837677" y="-148787"/>
            <a:ext cx="7886700" cy="1325563"/>
          </a:xfrm>
        </p:spPr>
        <p:txBody>
          <a:bodyPr/>
          <a:lstStyle/>
          <a:p>
            <a:r>
              <a:rPr lang="en-US" dirty="0">
                <a:solidFill>
                  <a:srgbClr val="FFFF00"/>
                </a:solidFill>
                <a:latin typeface="Rockwell" panose="02060603020205020403" pitchFamily="18" charset="0"/>
              </a:rPr>
              <a:t>Session Perspectives</a:t>
            </a:r>
          </a:p>
        </p:txBody>
      </p:sp>
      <p:sp>
        <p:nvSpPr>
          <p:cNvPr id="4" name="Text Placeholder 3"/>
          <p:cNvSpPr>
            <a:spLocks noGrp="1"/>
          </p:cNvSpPr>
          <p:nvPr>
            <p:ph type="body" sz="quarter" idx="10"/>
          </p:nvPr>
        </p:nvSpPr>
        <p:spPr>
          <a:xfrm>
            <a:off x="1781908" y="895015"/>
            <a:ext cx="8931749" cy="3757677"/>
          </a:xfrm>
        </p:spPr>
        <p:txBody>
          <a:bodyPr>
            <a:noAutofit/>
          </a:bodyPr>
          <a:lstStyle/>
          <a:p>
            <a:pPr lvl="0">
              <a:lnSpc>
                <a:spcPct val="150000"/>
              </a:lnSpc>
              <a:buClr>
                <a:schemeClr val="accent6">
                  <a:lumMod val="50000"/>
                </a:schemeClr>
              </a:buClr>
            </a:pPr>
            <a:r>
              <a:rPr lang="en-US" dirty="0"/>
              <a:t>Liquidity: Understanding the “Illusion of Control”…</a:t>
            </a:r>
            <a:r>
              <a:rPr lang="en-US" i="1" dirty="0"/>
              <a:t>FOMO  </a:t>
            </a:r>
            <a:endParaRPr lang="en-US" dirty="0"/>
          </a:p>
          <a:p>
            <a:pPr lvl="0">
              <a:lnSpc>
                <a:spcPct val="150000"/>
              </a:lnSpc>
              <a:buClr>
                <a:schemeClr val="accent6">
                  <a:lumMod val="50000"/>
                </a:schemeClr>
              </a:buClr>
            </a:pPr>
            <a:r>
              <a:rPr lang="en-US" dirty="0"/>
              <a:t>Safe Income: Luck vs. Skill (Predictable vs Unpredictable)</a:t>
            </a:r>
          </a:p>
          <a:p>
            <a:pPr lvl="0">
              <a:lnSpc>
                <a:spcPct val="150000"/>
              </a:lnSpc>
              <a:buClr>
                <a:schemeClr val="accent6">
                  <a:lumMod val="50000"/>
                </a:schemeClr>
              </a:buClr>
            </a:pPr>
            <a:r>
              <a:rPr lang="en-US" dirty="0"/>
              <a:t>Discussing the “top five risks” to mitigate in retirement</a:t>
            </a:r>
          </a:p>
          <a:p>
            <a:pPr lvl="0">
              <a:lnSpc>
                <a:spcPct val="150000"/>
              </a:lnSpc>
              <a:buClr>
                <a:schemeClr val="accent6">
                  <a:lumMod val="50000"/>
                </a:schemeClr>
              </a:buClr>
            </a:pPr>
            <a:r>
              <a:rPr lang="en-US" dirty="0"/>
              <a:t>Agnostic Approach: The “Basket of Products” approach </a:t>
            </a:r>
          </a:p>
          <a:p>
            <a:pPr lvl="0">
              <a:lnSpc>
                <a:spcPct val="150000"/>
              </a:lnSpc>
              <a:buClr>
                <a:schemeClr val="accent6">
                  <a:lumMod val="50000"/>
                </a:schemeClr>
              </a:buClr>
            </a:pPr>
            <a:r>
              <a:rPr lang="en-US" dirty="0"/>
              <a:t>The power of annuity guarantees when building an income floor</a:t>
            </a:r>
          </a:p>
          <a:p>
            <a:pPr lvl="0">
              <a:lnSpc>
                <a:spcPct val="150000"/>
              </a:lnSpc>
              <a:buClr>
                <a:schemeClr val="accent6">
                  <a:lumMod val="50000"/>
                </a:schemeClr>
              </a:buClr>
            </a:pPr>
            <a:r>
              <a:rPr lang="en-US" dirty="0"/>
              <a:t>How to “Buy Income and Invest the Difference®”</a:t>
            </a:r>
          </a:p>
          <a:p>
            <a:pPr lvl="0">
              <a:lnSpc>
                <a:spcPct val="150000"/>
              </a:lnSpc>
              <a:buClr>
                <a:schemeClr val="accent6">
                  <a:lumMod val="50000"/>
                </a:schemeClr>
              </a:buClr>
            </a:pPr>
            <a:r>
              <a:rPr lang="en-US" dirty="0"/>
              <a:t>Consider Housing Wealth </a:t>
            </a:r>
          </a:p>
          <a:p>
            <a:pPr lvl="0">
              <a:lnSpc>
                <a:spcPct val="150000"/>
              </a:lnSpc>
              <a:buClr>
                <a:schemeClr val="accent6">
                  <a:lumMod val="50000"/>
                </a:schemeClr>
              </a:buClr>
            </a:pPr>
            <a:r>
              <a:rPr lang="en-US" dirty="0"/>
              <a:t>Framing solutions with visual vs. numerical data</a:t>
            </a:r>
          </a:p>
        </p:txBody>
      </p:sp>
      <p:pic>
        <p:nvPicPr>
          <p:cNvPr id="30" name="Graphic 29" descr="Stars">
            <a:extLst>
              <a:ext uri="{FF2B5EF4-FFF2-40B4-BE49-F238E27FC236}">
                <a16:creationId xmlns:a16="http://schemas.microsoft.com/office/drawing/2014/main" id="{6A2E2710-D041-4104-8941-7429EDBD7C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14384" y="4232276"/>
            <a:ext cx="1392781" cy="1392781"/>
          </a:xfrm>
          <a:prstGeom prst="rect">
            <a:avLst/>
          </a:prstGeom>
        </p:spPr>
      </p:pic>
      <p:grpSp>
        <p:nvGrpSpPr>
          <p:cNvPr id="31" name="Group 30">
            <a:extLst>
              <a:ext uri="{FF2B5EF4-FFF2-40B4-BE49-F238E27FC236}">
                <a16:creationId xmlns:a16="http://schemas.microsoft.com/office/drawing/2014/main" id="{AAC69FD3-3D91-431E-B39F-221C46D73F38}"/>
              </a:ext>
            </a:extLst>
          </p:cNvPr>
          <p:cNvGrpSpPr/>
          <p:nvPr/>
        </p:nvGrpSpPr>
        <p:grpSpPr>
          <a:xfrm>
            <a:off x="0" y="6283326"/>
            <a:ext cx="12192000" cy="580211"/>
            <a:chOff x="-88136" y="6283325"/>
            <a:chExt cx="9906000" cy="580211"/>
          </a:xfrm>
        </p:grpSpPr>
        <p:grpSp>
          <p:nvGrpSpPr>
            <p:cNvPr id="32" name="Group 31">
              <a:extLst>
                <a:ext uri="{FF2B5EF4-FFF2-40B4-BE49-F238E27FC236}">
                  <a16:creationId xmlns:a16="http://schemas.microsoft.com/office/drawing/2014/main" id="{F833FC0A-EA88-4812-B9B9-E00C685A294B}"/>
                </a:ext>
              </a:extLst>
            </p:cNvPr>
            <p:cNvGrpSpPr/>
            <p:nvPr/>
          </p:nvGrpSpPr>
          <p:grpSpPr>
            <a:xfrm>
              <a:off x="-88136" y="6283325"/>
              <a:ext cx="9906000" cy="574675"/>
              <a:chOff x="-88136" y="6130925"/>
              <a:chExt cx="9906000" cy="574675"/>
            </a:xfrm>
          </p:grpSpPr>
          <p:grpSp>
            <p:nvGrpSpPr>
              <p:cNvPr id="35" name="Group 19">
                <a:extLst>
                  <a:ext uri="{FF2B5EF4-FFF2-40B4-BE49-F238E27FC236}">
                    <a16:creationId xmlns:a16="http://schemas.microsoft.com/office/drawing/2014/main" id="{780BA2A0-2C14-4351-AEAD-F4FB20402324}"/>
                  </a:ext>
                </a:extLst>
              </p:cNvPr>
              <p:cNvGrpSpPr>
                <a:grpSpLocks/>
              </p:cNvGrpSpPr>
              <p:nvPr/>
            </p:nvGrpSpPr>
            <p:grpSpPr bwMode="auto">
              <a:xfrm>
                <a:off x="-88136" y="6130925"/>
                <a:ext cx="9906000" cy="574675"/>
                <a:chOff x="0" y="6283325"/>
                <a:chExt cx="9906000" cy="574675"/>
              </a:xfrm>
            </p:grpSpPr>
            <p:grpSp>
              <p:nvGrpSpPr>
                <p:cNvPr id="37" name="Group 19">
                  <a:extLst>
                    <a:ext uri="{FF2B5EF4-FFF2-40B4-BE49-F238E27FC236}">
                      <a16:creationId xmlns:a16="http://schemas.microsoft.com/office/drawing/2014/main" id="{6A240FFA-9956-4FD6-A809-30B3DA9B36AE}"/>
                    </a:ext>
                  </a:extLst>
                </p:cNvPr>
                <p:cNvGrpSpPr>
                  <a:grpSpLocks/>
                </p:cNvGrpSpPr>
                <p:nvPr/>
              </p:nvGrpSpPr>
              <p:grpSpPr bwMode="auto">
                <a:xfrm>
                  <a:off x="0" y="6496059"/>
                  <a:ext cx="9906000" cy="271226"/>
                  <a:chOff x="0" y="6523530"/>
                  <a:chExt cx="9143999" cy="270913"/>
                </a:xfrm>
              </p:grpSpPr>
              <p:grpSp>
                <p:nvGrpSpPr>
                  <p:cNvPr id="39" name="Group 13">
                    <a:extLst>
                      <a:ext uri="{FF2B5EF4-FFF2-40B4-BE49-F238E27FC236}">
                        <a16:creationId xmlns:a16="http://schemas.microsoft.com/office/drawing/2014/main" id="{037770E1-2EC5-41F7-950B-0C4220B8DDF2}"/>
                      </a:ext>
                    </a:extLst>
                  </p:cNvPr>
                  <p:cNvGrpSpPr>
                    <a:grpSpLocks/>
                  </p:cNvGrpSpPr>
                  <p:nvPr/>
                </p:nvGrpSpPr>
                <p:grpSpPr bwMode="auto">
                  <a:xfrm>
                    <a:off x="0" y="6523530"/>
                    <a:ext cx="9143999" cy="220408"/>
                    <a:chOff x="0" y="6523530"/>
                    <a:chExt cx="9144289" cy="220408"/>
                  </a:xfrm>
                </p:grpSpPr>
                <p:sp>
                  <p:nvSpPr>
                    <p:cNvPr id="44" name="Rectangle 43">
                      <a:extLst>
                        <a:ext uri="{FF2B5EF4-FFF2-40B4-BE49-F238E27FC236}">
                          <a16:creationId xmlns:a16="http://schemas.microsoft.com/office/drawing/2014/main" id="{785DF581-C5EF-4350-8699-FBBF3ADB4AA2}"/>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5" name="Rectangle 44">
                      <a:extLst>
                        <a:ext uri="{FF2B5EF4-FFF2-40B4-BE49-F238E27FC236}">
                          <a16:creationId xmlns:a16="http://schemas.microsoft.com/office/drawing/2014/main" id="{99EC1D94-299C-4FCF-BC5B-1529B56E9F65}"/>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6" name="Rectangle 45">
                      <a:extLst>
                        <a:ext uri="{FF2B5EF4-FFF2-40B4-BE49-F238E27FC236}">
                          <a16:creationId xmlns:a16="http://schemas.microsoft.com/office/drawing/2014/main" id="{F5805C2B-C5E0-442D-9193-9AFFD6809465}"/>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7" name="Rectangle 46">
                      <a:extLst>
                        <a:ext uri="{FF2B5EF4-FFF2-40B4-BE49-F238E27FC236}">
                          <a16:creationId xmlns:a16="http://schemas.microsoft.com/office/drawing/2014/main" id="{45450003-B6BD-4B27-B891-4CFF292FFDF9}"/>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0" name="TextBox 11">
                    <a:extLst>
                      <a:ext uri="{FF2B5EF4-FFF2-40B4-BE49-F238E27FC236}">
                        <a16:creationId xmlns:a16="http://schemas.microsoft.com/office/drawing/2014/main" id="{7D3DDC78-DFA7-42F3-A409-2A8F84E6FFD8}"/>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8" name="Picture 18" descr="thrive logo final.png">
                  <a:extLst>
                    <a:ext uri="{FF2B5EF4-FFF2-40B4-BE49-F238E27FC236}">
                      <a16:creationId xmlns:a16="http://schemas.microsoft.com/office/drawing/2014/main" id="{A997924C-9AE6-44B3-B9BD-065032C0B7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4FE28793-4F5B-4E99-9413-32171C083E14}"/>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3" name="Rectangle 32">
              <a:extLst>
                <a:ext uri="{FF2B5EF4-FFF2-40B4-BE49-F238E27FC236}">
                  <a16:creationId xmlns:a16="http://schemas.microsoft.com/office/drawing/2014/main" id="{BD485F41-D1C2-449C-BFBC-0D82C2D62C94}"/>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4" name="Picture 33">
              <a:extLst>
                <a:ext uri="{FF2B5EF4-FFF2-40B4-BE49-F238E27FC236}">
                  <a16:creationId xmlns:a16="http://schemas.microsoft.com/office/drawing/2014/main" id="{B7E308D4-5E99-47F5-B08B-DC36AFE89460}"/>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51795601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6" name="Rectangle 15">
            <a:extLst>
              <a:ext uri="{FF2B5EF4-FFF2-40B4-BE49-F238E27FC236}">
                <a16:creationId xmlns:a16="http://schemas.microsoft.com/office/drawing/2014/main" id="{58B78FC8-2C7D-4863-8597-191C056665D8}"/>
              </a:ext>
            </a:extLst>
          </p:cNvPr>
          <p:cNvSpPr/>
          <p:nvPr/>
        </p:nvSpPr>
        <p:spPr>
          <a:xfrm>
            <a:off x="1084142" y="1201417"/>
            <a:ext cx="9645378" cy="1292662"/>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44546A">
                    <a:lumMod val="75000"/>
                  </a:srgbClr>
                </a:solidFill>
                <a:effectLst/>
                <a:uLnTx/>
                <a:uFillTx/>
                <a:latin typeface="Rockwell" panose="02060603020205020403" pitchFamily="18" charset="0"/>
                <a:ea typeface="+mn-ea"/>
                <a:cs typeface="+mn-cs"/>
              </a:rPr>
              <a:t> </a:t>
            </a:r>
          </a:p>
          <a:p>
            <a:pPr marL="457200" marR="0" lvl="1"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Rockwell" panose="02060603020205020403" pitchFamily="18" charset="0"/>
                <a:ea typeface="+mn-ea"/>
                <a:cs typeface="+mn-cs"/>
              </a:rPr>
              <a:t>Reliability of Income</a:t>
            </a:r>
          </a:p>
        </p:txBody>
      </p:sp>
      <p:pic>
        <p:nvPicPr>
          <p:cNvPr id="17" name="Picture 16">
            <a:extLst>
              <a:ext uri="{FF2B5EF4-FFF2-40B4-BE49-F238E27FC236}">
                <a16:creationId xmlns:a16="http://schemas.microsoft.com/office/drawing/2014/main" id="{2D84DAC6-5BD6-4DFD-BC2D-6F4C9C2D9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272" y="2442959"/>
            <a:ext cx="6639456" cy="3835666"/>
          </a:xfrm>
          <a:prstGeom prst="rect">
            <a:avLst/>
          </a:prstGeom>
        </p:spPr>
      </p:pic>
      <p:pic>
        <p:nvPicPr>
          <p:cNvPr id="30" name="Picture 29">
            <a:extLst>
              <a:ext uri="{FF2B5EF4-FFF2-40B4-BE49-F238E27FC236}">
                <a16:creationId xmlns:a16="http://schemas.microsoft.com/office/drawing/2014/main" id="{0B6F2F59-FF65-43B1-98AD-37914A51E865}"/>
              </a:ext>
            </a:extLst>
          </p:cNvPr>
          <p:cNvPicPr>
            <a:picLocks noChangeAspect="1"/>
          </p:cNvPicPr>
          <p:nvPr/>
        </p:nvPicPr>
        <p:blipFill>
          <a:blip r:embed="rId4"/>
          <a:stretch>
            <a:fillRect/>
          </a:stretch>
        </p:blipFill>
        <p:spPr>
          <a:xfrm>
            <a:off x="2776272" y="296461"/>
            <a:ext cx="6596444" cy="1463167"/>
          </a:xfrm>
          <a:prstGeom prst="rect">
            <a:avLst/>
          </a:prstGeom>
        </p:spPr>
      </p:pic>
      <p:grpSp>
        <p:nvGrpSpPr>
          <p:cNvPr id="18" name="Group 17">
            <a:extLst>
              <a:ext uri="{FF2B5EF4-FFF2-40B4-BE49-F238E27FC236}">
                <a16:creationId xmlns:a16="http://schemas.microsoft.com/office/drawing/2014/main" id="{DB38B06C-2EC1-4B54-A97D-447DE2E95238}"/>
              </a:ext>
            </a:extLst>
          </p:cNvPr>
          <p:cNvGrpSpPr/>
          <p:nvPr/>
        </p:nvGrpSpPr>
        <p:grpSpPr>
          <a:xfrm>
            <a:off x="0" y="6283326"/>
            <a:ext cx="12192000" cy="580211"/>
            <a:chOff x="-88136" y="6283325"/>
            <a:chExt cx="9906000" cy="580211"/>
          </a:xfrm>
        </p:grpSpPr>
        <p:grpSp>
          <p:nvGrpSpPr>
            <p:cNvPr id="31" name="Group 30">
              <a:extLst>
                <a:ext uri="{FF2B5EF4-FFF2-40B4-BE49-F238E27FC236}">
                  <a16:creationId xmlns:a16="http://schemas.microsoft.com/office/drawing/2014/main" id="{A0E9C7F9-176D-478E-94A6-A7856D62CACF}"/>
                </a:ext>
              </a:extLst>
            </p:cNvPr>
            <p:cNvGrpSpPr/>
            <p:nvPr/>
          </p:nvGrpSpPr>
          <p:grpSpPr>
            <a:xfrm>
              <a:off x="-88136" y="6283325"/>
              <a:ext cx="9906000" cy="574675"/>
              <a:chOff x="-88136" y="6130925"/>
              <a:chExt cx="9906000" cy="574675"/>
            </a:xfrm>
          </p:grpSpPr>
          <p:grpSp>
            <p:nvGrpSpPr>
              <p:cNvPr id="34" name="Group 19">
                <a:extLst>
                  <a:ext uri="{FF2B5EF4-FFF2-40B4-BE49-F238E27FC236}">
                    <a16:creationId xmlns:a16="http://schemas.microsoft.com/office/drawing/2014/main" id="{D47ABF7E-C67D-4D5C-B73B-B90A3E6B39C4}"/>
                  </a:ext>
                </a:extLst>
              </p:cNvPr>
              <p:cNvGrpSpPr>
                <a:grpSpLocks/>
              </p:cNvGrpSpPr>
              <p:nvPr/>
            </p:nvGrpSpPr>
            <p:grpSpPr bwMode="auto">
              <a:xfrm>
                <a:off x="-88136" y="6130925"/>
                <a:ext cx="9906000" cy="574675"/>
                <a:chOff x="0" y="6283325"/>
                <a:chExt cx="9906000" cy="574675"/>
              </a:xfrm>
            </p:grpSpPr>
            <p:grpSp>
              <p:nvGrpSpPr>
                <p:cNvPr id="36" name="Group 19">
                  <a:extLst>
                    <a:ext uri="{FF2B5EF4-FFF2-40B4-BE49-F238E27FC236}">
                      <a16:creationId xmlns:a16="http://schemas.microsoft.com/office/drawing/2014/main" id="{E78B9E79-D070-49A1-B26F-259F5E11723F}"/>
                    </a:ext>
                  </a:extLst>
                </p:cNvPr>
                <p:cNvGrpSpPr>
                  <a:grpSpLocks/>
                </p:cNvGrpSpPr>
                <p:nvPr/>
              </p:nvGrpSpPr>
              <p:grpSpPr bwMode="auto">
                <a:xfrm>
                  <a:off x="0" y="6496059"/>
                  <a:ext cx="9906000" cy="271226"/>
                  <a:chOff x="0" y="6523530"/>
                  <a:chExt cx="9143999" cy="270913"/>
                </a:xfrm>
              </p:grpSpPr>
              <p:grpSp>
                <p:nvGrpSpPr>
                  <p:cNvPr id="38" name="Group 13">
                    <a:extLst>
                      <a:ext uri="{FF2B5EF4-FFF2-40B4-BE49-F238E27FC236}">
                        <a16:creationId xmlns:a16="http://schemas.microsoft.com/office/drawing/2014/main" id="{BF5B8648-7E32-41BE-83B4-9226A21850BA}"/>
                      </a:ext>
                    </a:extLst>
                  </p:cNvPr>
                  <p:cNvGrpSpPr>
                    <a:grpSpLocks/>
                  </p:cNvGrpSpPr>
                  <p:nvPr/>
                </p:nvGrpSpPr>
                <p:grpSpPr bwMode="auto">
                  <a:xfrm>
                    <a:off x="0" y="6523530"/>
                    <a:ext cx="9143999" cy="220408"/>
                    <a:chOff x="0" y="6523530"/>
                    <a:chExt cx="9144289" cy="220408"/>
                  </a:xfrm>
                </p:grpSpPr>
                <p:sp>
                  <p:nvSpPr>
                    <p:cNvPr id="40" name="Rectangle 39">
                      <a:extLst>
                        <a:ext uri="{FF2B5EF4-FFF2-40B4-BE49-F238E27FC236}">
                          <a16:creationId xmlns:a16="http://schemas.microsoft.com/office/drawing/2014/main" id="{E516D3BB-A490-4BE3-ABAC-6C9523B78D23}"/>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2" name="Rectangle 41">
                      <a:extLst>
                        <a:ext uri="{FF2B5EF4-FFF2-40B4-BE49-F238E27FC236}">
                          <a16:creationId xmlns:a16="http://schemas.microsoft.com/office/drawing/2014/main" id="{D28F252A-D5AD-4ED0-86BA-265A84E74AC6}"/>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3" name="Rectangle 42">
                      <a:extLst>
                        <a:ext uri="{FF2B5EF4-FFF2-40B4-BE49-F238E27FC236}">
                          <a16:creationId xmlns:a16="http://schemas.microsoft.com/office/drawing/2014/main" id="{EDC28D31-BC50-4F76-A87B-C86EC1A99F18}"/>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4" name="Rectangle 43">
                      <a:extLst>
                        <a:ext uri="{FF2B5EF4-FFF2-40B4-BE49-F238E27FC236}">
                          <a16:creationId xmlns:a16="http://schemas.microsoft.com/office/drawing/2014/main" id="{1FCC8DCB-A92B-4997-8773-D26051E77B2E}"/>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9" name="TextBox 11">
                    <a:extLst>
                      <a:ext uri="{FF2B5EF4-FFF2-40B4-BE49-F238E27FC236}">
                        <a16:creationId xmlns:a16="http://schemas.microsoft.com/office/drawing/2014/main" id="{6A193634-93BD-46FD-BB52-E5DBACC6C3F0}"/>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7" name="Picture 18" descr="thrive logo final.png">
                  <a:extLst>
                    <a:ext uri="{FF2B5EF4-FFF2-40B4-BE49-F238E27FC236}">
                      <a16:creationId xmlns:a16="http://schemas.microsoft.com/office/drawing/2014/main" id="{5F1FB84C-E01B-41CD-BF59-D635831B2A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a:extLst>
                  <a:ext uri="{FF2B5EF4-FFF2-40B4-BE49-F238E27FC236}">
                    <a16:creationId xmlns:a16="http://schemas.microsoft.com/office/drawing/2014/main" id="{3F11E5E1-8728-4E1D-A746-8185F1146A27}"/>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2" name="Rectangle 31">
              <a:extLst>
                <a:ext uri="{FF2B5EF4-FFF2-40B4-BE49-F238E27FC236}">
                  <a16:creationId xmlns:a16="http://schemas.microsoft.com/office/drawing/2014/main" id="{C874AEE6-75C0-4495-B7CD-253DB8A68FEA}"/>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3" name="Picture 32">
              <a:extLst>
                <a:ext uri="{FF2B5EF4-FFF2-40B4-BE49-F238E27FC236}">
                  <a16:creationId xmlns:a16="http://schemas.microsoft.com/office/drawing/2014/main" id="{72D824FC-A65A-49B3-AA2B-883AA7A3230F}"/>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756774630"/>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8" name="Picture 17">
            <a:extLst>
              <a:ext uri="{FF2B5EF4-FFF2-40B4-BE49-F238E27FC236}">
                <a16:creationId xmlns:a16="http://schemas.microsoft.com/office/drawing/2014/main" id="{0FD794AE-458D-459D-BF5C-6F7852EA0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556" y="2536018"/>
            <a:ext cx="6504888" cy="3746162"/>
          </a:xfrm>
          <a:prstGeom prst="rect">
            <a:avLst/>
          </a:prstGeom>
        </p:spPr>
      </p:pic>
      <p:sp>
        <p:nvSpPr>
          <p:cNvPr id="30" name="Rectangle 29">
            <a:extLst>
              <a:ext uri="{FF2B5EF4-FFF2-40B4-BE49-F238E27FC236}">
                <a16:creationId xmlns:a16="http://schemas.microsoft.com/office/drawing/2014/main" id="{737F40A9-194D-427F-8625-3184501F2089}"/>
              </a:ext>
            </a:extLst>
          </p:cNvPr>
          <p:cNvSpPr/>
          <p:nvPr/>
        </p:nvSpPr>
        <p:spPr>
          <a:xfrm>
            <a:off x="840860" y="1266076"/>
            <a:ext cx="10080819" cy="1292662"/>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44546A">
                    <a:lumMod val="75000"/>
                  </a:srgbClr>
                </a:solidFill>
                <a:effectLst/>
                <a:uLnTx/>
                <a:uFillTx/>
                <a:latin typeface="Rockwell" panose="02060603020205020403" pitchFamily="18" charset="0"/>
                <a:ea typeface="+mn-ea"/>
                <a:cs typeface="+mn-cs"/>
              </a:rPr>
              <a:t> </a:t>
            </a:r>
          </a:p>
          <a:p>
            <a:pPr marL="457200" marR="0" lvl="1" indent="0" algn="ctr"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5B9BD5">
                    <a:lumMod val="50000"/>
                  </a:srgbClr>
                </a:solidFill>
                <a:effectLst/>
                <a:uLnTx/>
                <a:uFillTx/>
                <a:latin typeface="Rockwell" panose="02060603020205020403" pitchFamily="18" charset="0"/>
                <a:ea typeface="+mn-ea"/>
                <a:cs typeface="+mn-cs"/>
              </a:rPr>
              <a:t>Discretionary Liquidity</a:t>
            </a:r>
          </a:p>
        </p:txBody>
      </p:sp>
      <p:grpSp>
        <p:nvGrpSpPr>
          <p:cNvPr id="31" name="Group 30">
            <a:extLst>
              <a:ext uri="{FF2B5EF4-FFF2-40B4-BE49-F238E27FC236}">
                <a16:creationId xmlns:a16="http://schemas.microsoft.com/office/drawing/2014/main" id="{3A309144-076B-4447-9F2F-3798F5DE0E73}"/>
              </a:ext>
            </a:extLst>
          </p:cNvPr>
          <p:cNvGrpSpPr/>
          <p:nvPr/>
        </p:nvGrpSpPr>
        <p:grpSpPr>
          <a:xfrm>
            <a:off x="2806299" y="571962"/>
            <a:ext cx="6579402" cy="1247198"/>
            <a:chOff x="2965288" y="5321969"/>
            <a:chExt cx="6579402" cy="1247198"/>
          </a:xfrm>
        </p:grpSpPr>
        <p:sp>
          <p:nvSpPr>
            <p:cNvPr id="32" name="Freeform: Shape 31">
              <a:extLst>
                <a:ext uri="{FF2B5EF4-FFF2-40B4-BE49-F238E27FC236}">
                  <a16:creationId xmlns:a16="http://schemas.microsoft.com/office/drawing/2014/main" id="{7D8D1BD5-1887-4830-9B60-1EEDE1D018E8}"/>
                </a:ext>
              </a:extLst>
            </p:cNvPr>
            <p:cNvSpPr/>
            <p:nvPr/>
          </p:nvSpPr>
          <p:spPr>
            <a:xfrm>
              <a:off x="2965288" y="5321969"/>
              <a:ext cx="6579402" cy="1247198"/>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663" tIns="125730" rIns="125731" bIns="125730" numCol="1" spcCol="1270" anchor="t"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Liquidity</a:t>
              </a:r>
            </a:p>
            <a:p>
              <a:pPr marL="228600" marR="0" lvl="1" indent="-228600" algn="l" defTabSz="1155700" rtl="0" eaLnBrk="1" fontAlgn="auto" latinLnBrk="0" hangingPunct="1">
                <a:lnSpc>
                  <a:spcPct val="90000"/>
                </a:lnSpc>
                <a:spcBef>
                  <a:spcPct val="0"/>
                </a:spcBef>
                <a:spcAft>
                  <a:spcPct val="15000"/>
                </a:spcAft>
                <a:buClrTx/>
                <a:buSzTx/>
                <a:buFontTx/>
                <a:buChar char="•"/>
                <a:tabLst/>
                <a:defRPr/>
              </a:pPr>
              <a:r>
                <a:rPr kumimoji="0" lang="en-US" sz="2600" b="0" i="0" u="none" strike="noStrike" kern="1200" cap="none" spc="0" normalizeH="0" baseline="0" noProof="0" dirty="0">
                  <a:ln>
                    <a:noFill/>
                  </a:ln>
                  <a:solidFill>
                    <a:prstClr val="white"/>
                  </a:solidFill>
                  <a:effectLst/>
                  <a:uLnTx/>
                  <a:uFillTx/>
                  <a:latin typeface="Calibri" panose="020F0502020204030204"/>
                  <a:ea typeface="+mn-ea"/>
                  <a:cs typeface="+mn-cs"/>
                </a:rPr>
                <a:t>Discretionary spending?</a:t>
              </a:r>
            </a:p>
          </p:txBody>
        </p:sp>
        <p:pic>
          <p:nvPicPr>
            <p:cNvPr id="33" name="Picture 32">
              <a:extLst>
                <a:ext uri="{FF2B5EF4-FFF2-40B4-BE49-F238E27FC236}">
                  <a16:creationId xmlns:a16="http://schemas.microsoft.com/office/drawing/2014/main" id="{B40DDC9F-23AB-4C5A-BE25-461F1A761D2A}"/>
                </a:ext>
              </a:extLst>
            </p:cNvPr>
            <p:cNvPicPr>
              <a:picLocks noChangeAspect="1"/>
            </p:cNvPicPr>
            <p:nvPr/>
          </p:nvPicPr>
          <p:blipFill>
            <a:blip r:embed="rId4"/>
            <a:stretch>
              <a:fillRect/>
            </a:stretch>
          </p:blipFill>
          <p:spPr>
            <a:xfrm>
              <a:off x="3154645" y="5435388"/>
              <a:ext cx="1287433" cy="1020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4" name="Group 33">
            <a:extLst>
              <a:ext uri="{FF2B5EF4-FFF2-40B4-BE49-F238E27FC236}">
                <a16:creationId xmlns:a16="http://schemas.microsoft.com/office/drawing/2014/main" id="{2F51CD25-A404-4117-A661-A629036A9157}"/>
              </a:ext>
            </a:extLst>
          </p:cNvPr>
          <p:cNvGrpSpPr/>
          <p:nvPr/>
        </p:nvGrpSpPr>
        <p:grpSpPr>
          <a:xfrm>
            <a:off x="0" y="6283326"/>
            <a:ext cx="12192000" cy="580211"/>
            <a:chOff x="-88136" y="6283325"/>
            <a:chExt cx="9906000" cy="580211"/>
          </a:xfrm>
        </p:grpSpPr>
        <p:grpSp>
          <p:nvGrpSpPr>
            <p:cNvPr id="35" name="Group 34">
              <a:extLst>
                <a:ext uri="{FF2B5EF4-FFF2-40B4-BE49-F238E27FC236}">
                  <a16:creationId xmlns:a16="http://schemas.microsoft.com/office/drawing/2014/main" id="{DF046B94-8D5B-4C4C-886C-726C5F2B54ED}"/>
                </a:ext>
              </a:extLst>
            </p:cNvPr>
            <p:cNvGrpSpPr/>
            <p:nvPr/>
          </p:nvGrpSpPr>
          <p:grpSpPr>
            <a:xfrm>
              <a:off x="-88136" y="6283325"/>
              <a:ext cx="9906000" cy="574675"/>
              <a:chOff x="-88136" y="6130925"/>
              <a:chExt cx="9906000" cy="574675"/>
            </a:xfrm>
          </p:grpSpPr>
          <p:grpSp>
            <p:nvGrpSpPr>
              <p:cNvPr id="38" name="Group 19">
                <a:extLst>
                  <a:ext uri="{FF2B5EF4-FFF2-40B4-BE49-F238E27FC236}">
                    <a16:creationId xmlns:a16="http://schemas.microsoft.com/office/drawing/2014/main" id="{11EF54F6-EABE-49F3-BC12-E9C9472E38F1}"/>
                  </a:ext>
                </a:extLst>
              </p:cNvPr>
              <p:cNvGrpSpPr>
                <a:grpSpLocks/>
              </p:cNvGrpSpPr>
              <p:nvPr/>
            </p:nvGrpSpPr>
            <p:grpSpPr bwMode="auto">
              <a:xfrm>
                <a:off x="-88136" y="6130925"/>
                <a:ext cx="9906000" cy="574675"/>
                <a:chOff x="0" y="6283325"/>
                <a:chExt cx="9906000" cy="574675"/>
              </a:xfrm>
            </p:grpSpPr>
            <p:grpSp>
              <p:nvGrpSpPr>
                <p:cNvPr id="40" name="Group 19">
                  <a:extLst>
                    <a:ext uri="{FF2B5EF4-FFF2-40B4-BE49-F238E27FC236}">
                      <a16:creationId xmlns:a16="http://schemas.microsoft.com/office/drawing/2014/main" id="{87B75808-C20D-40CF-B2A7-F99F9E24AAEF}"/>
                    </a:ext>
                  </a:extLst>
                </p:cNvPr>
                <p:cNvGrpSpPr>
                  <a:grpSpLocks/>
                </p:cNvGrpSpPr>
                <p:nvPr/>
              </p:nvGrpSpPr>
              <p:grpSpPr bwMode="auto">
                <a:xfrm>
                  <a:off x="0" y="6496059"/>
                  <a:ext cx="9906000" cy="271226"/>
                  <a:chOff x="0" y="6523530"/>
                  <a:chExt cx="9143999" cy="270913"/>
                </a:xfrm>
              </p:grpSpPr>
              <p:grpSp>
                <p:nvGrpSpPr>
                  <p:cNvPr id="43" name="Group 13">
                    <a:extLst>
                      <a:ext uri="{FF2B5EF4-FFF2-40B4-BE49-F238E27FC236}">
                        <a16:creationId xmlns:a16="http://schemas.microsoft.com/office/drawing/2014/main" id="{B33A774D-FF13-4119-AF16-86D7F17585A5}"/>
                      </a:ext>
                    </a:extLst>
                  </p:cNvPr>
                  <p:cNvGrpSpPr>
                    <a:grpSpLocks/>
                  </p:cNvGrpSpPr>
                  <p:nvPr/>
                </p:nvGrpSpPr>
                <p:grpSpPr bwMode="auto">
                  <a:xfrm>
                    <a:off x="0" y="6523530"/>
                    <a:ext cx="9143999" cy="220408"/>
                    <a:chOff x="0" y="6523530"/>
                    <a:chExt cx="9144289" cy="220408"/>
                  </a:xfrm>
                </p:grpSpPr>
                <p:sp>
                  <p:nvSpPr>
                    <p:cNvPr id="45" name="Rectangle 44">
                      <a:extLst>
                        <a:ext uri="{FF2B5EF4-FFF2-40B4-BE49-F238E27FC236}">
                          <a16:creationId xmlns:a16="http://schemas.microsoft.com/office/drawing/2014/main" id="{7E2AD638-F683-4E94-A58D-1B676B9CAB13}"/>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6" name="Rectangle 45">
                      <a:extLst>
                        <a:ext uri="{FF2B5EF4-FFF2-40B4-BE49-F238E27FC236}">
                          <a16:creationId xmlns:a16="http://schemas.microsoft.com/office/drawing/2014/main" id="{FBEE78A4-0671-4CDC-95D5-4E491219DF18}"/>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7" name="Rectangle 46">
                      <a:extLst>
                        <a:ext uri="{FF2B5EF4-FFF2-40B4-BE49-F238E27FC236}">
                          <a16:creationId xmlns:a16="http://schemas.microsoft.com/office/drawing/2014/main" id="{8F99BAE5-2E34-4383-BF21-C93F8FEAF008}"/>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8" name="Rectangle 47">
                      <a:extLst>
                        <a:ext uri="{FF2B5EF4-FFF2-40B4-BE49-F238E27FC236}">
                          <a16:creationId xmlns:a16="http://schemas.microsoft.com/office/drawing/2014/main" id="{2F253FB1-2B8C-4A12-B637-E8E439D98EFD}"/>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4" name="TextBox 11">
                    <a:extLst>
                      <a:ext uri="{FF2B5EF4-FFF2-40B4-BE49-F238E27FC236}">
                        <a16:creationId xmlns:a16="http://schemas.microsoft.com/office/drawing/2014/main" id="{A4465DA1-9978-4DE4-8186-BEB517D55346}"/>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2" name="Picture 18" descr="thrive logo final.png">
                  <a:extLst>
                    <a:ext uri="{FF2B5EF4-FFF2-40B4-BE49-F238E27FC236}">
                      <a16:creationId xmlns:a16="http://schemas.microsoft.com/office/drawing/2014/main" id="{0830C00E-8F91-4092-8F0C-3839FB7A6E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extBox 38">
                <a:extLst>
                  <a:ext uri="{FF2B5EF4-FFF2-40B4-BE49-F238E27FC236}">
                    <a16:creationId xmlns:a16="http://schemas.microsoft.com/office/drawing/2014/main" id="{FB11FE0F-67E4-41A6-AB1E-8E28DCF2EFBB}"/>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6" name="Rectangle 35">
              <a:extLst>
                <a:ext uri="{FF2B5EF4-FFF2-40B4-BE49-F238E27FC236}">
                  <a16:creationId xmlns:a16="http://schemas.microsoft.com/office/drawing/2014/main" id="{B62FDC0B-1BD8-44A1-864B-93C6D2D7A583}"/>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7" name="Picture 36">
              <a:extLst>
                <a:ext uri="{FF2B5EF4-FFF2-40B4-BE49-F238E27FC236}">
                  <a16:creationId xmlns:a16="http://schemas.microsoft.com/office/drawing/2014/main" id="{9312CBD0-858E-4B26-93D2-7899D130C4E7}"/>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64001377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B48E0F-9A16-4412-9BB8-8F07752518AF}"/>
              </a:ext>
            </a:extLst>
          </p:cNvPr>
          <p:cNvSpPr/>
          <p:nvPr/>
        </p:nvSpPr>
        <p:spPr>
          <a:xfrm>
            <a:off x="0"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8" name="Line 5"/>
          <p:cNvSpPr>
            <a:spLocks noChangeShapeType="1"/>
          </p:cNvSpPr>
          <p:nvPr/>
        </p:nvSpPr>
        <p:spPr bwMode="auto">
          <a:xfrm flipV="1">
            <a:off x="430306" y="935182"/>
            <a:ext cx="8111021" cy="14992"/>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2" name="Rectangle 1"/>
          <p:cNvSpPr/>
          <p:nvPr/>
        </p:nvSpPr>
        <p:spPr>
          <a:xfrm>
            <a:off x="-196691" y="1253823"/>
            <a:ext cx="10080819" cy="3831818"/>
          </a:xfrm>
          <a:prstGeom prst="rect">
            <a:avLst/>
          </a:prstGeom>
        </p:spPr>
        <p:txBody>
          <a:bodyPr wrap="square">
            <a:spAutoFit/>
          </a:bodyPr>
          <a:lstStyle/>
          <a:p>
            <a:pPr lvl="1">
              <a:lnSpc>
                <a:spcPct val="150000"/>
              </a:lnSpc>
              <a:defRPr/>
            </a:pPr>
            <a:r>
              <a:rPr lang="en-US" sz="2800" dirty="0">
                <a:solidFill>
                  <a:schemeClr val="tx2">
                    <a:lumMod val="75000"/>
                  </a:schemeClr>
                </a:solidFill>
                <a:latin typeface="Rockwell" panose="02060603020205020403" pitchFamily="18" charset="0"/>
              </a:rPr>
              <a:t>4 Key Quantitative and Qualitative Measurements</a:t>
            </a:r>
            <a:endParaRPr lang="en-US" sz="3600" dirty="0">
              <a:solidFill>
                <a:srgbClr val="F79646">
                  <a:lumMod val="75000"/>
                </a:srgbClr>
              </a:solidFill>
              <a:latin typeface="Rockwell" panose="02060603020205020403" pitchFamily="18" charset="0"/>
            </a:endParaRPr>
          </a:p>
          <a:p>
            <a:pPr marL="1200150" lvl="2" indent="-285750">
              <a:lnSpc>
                <a:spcPct val="150000"/>
              </a:lnSpc>
              <a:buFont typeface="Arial" panose="020B0604020202020204" pitchFamily="34" charset="0"/>
              <a:buChar char="•"/>
              <a:defRPr/>
            </a:pPr>
            <a:endParaRPr lang="en-US" dirty="0">
              <a:solidFill>
                <a:srgbClr val="F79646">
                  <a:lumMod val="75000"/>
                </a:srgbClr>
              </a:solidFill>
              <a:latin typeface="Rockwell" panose="02060603020205020403" pitchFamily="18" charset="0"/>
            </a:endParaRPr>
          </a:p>
          <a:p>
            <a:pPr marL="742950" lvl="1" indent="-285750">
              <a:lnSpc>
                <a:spcPct val="150000"/>
              </a:lnSpc>
              <a:buFont typeface="Arial" panose="020B0604020202020204" pitchFamily="34" charset="0"/>
              <a:buChar char="•"/>
              <a:defRPr/>
            </a:pPr>
            <a:r>
              <a:rPr lang="en-US" sz="2900" dirty="0">
                <a:solidFill>
                  <a:srgbClr val="F79646">
                    <a:lumMod val="75000"/>
                  </a:srgbClr>
                </a:solidFill>
                <a:latin typeface="Rockwell" panose="02060603020205020403" pitchFamily="18" charset="0"/>
              </a:rPr>
              <a:t>Investment Net Worth</a:t>
            </a:r>
            <a:endParaRPr lang="en-US" sz="2900" dirty="0">
              <a:solidFill>
                <a:srgbClr val="9BBB59">
                  <a:lumMod val="50000"/>
                </a:srgbClr>
              </a:solidFill>
              <a:latin typeface="Rockwell" panose="02060603020205020403" pitchFamily="18" charset="0"/>
            </a:endParaRPr>
          </a:p>
          <a:p>
            <a:pPr marL="742950" lvl="1" indent="-285750">
              <a:lnSpc>
                <a:spcPct val="150000"/>
              </a:lnSpc>
              <a:buFont typeface="Arial" panose="020B0604020202020204" pitchFamily="34" charset="0"/>
              <a:buChar char="•"/>
              <a:defRPr/>
            </a:pPr>
            <a:r>
              <a:rPr lang="en-US" sz="2900" dirty="0">
                <a:solidFill>
                  <a:srgbClr val="9BBB59">
                    <a:lumMod val="50000"/>
                  </a:srgbClr>
                </a:solidFill>
                <a:latin typeface="Rockwell" panose="02060603020205020403" pitchFamily="18" charset="0"/>
              </a:rPr>
              <a:t>Withdrawal Rates</a:t>
            </a:r>
            <a:endParaRPr lang="en-US" sz="2900" dirty="0">
              <a:solidFill>
                <a:srgbClr val="1F497D"/>
              </a:solidFill>
              <a:latin typeface="Rockwell" panose="02060603020205020403" pitchFamily="18" charset="0"/>
            </a:endParaRPr>
          </a:p>
          <a:p>
            <a:pPr marL="742950" lvl="1" indent="-285750">
              <a:lnSpc>
                <a:spcPct val="150000"/>
              </a:lnSpc>
              <a:buFont typeface="Arial" panose="020B0604020202020204" pitchFamily="34" charset="0"/>
              <a:buChar char="•"/>
              <a:defRPr/>
            </a:pPr>
            <a:r>
              <a:rPr lang="en-US" sz="2900" dirty="0">
                <a:solidFill>
                  <a:srgbClr val="FF0000"/>
                </a:solidFill>
                <a:latin typeface="Rockwell" panose="02060603020205020403" pitchFamily="18" charset="0"/>
              </a:rPr>
              <a:t>Reliability of Income</a:t>
            </a:r>
          </a:p>
          <a:p>
            <a:pPr marL="742950" lvl="1" indent="-285750">
              <a:lnSpc>
                <a:spcPct val="150000"/>
              </a:lnSpc>
              <a:buFont typeface="Arial" panose="020B0604020202020204" pitchFamily="34" charset="0"/>
              <a:buChar char="•"/>
              <a:defRPr/>
            </a:pPr>
            <a:r>
              <a:rPr lang="en-US" sz="2900" dirty="0">
                <a:solidFill>
                  <a:srgbClr val="1F497D"/>
                </a:solidFill>
                <a:latin typeface="Rockwell" panose="02060603020205020403" pitchFamily="18" charset="0"/>
              </a:rPr>
              <a:t>Discretionary Liquidity</a:t>
            </a:r>
          </a:p>
        </p:txBody>
      </p:sp>
      <p:sp>
        <p:nvSpPr>
          <p:cNvPr id="18" name="Title 1"/>
          <p:cNvSpPr txBox="1">
            <a:spLocks/>
          </p:cNvSpPr>
          <p:nvPr/>
        </p:nvSpPr>
        <p:spPr>
          <a:xfrm>
            <a:off x="315907" y="400878"/>
            <a:ext cx="9752204" cy="549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               Retirement Income Dashboard</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pic>
        <p:nvPicPr>
          <p:cNvPr id="5" name="Picture 4">
            <a:extLst>
              <a:ext uri="{FF2B5EF4-FFF2-40B4-BE49-F238E27FC236}">
                <a16:creationId xmlns:a16="http://schemas.microsoft.com/office/drawing/2014/main" id="{A642D160-8088-4588-AAD6-51C2463AB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772" y="2130405"/>
            <a:ext cx="6010275" cy="1700213"/>
          </a:xfrm>
          <a:prstGeom prst="rect">
            <a:avLst/>
          </a:prstGeom>
        </p:spPr>
      </p:pic>
      <p:pic>
        <p:nvPicPr>
          <p:cNvPr id="7" name="Picture 6">
            <a:extLst>
              <a:ext uri="{FF2B5EF4-FFF2-40B4-BE49-F238E27FC236}">
                <a16:creationId xmlns:a16="http://schemas.microsoft.com/office/drawing/2014/main" id="{AD24C5BD-2BE3-41FF-B66B-3B2EB9C36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772" y="3830618"/>
            <a:ext cx="6015038" cy="1704975"/>
          </a:xfrm>
          <a:prstGeom prst="rect">
            <a:avLst/>
          </a:prstGeom>
        </p:spPr>
      </p:pic>
      <p:pic>
        <p:nvPicPr>
          <p:cNvPr id="23" name="Picture 22">
            <a:extLst>
              <a:ext uri="{FF2B5EF4-FFF2-40B4-BE49-F238E27FC236}">
                <a16:creationId xmlns:a16="http://schemas.microsoft.com/office/drawing/2014/main" id="{7D19FF93-B3B0-4C41-BE01-C732DA1B9689}"/>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430306" y="144452"/>
            <a:ext cx="1545735" cy="700063"/>
          </a:xfrm>
          <a:prstGeom prst="rect">
            <a:avLst/>
          </a:prstGeom>
        </p:spPr>
      </p:pic>
      <p:grpSp>
        <p:nvGrpSpPr>
          <p:cNvPr id="24" name="Group 23">
            <a:extLst>
              <a:ext uri="{FF2B5EF4-FFF2-40B4-BE49-F238E27FC236}">
                <a16:creationId xmlns:a16="http://schemas.microsoft.com/office/drawing/2014/main" id="{6D871142-E167-4069-B5CB-333B725CB76F}"/>
              </a:ext>
            </a:extLst>
          </p:cNvPr>
          <p:cNvGrpSpPr/>
          <p:nvPr/>
        </p:nvGrpSpPr>
        <p:grpSpPr>
          <a:xfrm>
            <a:off x="0" y="6283326"/>
            <a:ext cx="12192000" cy="580211"/>
            <a:chOff x="-88136" y="6283325"/>
            <a:chExt cx="9906000" cy="580211"/>
          </a:xfrm>
        </p:grpSpPr>
        <p:grpSp>
          <p:nvGrpSpPr>
            <p:cNvPr id="25" name="Group 24">
              <a:extLst>
                <a:ext uri="{FF2B5EF4-FFF2-40B4-BE49-F238E27FC236}">
                  <a16:creationId xmlns:a16="http://schemas.microsoft.com/office/drawing/2014/main" id="{59DD43DA-9FCA-46C5-9E30-E359F500A2E3}"/>
                </a:ext>
              </a:extLst>
            </p:cNvPr>
            <p:cNvGrpSpPr/>
            <p:nvPr/>
          </p:nvGrpSpPr>
          <p:grpSpPr>
            <a:xfrm>
              <a:off x="-88136" y="6283325"/>
              <a:ext cx="9906000" cy="574675"/>
              <a:chOff x="-88136" y="6130925"/>
              <a:chExt cx="9906000" cy="574675"/>
            </a:xfrm>
          </p:grpSpPr>
          <p:grpSp>
            <p:nvGrpSpPr>
              <p:cNvPr id="28" name="Group 19">
                <a:extLst>
                  <a:ext uri="{FF2B5EF4-FFF2-40B4-BE49-F238E27FC236}">
                    <a16:creationId xmlns:a16="http://schemas.microsoft.com/office/drawing/2014/main" id="{F9E34553-3730-42C0-8521-519379814183}"/>
                  </a:ext>
                </a:extLst>
              </p:cNvPr>
              <p:cNvGrpSpPr>
                <a:grpSpLocks/>
              </p:cNvGrpSpPr>
              <p:nvPr/>
            </p:nvGrpSpPr>
            <p:grpSpPr bwMode="auto">
              <a:xfrm>
                <a:off x="-88136" y="6130925"/>
                <a:ext cx="9906000" cy="574675"/>
                <a:chOff x="0" y="6283325"/>
                <a:chExt cx="9906000" cy="574675"/>
              </a:xfrm>
            </p:grpSpPr>
            <p:grpSp>
              <p:nvGrpSpPr>
                <p:cNvPr id="30" name="Group 19">
                  <a:extLst>
                    <a:ext uri="{FF2B5EF4-FFF2-40B4-BE49-F238E27FC236}">
                      <a16:creationId xmlns:a16="http://schemas.microsoft.com/office/drawing/2014/main" id="{899FFD61-E346-4AAF-9226-120E31EE940C}"/>
                    </a:ext>
                  </a:extLst>
                </p:cNvPr>
                <p:cNvGrpSpPr>
                  <a:grpSpLocks/>
                </p:cNvGrpSpPr>
                <p:nvPr/>
              </p:nvGrpSpPr>
              <p:grpSpPr bwMode="auto">
                <a:xfrm>
                  <a:off x="0" y="6496059"/>
                  <a:ext cx="9906000" cy="271226"/>
                  <a:chOff x="0" y="6523530"/>
                  <a:chExt cx="9143999" cy="270913"/>
                </a:xfrm>
              </p:grpSpPr>
              <p:grpSp>
                <p:nvGrpSpPr>
                  <p:cNvPr id="32" name="Group 13">
                    <a:extLst>
                      <a:ext uri="{FF2B5EF4-FFF2-40B4-BE49-F238E27FC236}">
                        <a16:creationId xmlns:a16="http://schemas.microsoft.com/office/drawing/2014/main" id="{9D775443-78F4-41A4-9534-6039E78C2478}"/>
                      </a:ext>
                    </a:extLst>
                  </p:cNvPr>
                  <p:cNvGrpSpPr>
                    <a:grpSpLocks/>
                  </p:cNvGrpSpPr>
                  <p:nvPr/>
                </p:nvGrpSpPr>
                <p:grpSpPr bwMode="auto">
                  <a:xfrm>
                    <a:off x="0" y="6523530"/>
                    <a:ext cx="9143999" cy="220408"/>
                    <a:chOff x="0" y="6523530"/>
                    <a:chExt cx="9144289" cy="220408"/>
                  </a:xfrm>
                </p:grpSpPr>
                <p:sp>
                  <p:nvSpPr>
                    <p:cNvPr id="34" name="Rectangle 33">
                      <a:extLst>
                        <a:ext uri="{FF2B5EF4-FFF2-40B4-BE49-F238E27FC236}">
                          <a16:creationId xmlns:a16="http://schemas.microsoft.com/office/drawing/2014/main" id="{A1FC1158-1B58-4573-A808-47B6360EEBEF}"/>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5" name="Rectangle 34">
                      <a:extLst>
                        <a:ext uri="{FF2B5EF4-FFF2-40B4-BE49-F238E27FC236}">
                          <a16:creationId xmlns:a16="http://schemas.microsoft.com/office/drawing/2014/main" id="{261922F4-C7BA-4A5A-9EFD-433CD494720F}"/>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6" name="Rectangle 35">
                      <a:extLst>
                        <a:ext uri="{FF2B5EF4-FFF2-40B4-BE49-F238E27FC236}">
                          <a16:creationId xmlns:a16="http://schemas.microsoft.com/office/drawing/2014/main" id="{7D89510A-D5EB-4F67-94B7-2AD0A4AF593C}"/>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7" name="Rectangle 36">
                      <a:extLst>
                        <a:ext uri="{FF2B5EF4-FFF2-40B4-BE49-F238E27FC236}">
                          <a16:creationId xmlns:a16="http://schemas.microsoft.com/office/drawing/2014/main" id="{C2D871E8-4828-42C8-B5F0-F8E454239290}"/>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3" name="TextBox 11">
                    <a:extLst>
                      <a:ext uri="{FF2B5EF4-FFF2-40B4-BE49-F238E27FC236}">
                        <a16:creationId xmlns:a16="http://schemas.microsoft.com/office/drawing/2014/main" id="{FCBC3C7C-A6C4-45CF-8661-97A7BED3BDC8}"/>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1" name="Picture 18" descr="thrive logo final.png">
                  <a:extLst>
                    <a:ext uri="{FF2B5EF4-FFF2-40B4-BE49-F238E27FC236}">
                      <a16:creationId xmlns:a16="http://schemas.microsoft.com/office/drawing/2014/main" id="{84915EAF-3CE8-4BDB-BF3A-505E537D47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Box 28">
                <a:extLst>
                  <a:ext uri="{FF2B5EF4-FFF2-40B4-BE49-F238E27FC236}">
                    <a16:creationId xmlns:a16="http://schemas.microsoft.com/office/drawing/2014/main" id="{7EDBFA2A-1765-41CE-BFBB-B53F99D6F2CD}"/>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6" name="Rectangle 25">
              <a:extLst>
                <a:ext uri="{FF2B5EF4-FFF2-40B4-BE49-F238E27FC236}">
                  <a16:creationId xmlns:a16="http://schemas.microsoft.com/office/drawing/2014/main" id="{60021542-D1A8-4F79-94EA-F5A50BA00F02}"/>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7" name="Picture 26">
              <a:extLst>
                <a:ext uri="{FF2B5EF4-FFF2-40B4-BE49-F238E27FC236}">
                  <a16:creationId xmlns:a16="http://schemas.microsoft.com/office/drawing/2014/main" id="{F64DEE61-C115-47C0-BE38-5E63FCBA72CE}"/>
                </a:ext>
              </a:extLst>
            </p:cNvPr>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3" name="TextBox 2">
            <a:extLst>
              <a:ext uri="{FF2B5EF4-FFF2-40B4-BE49-F238E27FC236}">
                <a16:creationId xmlns:a16="http://schemas.microsoft.com/office/drawing/2014/main" id="{DFAA7D21-2BF3-4EC9-9C0C-85B8289E9E62}"/>
              </a:ext>
            </a:extLst>
          </p:cNvPr>
          <p:cNvSpPr txBox="1"/>
          <p:nvPr/>
        </p:nvSpPr>
        <p:spPr>
          <a:xfrm>
            <a:off x="5513178" y="5619978"/>
            <a:ext cx="5509118" cy="954107"/>
          </a:xfrm>
          <a:prstGeom prst="rect">
            <a:avLst/>
          </a:prstGeom>
          <a:noFill/>
        </p:spPr>
        <p:txBody>
          <a:bodyPr wrap="square" rtlCol="0">
            <a:spAutoFit/>
          </a:bodyPr>
          <a:lstStyle/>
          <a:p>
            <a:r>
              <a:rPr lang="en-US" sz="2800" dirty="0">
                <a:hlinkClick r:id="rId7"/>
              </a:rPr>
              <a:t>www.retirementnextgen.com</a:t>
            </a:r>
            <a:endParaRPr lang="en-US" sz="2800" dirty="0"/>
          </a:p>
          <a:p>
            <a:endParaRPr lang="en-US" sz="2800" dirty="0"/>
          </a:p>
        </p:txBody>
      </p:sp>
    </p:spTree>
    <p:extLst>
      <p:ext uri="{BB962C8B-B14F-4D97-AF65-F5344CB8AC3E}">
        <p14:creationId xmlns:p14="http://schemas.microsoft.com/office/powerpoint/2010/main" val="1192753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2EC5C-7F8C-44BE-9B2A-1C1080FEE756}"/>
              </a:ext>
            </a:extLst>
          </p:cNvPr>
          <p:cNvSpPr/>
          <p:nvPr/>
        </p:nvSpPr>
        <p:spPr>
          <a:xfrm>
            <a:off x="0" y="-6531"/>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3524"/>
          <a:stretch/>
        </p:blipFill>
        <p:spPr>
          <a:xfrm>
            <a:off x="559643" y="2052885"/>
            <a:ext cx="2692840" cy="2752230"/>
          </a:xfrm>
          <a:prstGeom prst="rect">
            <a:avLst/>
          </a:prstGeom>
          <a:ln>
            <a:noFill/>
          </a:ln>
          <a:effectLst>
            <a:outerShdw blurRad="292100" dist="139700" dir="2700000" algn="tl" rotWithShape="0">
              <a:srgbClr val="333333">
                <a:alpha val="65000"/>
              </a:srgbClr>
            </a:outerShdw>
            <a:softEdge rad="317500"/>
          </a:effectLst>
        </p:spPr>
      </p:pic>
      <p:graphicFrame>
        <p:nvGraphicFramePr>
          <p:cNvPr id="3" name="Table 2">
            <a:extLst>
              <a:ext uri="{FF2B5EF4-FFF2-40B4-BE49-F238E27FC236}">
                <a16:creationId xmlns:a16="http://schemas.microsoft.com/office/drawing/2014/main" id="{BAC85C3E-73A6-4CF0-8FDE-9816FAEC1436}"/>
              </a:ext>
            </a:extLst>
          </p:cNvPr>
          <p:cNvGraphicFramePr>
            <a:graphicFrameLocks noGrp="1"/>
          </p:cNvGraphicFramePr>
          <p:nvPr/>
        </p:nvGraphicFramePr>
        <p:xfrm>
          <a:off x="3409568" y="540166"/>
          <a:ext cx="7348830" cy="4874513"/>
        </p:xfrm>
        <a:graphic>
          <a:graphicData uri="http://schemas.openxmlformats.org/drawingml/2006/table">
            <a:tbl>
              <a:tblPr/>
              <a:tblGrid>
                <a:gridCol w="5059850">
                  <a:extLst>
                    <a:ext uri="{9D8B030D-6E8A-4147-A177-3AD203B41FA5}">
                      <a16:colId xmlns:a16="http://schemas.microsoft.com/office/drawing/2014/main" val="1724195379"/>
                    </a:ext>
                  </a:extLst>
                </a:gridCol>
                <a:gridCol w="1060159">
                  <a:extLst>
                    <a:ext uri="{9D8B030D-6E8A-4147-A177-3AD203B41FA5}">
                      <a16:colId xmlns:a16="http://schemas.microsoft.com/office/drawing/2014/main" val="2144248544"/>
                    </a:ext>
                  </a:extLst>
                </a:gridCol>
                <a:gridCol w="1228821">
                  <a:extLst>
                    <a:ext uri="{9D8B030D-6E8A-4147-A177-3AD203B41FA5}">
                      <a16:colId xmlns:a16="http://schemas.microsoft.com/office/drawing/2014/main" val="2241070292"/>
                    </a:ext>
                  </a:extLst>
                </a:gridCol>
              </a:tblGrid>
              <a:tr h="406030">
                <a:tc>
                  <a:txBody>
                    <a:bodyPr/>
                    <a:lstStyle/>
                    <a:p>
                      <a:pPr algn="l" fontAlgn="b"/>
                      <a:endParaRPr lang="en-US" sz="2000" b="0" i="0" u="none" strike="noStrike">
                        <a:solidFill>
                          <a:srgbClr val="000000"/>
                        </a:solidFill>
                        <a:effectLst/>
                        <a:latin typeface="Calibri" panose="020F0502020204030204" pitchFamily="34" charset="0"/>
                      </a:endParaRPr>
                    </a:p>
                  </a:txBody>
                  <a:tcPr marL="5443" marR="5443" marT="544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Mr.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Mrs.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754192"/>
                  </a:ext>
                </a:extLst>
              </a:tr>
              <a:tr h="406030">
                <a:tc>
                  <a:txBody>
                    <a:bodyPr/>
                    <a:lstStyle/>
                    <a:p>
                      <a:pPr algn="l" fontAlgn="b"/>
                      <a:r>
                        <a:rPr lang="en-US" sz="2000" b="0" i="0" u="none" strike="noStrike">
                          <a:solidFill>
                            <a:srgbClr val="000000"/>
                          </a:solidFill>
                          <a:effectLst/>
                          <a:latin typeface="Calibri" panose="020F0502020204030204" pitchFamily="34" charset="0"/>
                        </a:rPr>
                        <a:t>Current Ages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61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57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406194"/>
                  </a:ext>
                </a:extLst>
              </a:tr>
              <a:tr h="406030">
                <a:tc>
                  <a:txBody>
                    <a:bodyPr/>
                    <a:lstStyle/>
                    <a:p>
                      <a:pPr algn="l" fontAlgn="b"/>
                      <a:r>
                        <a:rPr lang="en-US" sz="2000" b="0" i="0" u="none" strike="noStrike">
                          <a:solidFill>
                            <a:srgbClr val="000000"/>
                          </a:solidFill>
                          <a:effectLst/>
                          <a:latin typeface="Calibri" panose="020F0502020204030204" pitchFamily="34" charset="0"/>
                        </a:rPr>
                        <a:t>Target Longevity Age Mr/Mrs.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a:solidFill>
                            <a:srgbClr val="000000"/>
                          </a:solidFill>
                          <a:effectLst/>
                          <a:latin typeface="Calibri" panose="020F0502020204030204" pitchFamily="34" charset="0"/>
                        </a:rPr>
                        <a:t>90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a:solidFill>
                            <a:srgbClr val="000000"/>
                          </a:solidFill>
                          <a:effectLst/>
                          <a:latin typeface="Calibri" panose="020F0502020204030204" pitchFamily="34" charset="0"/>
                        </a:rPr>
                        <a:t>95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836845102"/>
                  </a:ext>
                </a:extLst>
              </a:tr>
              <a:tr h="406030">
                <a:tc>
                  <a:txBody>
                    <a:bodyPr/>
                    <a:lstStyle/>
                    <a:p>
                      <a:pPr algn="l" fontAlgn="b"/>
                      <a:r>
                        <a:rPr lang="en-US" sz="2000" b="0" i="0" u="none" strike="noStrike">
                          <a:solidFill>
                            <a:srgbClr val="000000"/>
                          </a:solidFill>
                          <a:effectLst/>
                          <a:latin typeface="Calibri" panose="020F0502020204030204" pitchFamily="34" charset="0"/>
                        </a:rPr>
                        <a:t>Social Security</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$30,600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$28,140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619130"/>
                  </a:ext>
                </a:extLst>
              </a:tr>
              <a:tr h="406030">
                <a:tc>
                  <a:txBody>
                    <a:bodyPr/>
                    <a:lstStyle/>
                    <a:p>
                      <a:pPr algn="l" fontAlgn="b"/>
                      <a:r>
                        <a:rPr lang="en-US" sz="2000" b="0" i="0" u="none" strike="noStrike">
                          <a:solidFill>
                            <a:srgbClr val="000000"/>
                          </a:solidFill>
                          <a:effectLst/>
                          <a:latin typeface="Calibri" panose="020F0502020204030204" pitchFamily="34" charset="0"/>
                        </a:rPr>
                        <a:t>Pension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$43,620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712704404"/>
                  </a:ext>
                </a:extLst>
              </a:tr>
              <a:tr h="498887">
                <a:tc>
                  <a:txBody>
                    <a:bodyPr/>
                    <a:lstStyle/>
                    <a:p>
                      <a:pPr algn="l" fontAlgn="b"/>
                      <a:r>
                        <a:rPr lang="en-US" sz="2000" b="0" i="0" u="none" strike="noStrike">
                          <a:solidFill>
                            <a:srgbClr val="000000"/>
                          </a:solidFill>
                          <a:effectLst/>
                          <a:latin typeface="Calibri" panose="020F0502020204030204" pitchFamily="34" charset="0"/>
                        </a:rPr>
                        <a:t>Annual Net Desired Income (Today's $'s)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2000" b="0" i="0" u="none" strike="noStrike">
                          <a:solidFill>
                            <a:srgbClr val="000000"/>
                          </a:solidFill>
                          <a:effectLst/>
                          <a:latin typeface="Calibri" panose="020F0502020204030204" pitchFamily="34" charset="0"/>
                        </a:rPr>
                        <a:t>$103,200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064907229"/>
                  </a:ext>
                </a:extLst>
              </a:tr>
              <a:tr h="721356">
                <a:tc>
                  <a:txBody>
                    <a:bodyPr/>
                    <a:lstStyle/>
                    <a:p>
                      <a:pPr algn="l" fontAlgn="b"/>
                      <a:r>
                        <a:rPr lang="en-US" sz="2000" b="0" i="0" u="none" strike="noStrike">
                          <a:solidFill>
                            <a:srgbClr val="000000"/>
                          </a:solidFill>
                          <a:effectLst/>
                          <a:latin typeface="Calibri" panose="020F0502020204030204" pitchFamily="34" charset="0"/>
                        </a:rPr>
                        <a:t>Target Inflation Rate (non-medical/ medical)</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b"/>
                      <a:r>
                        <a:rPr lang="en-US" sz="2000" b="0" i="0" u="none" strike="noStrike" dirty="0">
                          <a:solidFill>
                            <a:srgbClr val="000000"/>
                          </a:solidFill>
                          <a:effectLst/>
                          <a:latin typeface="Calibri" panose="020F0502020204030204" pitchFamily="34" charset="0"/>
                        </a:rPr>
                        <a:t>2.50% / 5.0%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extLst>
                  <a:ext uri="{0D108BD9-81ED-4DB2-BD59-A6C34878D82A}">
                    <a16:rowId xmlns:a16="http://schemas.microsoft.com/office/drawing/2014/main" val="4152576290"/>
                  </a:ext>
                </a:extLst>
              </a:tr>
              <a:tr h="406030">
                <a:tc>
                  <a:txBody>
                    <a:bodyPr/>
                    <a:lstStyle/>
                    <a:p>
                      <a:pPr algn="l" fontAlgn="b"/>
                      <a:r>
                        <a:rPr lang="en-US" sz="2000" b="0" i="0" u="none" strike="noStrike">
                          <a:solidFill>
                            <a:srgbClr val="000000"/>
                          </a:solidFill>
                          <a:effectLst/>
                          <a:latin typeface="Calibri" panose="020F0502020204030204" pitchFamily="34" charset="0"/>
                        </a:rPr>
                        <a:t>NQ Assets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2000" b="0" i="0" u="none" strike="noStrike" dirty="0">
                          <a:solidFill>
                            <a:srgbClr val="000000"/>
                          </a:solidFill>
                          <a:effectLst/>
                          <a:latin typeface="Calibri" panose="020F0502020204030204" pitchFamily="34" charset="0"/>
                        </a:rPr>
                        <a:t>$335,580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29257745"/>
                  </a:ext>
                </a:extLst>
              </a:tr>
              <a:tr h="406030">
                <a:tc>
                  <a:txBody>
                    <a:bodyPr/>
                    <a:lstStyle/>
                    <a:p>
                      <a:pPr algn="l" fontAlgn="b"/>
                      <a:r>
                        <a:rPr lang="en-US" sz="2000" b="0" i="0" u="none" strike="noStrike">
                          <a:solidFill>
                            <a:srgbClr val="000000"/>
                          </a:solidFill>
                          <a:effectLst/>
                          <a:latin typeface="Calibri" panose="020F0502020204030204" pitchFamily="34" charset="0"/>
                        </a:rPr>
                        <a:t>Qualified Assets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$541,542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$430,500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416244076"/>
                  </a:ext>
                </a:extLst>
              </a:tr>
              <a:tr h="406030">
                <a:tc>
                  <a:txBody>
                    <a:bodyPr/>
                    <a:lstStyle/>
                    <a:p>
                      <a:pPr algn="l" fontAlgn="b"/>
                      <a:r>
                        <a:rPr lang="en-US" sz="2000" b="0" i="0" u="none" strike="noStrike">
                          <a:solidFill>
                            <a:srgbClr val="000000"/>
                          </a:solidFill>
                          <a:effectLst/>
                          <a:latin typeface="Calibri" panose="020F0502020204030204" pitchFamily="34" charset="0"/>
                        </a:rPr>
                        <a:t>Home Wealth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2000" b="0" i="0" u="none" strike="noStrike" dirty="0">
                          <a:solidFill>
                            <a:srgbClr val="000000"/>
                          </a:solidFill>
                          <a:effectLst/>
                          <a:latin typeface="Calibri" panose="020F0502020204030204" pitchFamily="34" charset="0"/>
                        </a:rPr>
                        <a:t>$300,000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89925619"/>
                  </a:ext>
                </a:extLst>
              </a:tr>
              <a:tr h="406030">
                <a:tc>
                  <a:txBody>
                    <a:bodyPr/>
                    <a:lstStyle/>
                    <a:p>
                      <a:pPr algn="l" fontAlgn="b"/>
                      <a:r>
                        <a:rPr lang="en-US" sz="2000" b="1" i="0" u="none" strike="noStrike" dirty="0">
                          <a:solidFill>
                            <a:srgbClr val="000000"/>
                          </a:solidFill>
                          <a:effectLst/>
                          <a:latin typeface="Calibri" panose="020F0502020204030204" pitchFamily="34" charset="0"/>
                        </a:rPr>
                        <a:t>Total Assets</a:t>
                      </a:r>
                    </a:p>
                  </a:txBody>
                  <a:tcPr marL="5443" marR="5443" marT="5443" marB="0" anchor="b">
                    <a:lnL>
                      <a:noFill/>
                    </a:lnL>
                    <a:lnR>
                      <a:noFill/>
                    </a:lnR>
                    <a:lnT w="6350" cap="flat" cmpd="sng" algn="ctr">
                      <a:solidFill>
                        <a:srgbClr val="000000"/>
                      </a:solidFill>
                      <a:prstDash val="solid"/>
                      <a:round/>
                      <a:headEnd type="none" w="med" len="med"/>
                      <a:tailEnd type="none" w="med" len="med"/>
                    </a:lnT>
                    <a:lnB>
                      <a:noFill/>
                    </a:lnB>
                    <a:solidFill>
                      <a:srgbClr val="A9D08E"/>
                    </a:solidFill>
                  </a:tcPr>
                </a:tc>
                <a:tc gridSpan="2">
                  <a:txBody>
                    <a:bodyPr/>
                    <a:lstStyle/>
                    <a:p>
                      <a:pPr algn="ctr" fontAlgn="b"/>
                      <a:r>
                        <a:rPr lang="en-US" sz="2000" b="1" i="0" u="none" strike="noStrike" dirty="0">
                          <a:solidFill>
                            <a:srgbClr val="000000"/>
                          </a:solidFill>
                          <a:effectLst/>
                          <a:latin typeface="Calibri" panose="020F0502020204030204" pitchFamily="34" charset="0"/>
                        </a:rPr>
                        <a:t>1,607,622</a:t>
                      </a:r>
                    </a:p>
                  </a:txBody>
                  <a:tcPr marL="5443" marR="5443" marT="5443" marB="0" anchor="b">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extLst>
                  <a:ext uri="{0D108BD9-81ED-4DB2-BD59-A6C34878D82A}">
                    <a16:rowId xmlns:a16="http://schemas.microsoft.com/office/drawing/2014/main" val="2759545796"/>
                  </a:ext>
                </a:extLst>
              </a:tr>
            </a:tbl>
          </a:graphicData>
        </a:graphic>
      </p:graphicFrame>
      <p:grpSp>
        <p:nvGrpSpPr>
          <p:cNvPr id="22" name="Group 21">
            <a:extLst>
              <a:ext uri="{FF2B5EF4-FFF2-40B4-BE49-F238E27FC236}">
                <a16:creationId xmlns:a16="http://schemas.microsoft.com/office/drawing/2014/main" id="{A33B4784-0C71-40B8-B123-5BEFC6FF958E}"/>
              </a:ext>
            </a:extLst>
          </p:cNvPr>
          <p:cNvGrpSpPr/>
          <p:nvPr/>
        </p:nvGrpSpPr>
        <p:grpSpPr>
          <a:xfrm>
            <a:off x="0" y="6283326"/>
            <a:ext cx="12192000" cy="580211"/>
            <a:chOff x="-88136" y="6283325"/>
            <a:chExt cx="9906000" cy="580211"/>
          </a:xfrm>
        </p:grpSpPr>
        <p:grpSp>
          <p:nvGrpSpPr>
            <p:cNvPr id="23" name="Group 22">
              <a:extLst>
                <a:ext uri="{FF2B5EF4-FFF2-40B4-BE49-F238E27FC236}">
                  <a16:creationId xmlns:a16="http://schemas.microsoft.com/office/drawing/2014/main" id="{75652E80-3925-4837-AAF8-8BA8AA032F67}"/>
                </a:ext>
              </a:extLst>
            </p:cNvPr>
            <p:cNvGrpSpPr/>
            <p:nvPr/>
          </p:nvGrpSpPr>
          <p:grpSpPr>
            <a:xfrm>
              <a:off x="-88136" y="6283325"/>
              <a:ext cx="9906000" cy="574675"/>
              <a:chOff x="-88136" y="6130925"/>
              <a:chExt cx="9906000" cy="574675"/>
            </a:xfrm>
          </p:grpSpPr>
          <p:grpSp>
            <p:nvGrpSpPr>
              <p:cNvPr id="26" name="Group 19">
                <a:extLst>
                  <a:ext uri="{FF2B5EF4-FFF2-40B4-BE49-F238E27FC236}">
                    <a16:creationId xmlns:a16="http://schemas.microsoft.com/office/drawing/2014/main" id="{6ECF2D5F-5A31-464F-A7BE-992BC7506F79}"/>
                  </a:ext>
                </a:extLst>
              </p:cNvPr>
              <p:cNvGrpSpPr>
                <a:grpSpLocks/>
              </p:cNvGrpSpPr>
              <p:nvPr/>
            </p:nvGrpSpPr>
            <p:grpSpPr bwMode="auto">
              <a:xfrm>
                <a:off x="-88136" y="6130925"/>
                <a:ext cx="9906000" cy="574675"/>
                <a:chOff x="0" y="6283325"/>
                <a:chExt cx="9906000" cy="574675"/>
              </a:xfrm>
            </p:grpSpPr>
            <p:grpSp>
              <p:nvGrpSpPr>
                <p:cNvPr id="28" name="Group 19">
                  <a:extLst>
                    <a:ext uri="{FF2B5EF4-FFF2-40B4-BE49-F238E27FC236}">
                      <a16:creationId xmlns:a16="http://schemas.microsoft.com/office/drawing/2014/main" id="{6B477558-FEBE-47E1-8486-7CBD9938727A}"/>
                    </a:ext>
                  </a:extLst>
                </p:cNvPr>
                <p:cNvGrpSpPr>
                  <a:grpSpLocks/>
                </p:cNvGrpSpPr>
                <p:nvPr/>
              </p:nvGrpSpPr>
              <p:grpSpPr bwMode="auto">
                <a:xfrm>
                  <a:off x="0" y="6496059"/>
                  <a:ext cx="9906000" cy="271226"/>
                  <a:chOff x="0" y="6523530"/>
                  <a:chExt cx="9143999" cy="270913"/>
                </a:xfrm>
              </p:grpSpPr>
              <p:grpSp>
                <p:nvGrpSpPr>
                  <p:cNvPr id="30" name="Group 13">
                    <a:extLst>
                      <a:ext uri="{FF2B5EF4-FFF2-40B4-BE49-F238E27FC236}">
                        <a16:creationId xmlns:a16="http://schemas.microsoft.com/office/drawing/2014/main" id="{41188CD4-9380-45DF-9C3D-8029A67F8786}"/>
                      </a:ext>
                    </a:extLst>
                  </p:cNvPr>
                  <p:cNvGrpSpPr>
                    <a:grpSpLocks/>
                  </p:cNvGrpSpPr>
                  <p:nvPr/>
                </p:nvGrpSpPr>
                <p:grpSpPr bwMode="auto">
                  <a:xfrm>
                    <a:off x="0" y="6523530"/>
                    <a:ext cx="9143999" cy="220408"/>
                    <a:chOff x="0" y="6523530"/>
                    <a:chExt cx="9144289" cy="220408"/>
                  </a:xfrm>
                </p:grpSpPr>
                <p:sp>
                  <p:nvSpPr>
                    <p:cNvPr id="32" name="Rectangle 31">
                      <a:extLst>
                        <a:ext uri="{FF2B5EF4-FFF2-40B4-BE49-F238E27FC236}">
                          <a16:creationId xmlns:a16="http://schemas.microsoft.com/office/drawing/2014/main" id="{9EF9497B-4594-40D9-A2BB-8369C0A08911}"/>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3" name="Rectangle 32">
                      <a:extLst>
                        <a:ext uri="{FF2B5EF4-FFF2-40B4-BE49-F238E27FC236}">
                          <a16:creationId xmlns:a16="http://schemas.microsoft.com/office/drawing/2014/main" id="{F3789DE1-8CD1-40F5-9193-B44CB8299B12}"/>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4" name="Rectangle 33">
                      <a:extLst>
                        <a:ext uri="{FF2B5EF4-FFF2-40B4-BE49-F238E27FC236}">
                          <a16:creationId xmlns:a16="http://schemas.microsoft.com/office/drawing/2014/main" id="{BA7215FD-0B3C-4272-8EFA-00CC6AC069FD}"/>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5" name="Rectangle 34">
                      <a:extLst>
                        <a:ext uri="{FF2B5EF4-FFF2-40B4-BE49-F238E27FC236}">
                          <a16:creationId xmlns:a16="http://schemas.microsoft.com/office/drawing/2014/main" id="{36CB2051-AD53-4B17-9017-08707D02F8E7}"/>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1" name="TextBox 11">
                    <a:extLst>
                      <a:ext uri="{FF2B5EF4-FFF2-40B4-BE49-F238E27FC236}">
                        <a16:creationId xmlns:a16="http://schemas.microsoft.com/office/drawing/2014/main" id="{0770ECF8-BBE2-4E37-AD81-1A4BB7E099E6}"/>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9" name="Picture 18" descr="thrive logo final.png">
                  <a:extLst>
                    <a:ext uri="{FF2B5EF4-FFF2-40B4-BE49-F238E27FC236}">
                      <a16:creationId xmlns:a16="http://schemas.microsoft.com/office/drawing/2014/main" id="{6974344C-DC67-4797-AE04-15A28977BA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270DF2B6-7C12-4E0D-B73D-82BE508F585D}"/>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4" name="Rectangle 23">
              <a:extLst>
                <a:ext uri="{FF2B5EF4-FFF2-40B4-BE49-F238E27FC236}">
                  <a16:creationId xmlns:a16="http://schemas.microsoft.com/office/drawing/2014/main" id="{8E855561-057E-49D0-9140-861EC8053D17}"/>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5" name="Picture 24">
              <a:extLst>
                <a:ext uri="{FF2B5EF4-FFF2-40B4-BE49-F238E27FC236}">
                  <a16:creationId xmlns:a16="http://schemas.microsoft.com/office/drawing/2014/main" id="{177EF747-9ACC-445A-A4A9-2D7B8D32DBA1}"/>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21" name="Title 1">
            <a:extLst>
              <a:ext uri="{FF2B5EF4-FFF2-40B4-BE49-F238E27FC236}">
                <a16:creationId xmlns:a16="http://schemas.microsoft.com/office/drawing/2014/main" id="{D200AC27-71FB-4F3D-9BCC-6113B9E1F1BD}"/>
              </a:ext>
            </a:extLst>
          </p:cNvPr>
          <p:cNvSpPr txBox="1">
            <a:spLocks/>
          </p:cNvSpPr>
          <p:nvPr/>
        </p:nvSpPr>
        <p:spPr>
          <a:xfrm rot="16200000">
            <a:off x="8058868" y="2768822"/>
            <a:ext cx="6444189" cy="536001"/>
          </a:xfrm>
          <a:prstGeom prst="rect">
            <a:avLst/>
          </a:prstGeom>
        </p:spPr>
        <p:style>
          <a:lnRef idx="2">
            <a:schemeClr val="accent5"/>
          </a:lnRef>
          <a:fillRef idx="1">
            <a:schemeClr val="lt1"/>
          </a:fillRef>
          <a:effectRef idx="0">
            <a:schemeClr val="accent5"/>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Case Study #1 Sales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spTree>
    <p:extLst>
      <p:ext uri="{BB962C8B-B14F-4D97-AF65-F5344CB8AC3E}">
        <p14:creationId xmlns:p14="http://schemas.microsoft.com/office/powerpoint/2010/main" val="4068972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1B3704-45A4-4756-8A4A-513F1ABBF6FC}"/>
              </a:ext>
            </a:extLst>
          </p:cNvPr>
          <p:cNvSpPr/>
          <p:nvPr/>
        </p:nvSpPr>
        <p:spPr>
          <a:xfrm>
            <a:off x="0" y="-6531"/>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itle 1"/>
          <p:cNvSpPr txBox="1">
            <a:spLocks/>
          </p:cNvSpPr>
          <p:nvPr/>
        </p:nvSpPr>
        <p:spPr>
          <a:xfrm>
            <a:off x="315907" y="1193156"/>
            <a:ext cx="12065656"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defRPr/>
            </a:pPr>
            <a:r>
              <a:rPr lang="en-US" sz="2600" dirty="0">
                <a:solidFill>
                  <a:schemeClr val="tx1"/>
                </a:solidFill>
                <a:effectLst>
                  <a:outerShdw blurRad="38100" dist="38100" dir="2700000" algn="tl">
                    <a:srgbClr val="000000">
                      <a:alpha val="43137"/>
                    </a:srgbClr>
                  </a:outerShdw>
                </a:effectLst>
                <a:latin typeface="Rockwell" panose="02060603020205020403" pitchFamily="18" charset="0"/>
              </a:rPr>
              <a:t>Baseline – Traditional Solution of Low Promised Based Income Guarantees</a:t>
            </a:r>
          </a:p>
        </p:txBody>
      </p:sp>
      <p:sp>
        <p:nvSpPr>
          <p:cNvPr id="11" name="Title 1">
            <a:extLst>
              <a:ext uri="{FF2B5EF4-FFF2-40B4-BE49-F238E27FC236}">
                <a16:creationId xmlns:a16="http://schemas.microsoft.com/office/drawing/2014/main" id="{67B2E2CA-D576-4A17-87E1-505EDD0DC2C7}"/>
              </a:ext>
            </a:extLst>
          </p:cNvPr>
          <p:cNvSpPr txBox="1">
            <a:spLocks/>
          </p:cNvSpPr>
          <p:nvPr/>
        </p:nvSpPr>
        <p:spPr>
          <a:xfrm>
            <a:off x="315907" y="400878"/>
            <a:ext cx="6568987" cy="549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Key Core Measurements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pic>
        <p:nvPicPr>
          <p:cNvPr id="5" name="Picture 4">
            <a:extLst>
              <a:ext uri="{FF2B5EF4-FFF2-40B4-BE49-F238E27FC236}">
                <a16:creationId xmlns:a16="http://schemas.microsoft.com/office/drawing/2014/main" id="{39E9914F-D948-46FB-AD99-AD0AD1FAC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269" y="3969088"/>
            <a:ext cx="7809190" cy="2263270"/>
          </a:xfrm>
          <a:prstGeom prst="rect">
            <a:avLst/>
          </a:prstGeom>
        </p:spPr>
      </p:pic>
      <p:pic>
        <p:nvPicPr>
          <p:cNvPr id="8" name="Picture 7">
            <a:extLst>
              <a:ext uri="{FF2B5EF4-FFF2-40B4-BE49-F238E27FC236}">
                <a16:creationId xmlns:a16="http://schemas.microsoft.com/office/drawing/2014/main" id="{B948EC31-0C83-4216-914B-3DE52EF7F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227" y="1751209"/>
            <a:ext cx="7809190" cy="2275405"/>
          </a:xfrm>
          <a:prstGeom prst="rect">
            <a:avLst/>
          </a:prstGeom>
        </p:spPr>
      </p:pic>
      <p:sp>
        <p:nvSpPr>
          <p:cNvPr id="16" name="Line 5">
            <a:extLst>
              <a:ext uri="{FF2B5EF4-FFF2-40B4-BE49-F238E27FC236}">
                <a16:creationId xmlns:a16="http://schemas.microsoft.com/office/drawing/2014/main" id="{5A60F4A3-2EAA-4257-A2F3-63EA4645A4A5}"/>
              </a:ext>
            </a:extLst>
          </p:cNvPr>
          <p:cNvSpPr>
            <a:spLocks noChangeShapeType="1"/>
          </p:cNvSpPr>
          <p:nvPr/>
        </p:nvSpPr>
        <p:spPr bwMode="auto">
          <a:xfrm flipV="1">
            <a:off x="387194" y="950173"/>
            <a:ext cx="5203480" cy="21561"/>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grpSp>
        <p:nvGrpSpPr>
          <p:cNvPr id="24" name="Group 23">
            <a:extLst>
              <a:ext uri="{FF2B5EF4-FFF2-40B4-BE49-F238E27FC236}">
                <a16:creationId xmlns:a16="http://schemas.microsoft.com/office/drawing/2014/main" id="{A29C29F2-98DF-4AD2-84E1-405570AF5A4B}"/>
              </a:ext>
            </a:extLst>
          </p:cNvPr>
          <p:cNvGrpSpPr/>
          <p:nvPr/>
        </p:nvGrpSpPr>
        <p:grpSpPr>
          <a:xfrm>
            <a:off x="0" y="6283326"/>
            <a:ext cx="12192000" cy="580211"/>
            <a:chOff x="-88136" y="6283325"/>
            <a:chExt cx="9906000" cy="580211"/>
          </a:xfrm>
        </p:grpSpPr>
        <p:grpSp>
          <p:nvGrpSpPr>
            <p:cNvPr id="26" name="Group 25">
              <a:extLst>
                <a:ext uri="{FF2B5EF4-FFF2-40B4-BE49-F238E27FC236}">
                  <a16:creationId xmlns:a16="http://schemas.microsoft.com/office/drawing/2014/main" id="{0D8448F5-48FD-4569-B7F1-632309CAD7FC}"/>
                </a:ext>
              </a:extLst>
            </p:cNvPr>
            <p:cNvGrpSpPr/>
            <p:nvPr/>
          </p:nvGrpSpPr>
          <p:grpSpPr>
            <a:xfrm>
              <a:off x="-88136" y="6283325"/>
              <a:ext cx="9906000" cy="574675"/>
              <a:chOff x="-88136" y="6130925"/>
              <a:chExt cx="9906000" cy="574675"/>
            </a:xfrm>
          </p:grpSpPr>
          <p:grpSp>
            <p:nvGrpSpPr>
              <p:cNvPr id="29" name="Group 19">
                <a:extLst>
                  <a:ext uri="{FF2B5EF4-FFF2-40B4-BE49-F238E27FC236}">
                    <a16:creationId xmlns:a16="http://schemas.microsoft.com/office/drawing/2014/main" id="{25F47D5E-8F0C-492A-BF75-63A4B4818DA3}"/>
                  </a:ext>
                </a:extLst>
              </p:cNvPr>
              <p:cNvGrpSpPr>
                <a:grpSpLocks/>
              </p:cNvGrpSpPr>
              <p:nvPr/>
            </p:nvGrpSpPr>
            <p:grpSpPr bwMode="auto">
              <a:xfrm>
                <a:off x="-88136" y="6130925"/>
                <a:ext cx="9906000" cy="574675"/>
                <a:chOff x="0" y="6283325"/>
                <a:chExt cx="9906000" cy="574675"/>
              </a:xfrm>
            </p:grpSpPr>
            <p:grpSp>
              <p:nvGrpSpPr>
                <p:cNvPr id="31" name="Group 19">
                  <a:extLst>
                    <a:ext uri="{FF2B5EF4-FFF2-40B4-BE49-F238E27FC236}">
                      <a16:creationId xmlns:a16="http://schemas.microsoft.com/office/drawing/2014/main" id="{480D3E93-1817-4551-B63A-A24BE393CF7D}"/>
                    </a:ext>
                  </a:extLst>
                </p:cNvPr>
                <p:cNvGrpSpPr>
                  <a:grpSpLocks/>
                </p:cNvGrpSpPr>
                <p:nvPr/>
              </p:nvGrpSpPr>
              <p:grpSpPr bwMode="auto">
                <a:xfrm>
                  <a:off x="0" y="6496059"/>
                  <a:ext cx="9906000" cy="271226"/>
                  <a:chOff x="0" y="6523530"/>
                  <a:chExt cx="9143999" cy="270913"/>
                </a:xfrm>
              </p:grpSpPr>
              <p:grpSp>
                <p:nvGrpSpPr>
                  <p:cNvPr id="33" name="Group 13">
                    <a:extLst>
                      <a:ext uri="{FF2B5EF4-FFF2-40B4-BE49-F238E27FC236}">
                        <a16:creationId xmlns:a16="http://schemas.microsoft.com/office/drawing/2014/main" id="{52689363-FE9B-40FC-87AD-A76411B6CCBC}"/>
                      </a:ext>
                    </a:extLst>
                  </p:cNvPr>
                  <p:cNvGrpSpPr>
                    <a:grpSpLocks/>
                  </p:cNvGrpSpPr>
                  <p:nvPr/>
                </p:nvGrpSpPr>
                <p:grpSpPr bwMode="auto">
                  <a:xfrm>
                    <a:off x="0" y="6523530"/>
                    <a:ext cx="9143999" cy="220408"/>
                    <a:chOff x="0" y="6523530"/>
                    <a:chExt cx="9144289" cy="220408"/>
                  </a:xfrm>
                </p:grpSpPr>
                <p:sp>
                  <p:nvSpPr>
                    <p:cNvPr id="35" name="Rectangle 34">
                      <a:extLst>
                        <a:ext uri="{FF2B5EF4-FFF2-40B4-BE49-F238E27FC236}">
                          <a16:creationId xmlns:a16="http://schemas.microsoft.com/office/drawing/2014/main" id="{8795695F-7200-46FD-B043-EA5F71CCFAE3}"/>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6" name="Rectangle 35">
                      <a:extLst>
                        <a:ext uri="{FF2B5EF4-FFF2-40B4-BE49-F238E27FC236}">
                          <a16:creationId xmlns:a16="http://schemas.microsoft.com/office/drawing/2014/main" id="{1012A2A9-B235-49B9-8B57-CDC5EE71AF53}"/>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7" name="Rectangle 36">
                      <a:extLst>
                        <a:ext uri="{FF2B5EF4-FFF2-40B4-BE49-F238E27FC236}">
                          <a16:creationId xmlns:a16="http://schemas.microsoft.com/office/drawing/2014/main" id="{7FB0E06B-062E-4908-A91E-DE83DD7C730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8" name="Rectangle 37">
                      <a:extLst>
                        <a:ext uri="{FF2B5EF4-FFF2-40B4-BE49-F238E27FC236}">
                          <a16:creationId xmlns:a16="http://schemas.microsoft.com/office/drawing/2014/main" id="{15AEADD9-BBB0-44F1-A4C4-A5DCAE34270C}"/>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4" name="TextBox 11">
                    <a:extLst>
                      <a:ext uri="{FF2B5EF4-FFF2-40B4-BE49-F238E27FC236}">
                        <a16:creationId xmlns:a16="http://schemas.microsoft.com/office/drawing/2014/main" id="{4C992816-4FED-4CC2-A990-BEEDC88D1A12}"/>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2" name="Picture 18" descr="thrive logo final.png">
                  <a:extLst>
                    <a:ext uri="{FF2B5EF4-FFF2-40B4-BE49-F238E27FC236}">
                      <a16:creationId xmlns:a16="http://schemas.microsoft.com/office/drawing/2014/main" id="{1884D7BD-4664-4107-AFC2-0D0892237BD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215C630E-5198-4709-90C1-26F27EB82480}"/>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7" name="Rectangle 26">
              <a:extLst>
                <a:ext uri="{FF2B5EF4-FFF2-40B4-BE49-F238E27FC236}">
                  <a16:creationId xmlns:a16="http://schemas.microsoft.com/office/drawing/2014/main" id="{18B1F634-4B2C-438F-9025-735C54CD1456}"/>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8" name="Picture 27">
              <a:extLst>
                <a:ext uri="{FF2B5EF4-FFF2-40B4-BE49-F238E27FC236}">
                  <a16:creationId xmlns:a16="http://schemas.microsoft.com/office/drawing/2014/main" id="{800920F7-E695-4BDA-A073-6DDC574BB188}"/>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00879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4975EB6-C11B-4BF4-8028-57B52419B3BD}"/>
              </a:ext>
            </a:extLst>
          </p:cNvPr>
          <p:cNvSpPr/>
          <p:nvPr/>
        </p:nvSpPr>
        <p:spPr>
          <a:xfrm>
            <a:off x="0" y="-6531"/>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5" name="Group 24"/>
          <p:cNvGrpSpPr/>
          <p:nvPr/>
        </p:nvGrpSpPr>
        <p:grpSpPr>
          <a:xfrm>
            <a:off x="9154183" y="795475"/>
            <a:ext cx="600164" cy="5710405"/>
            <a:chOff x="8161693" y="1137456"/>
            <a:chExt cx="736035" cy="5303998"/>
          </a:xfrm>
        </p:grpSpPr>
        <p:sp>
          <p:nvSpPr>
            <p:cNvPr id="4" name="Rectangle 3"/>
            <p:cNvSpPr/>
            <p:nvPr/>
          </p:nvSpPr>
          <p:spPr>
            <a:xfrm>
              <a:off x="8193379" y="1396999"/>
              <a:ext cx="704349" cy="4744493"/>
            </a:xfrm>
            <a:prstGeom prst="rect">
              <a:avLst/>
            </a:prstGeom>
            <a:gradFill>
              <a:gsLst>
                <a:gs pos="99000">
                  <a:srgbClr val="509158"/>
                </a:gs>
                <a:gs pos="100000">
                  <a:srgbClr val="6BC175"/>
                </a:gs>
                <a:gs pos="0">
                  <a:schemeClr val="tx1"/>
                </a:gs>
                <a:gs pos="76000">
                  <a:srgbClr val="275D2D"/>
                </a:gs>
                <a:gs pos="52000">
                  <a:srgbClr val="00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8161693" y="1137456"/>
              <a:ext cx="736035" cy="5303998"/>
            </a:xfrm>
            <a:prstGeom prst="rect">
              <a:avLst/>
            </a:prstGeom>
            <a:noFill/>
          </p:spPr>
          <p:txBody>
            <a:bodyPr vert="vert" wrap="square" rtlCol="0">
              <a:spAutoFit/>
            </a:bodyPr>
            <a:lstStyle/>
            <a:p>
              <a:pPr algn="ctr"/>
              <a:r>
                <a:rPr lang="en-US" sz="2700" dirty="0">
                  <a:solidFill>
                    <a:schemeClr val="bg1"/>
                  </a:solidFill>
                  <a:latin typeface="Rockwell" panose="02060603020205020403" pitchFamily="18" charset="0"/>
                </a:rPr>
                <a:t>RETIREMENT INCOME</a:t>
              </a:r>
            </a:p>
          </p:txBody>
        </p:sp>
      </p:grpSp>
      <p:sp>
        <p:nvSpPr>
          <p:cNvPr id="26" name="Title 1"/>
          <p:cNvSpPr txBox="1">
            <a:spLocks/>
          </p:cNvSpPr>
          <p:nvPr/>
        </p:nvSpPr>
        <p:spPr>
          <a:xfrm>
            <a:off x="1491121" y="258838"/>
            <a:ext cx="9209760"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lgn="ctr">
              <a:defRPr/>
            </a:pPr>
            <a:r>
              <a:rPr lang="en-US" sz="2800" b="1" dirty="0">
                <a:solidFill>
                  <a:schemeClr val="tx1"/>
                </a:solidFill>
                <a:effectLst/>
                <a:latin typeface="Rockwell"/>
              </a:rPr>
              <a:t>Consider Basket of Products Approach That Also Test Fixed Insurance Solutions</a:t>
            </a:r>
          </a:p>
        </p:txBody>
      </p:sp>
      <p:sp>
        <p:nvSpPr>
          <p:cNvPr id="14" name="Rectangle: Rounded Corners 13">
            <a:extLst>
              <a:ext uri="{FF2B5EF4-FFF2-40B4-BE49-F238E27FC236}">
                <a16:creationId xmlns:a16="http://schemas.microsoft.com/office/drawing/2014/main" id="{50947A2B-0733-4069-8131-2236473690D2}"/>
              </a:ext>
            </a:extLst>
          </p:cNvPr>
          <p:cNvSpPr/>
          <p:nvPr/>
        </p:nvSpPr>
        <p:spPr>
          <a:xfrm>
            <a:off x="2587748" y="1374944"/>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Delay SS w/ Bridge</a:t>
            </a:r>
          </a:p>
        </p:txBody>
      </p:sp>
      <p:sp>
        <p:nvSpPr>
          <p:cNvPr id="15" name="Arrow: Pentagon 14">
            <a:extLst>
              <a:ext uri="{FF2B5EF4-FFF2-40B4-BE49-F238E27FC236}">
                <a16:creationId xmlns:a16="http://schemas.microsoft.com/office/drawing/2014/main" id="{6F0C23FD-9BFB-4696-8EBC-55A92E083B1D}"/>
              </a:ext>
            </a:extLst>
          </p:cNvPr>
          <p:cNvSpPr/>
          <p:nvPr/>
        </p:nvSpPr>
        <p:spPr>
          <a:xfrm>
            <a:off x="5263442" y="1443531"/>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Optimize SS delay options and solve income needs with “Period Certain” SPIAs &amp; DIAs to provide an engineered cash flow bridge</a:t>
            </a:r>
          </a:p>
        </p:txBody>
      </p:sp>
      <p:sp>
        <p:nvSpPr>
          <p:cNvPr id="16" name="Rectangle: Rounded Corners 15">
            <a:extLst>
              <a:ext uri="{FF2B5EF4-FFF2-40B4-BE49-F238E27FC236}">
                <a16:creationId xmlns:a16="http://schemas.microsoft.com/office/drawing/2014/main" id="{33CBA2AF-C757-432B-8D3D-3847032424BF}"/>
              </a:ext>
            </a:extLst>
          </p:cNvPr>
          <p:cNvSpPr/>
          <p:nvPr/>
        </p:nvSpPr>
        <p:spPr>
          <a:xfrm>
            <a:off x="2587748" y="2282932"/>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Essential Income Floor</a:t>
            </a:r>
          </a:p>
        </p:txBody>
      </p:sp>
      <p:sp>
        <p:nvSpPr>
          <p:cNvPr id="17" name="Arrow: Pentagon 16">
            <a:extLst>
              <a:ext uri="{FF2B5EF4-FFF2-40B4-BE49-F238E27FC236}">
                <a16:creationId xmlns:a16="http://schemas.microsoft.com/office/drawing/2014/main" id="{95A1710C-11F3-48B7-805F-3E76112F4B49}"/>
              </a:ext>
            </a:extLst>
          </p:cNvPr>
          <p:cNvSpPr/>
          <p:nvPr/>
        </p:nvSpPr>
        <p:spPr>
          <a:xfrm>
            <a:off x="5263442" y="2358059"/>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Allocation to SPIA/DIA/FIA for the essential income floor, after coordinating income sources of Social Security &amp; Pension </a:t>
            </a:r>
            <a:r>
              <a:rPr lang="en-US" sz="1400" dirty="0" err="1"/>
              <a:t>optons</a:t>
            </a:r>
            <a:endParaRPr lang="en-US" sz="1400" dirty="0"/>
          </a:p>
        </p:txBody>
      </p:sp>
      <p:sp>
        <p:nvSpPr>
          <p:cNvPr id="18" name="Rectangle: Rounded Corners 17">
            <a:extLst>
              <a:ext uri="{FF2B5EF4-FFF2-40B4-BE49-F238E27FC236}">
                <a16:creationId xmlns:a16="http://schemas.microsoft.com/office/drawing/2014/main" id="{4BDB101E-DFE1-494A-BA67-C374EE53C520}"/>
              </a:ext>
            </a:extLst>
          </p:cNvPr>
          <p:cNvSpPr/>
          <p:nvPr/>
        </p:nvSpPr>
        <p:spPr>
          <a:xfrm>
            <a:off x="2589772" y="3199563"/>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QLAC</a:t>
            </a:r>
          </a:p>
        </p:txBody>
      </p:sp>
      <p:sp>
        <p:nvSpPr>
          <p:cNvPr id="19" name="Arrow: Pentagon 18">
            <a:extLst>
              <a:ext uri="{FF2B5EF4-FFF2-40B4-BE49-F238E27FC236}">
                <a16:creationId xmlns:a16="http://schemas.microsoft.com/office/drawing/2014/main" id="{DF49A1D3-FB3F-4081-9DC6-51B8E9D789BE}"/>
              </a:ext>
            </a:extLst>
          </p:cNvPr>
          <p:cNvSpPr/>
          <p:nvPr/>
        </p:nvSpPr>
        <p:spPr>
          <a:xfrm>
            <a:off x="5265466" y="3261071"/>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Control early RMD’s and solve higher distribution rates and longevity risk in later phase of retirement with a QLAC</a:t>
            </a:r>
          </a:p>
        </p:txBody>
      </p:sp>
      <p:sp>
        <p:nvSpPr>
          <p:cNvPr id="20" name="Rectangle: Rounded Corners 19">
            <a:extLst>
              <a:ext uri="{FF2B5EF4-FFF2-40B4-BE49-F238E27FC236}">
                <a16:creationId xmlns:a16="http://schemas.microsoft.com/office/drawing/2014/main" id="{D4626595-3F2B-4DA3-BE3A-5E2F1A8F63ED}"/>
              </a:ext>
            </a:extLst>
          </p:cNvPr>
          <p:cNvSpPr/>
          <p:nvPr/>
        </p:nvSpPr>
        <p:spPr>
          <a:xfrm>
            <a:off x="2587748" y="4124611"/>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Bracket-Bump Roth Conversions*</a:t>
            </a:r>
          </a:p>
        </p:txBody>
      </p:sp>
      <p:sp>
        <p:nvSpPr>
          <p:cNvPr id="21" name="Arrow: Pentagon 20">
            <a:extLst>
              <a:ext uri="{FF2B5EF4-FFF2-40B4-BE49-F238E27FC236}">
                <a16:creationId xmlns:a16="http://schemas.microsoft.com/office/drawing/2014/main" id="{4994B469-E6C4-4EAE-AA4C-E3DE476C2BB9}"/>
              </a:ext>
            </a:extLst>
          </p:cNvPr>
          <p:cNvSpPr/>
          <p:nvPr/>
        </p:nvSpPr>
        <p:spPr>
          <a:xfrm>
            <a:off x="5263442" y="4187464"/>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Utilizing tax-efficient cash flow streams prior to age 70 ½ &amp; during the SS bridge period can provide opportunity to convert qual. assets</a:t>
            </a:r>
          </a:p>
        </p:txBody>
      </p:sp>
      <p:sp>
        <p:nvSpPr>
          <p:cNvPr id="22" name="Rectangle: Rounded Corners 21">
            <a:extLst>
              <a:ext uri="{FF2B5EF4-FFF2-40B4-BE49-F238E27FC236}">
                <a16:creationId xmlns:a16="http://schemas.microsoft.com/office/drawing/2014/main" id="{FE7EEC55-BFAC-4ABC-A66F-D3F4BB5AA21F}"/>
              </a:ext>
            </a:extLst>
          </p:cNvPr>
          <p:cNvSpPr/>
          <p:nvPr/>
        </p:nvSpPr>
        <p:spPr>
          <a:xfrm>
            <a:off x="2587748" y="5056039"/>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Life Insurance – LTC Enhancements</a:t>
            </a:r>
          </a:p>
        </p:txBody>
      </p:sp>
      <p:sp>
        <p:nvSpPr>
          <p:cNvPr id="24" name="Arrow: Pentagon 23">
            <a:extLst>
              <a:ext uri="{FF2B5EF4-FFF2-40B4-BE49-F238E27FC236}">
                <a16:creationId xmlns:a16="http://schemas.microsoft.com/office/drawing/2014/main" id="{AE29CC45-F1A8-44F3-99EE-E7E0C67A9275}"/>
              </a:ext>
            </a:extLst>
          </p:cNvPr>
          <p:cNvSpPr/>
          <p:nvPr/>
        </p:nvSpPr>
        <p:spPr>
          <a:xfrm>
            <a:off x="5257305" y="5112754"/>
            <a:ext cx="3705093"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Coordinating life insurance for income, death benefit, &amp; stand alone, plus an asset based life insurance LTC to de-risk portfolio</a:t>
            </a:r>
          </a:p>
        </p:txBody>
      </p:sp>
      <p:grpSp>
        <p:nvGrpSpPr>
          <p:cNvPr id="40" name="Group 39">
            <a:extLst>
              <a:ext uri="{FF2B5EF4-FFF2-40B4-BE49-F238E27FC236}">
                <a16:creationId xmlns:a16="http://schemas.microsoft.com/office/drawing/2014/main" id="{7C6EA953-C32D-42CD-9DAD-BB115F436614}"/>
              </a:ext>
            </a:extLst>
          </p:cNvPr>
          <p:cNvGrpSpPr/>
          <p:nvPr/>
        </p:nvGrpSpPr>
        <p:grpSpPr>
          <a:xfrm>
            <a:off x="0" y="6283326"/>
            <a:ext cx="12192000" cy="580211"/>
            <a:chOff x="-88136" y="6283325"/>
            <a:chExt cx="9906000" cy="580211"/>
          </a:xfrm>
        </p:grpSpPr>
        <p:grpSp>
          <p:nvGrpSpPr>
            <p:cNvPr id="41" name="Group 40">
              <a:extLst>
                <a:ext uri="{FF2B5EF4-FFF2-40B4-BE49-F238E27FC236}">
                  <a16:creationId xmlns:a16="http://schemas.microsoft.com/office/drawing/2014/main" id="{E2B43CFA-F0D2-48C2-915C-23341B1B074F}"/>
                </a:ext>
              </a:extLst>
            </p:cNvPr>
            <p:cNvGrpSpPr/>
            <p:nvPr/>
          </p:nvGrpSpPr>
          <p:grpSpPr>
            <a:xfrm>
              <a:off x="-88136" y="6283325"/>
              <a:ext cx="9906000" cy="574675"/>
              <a:chOff x="-88136" y="6130925"/>
              <a:chExt cx="9906000" cy="574675"/>
            </a:xfrm>
          </p:grpSpPr>
          <p:grpSp>
            <p:nvGrpSpPr>
              <p:cNvPr id="44" name="Group 19">
                <a:extLst>
                  <a:ext uri="{FF2B5EF4-FFF2-40B4-BE49-F238E27FC236}">
                    <a16:creationId xmlns:a16="http://schemas.microsoft.com/office/drawing/2014/main" id="{E00651BA-58DC-4424-AFFB-76144F69516F}"/>
                  </a:ext>
                </a:extLst>
              </p:cNvPr>
              <p:cNvGrpSpPr>
                <a:grpSpLocks/>
              </p:cNvGrpSpPr>
              <p:nvPr/>
            </p:nvGrpSpPr>
            <p:grpSpPr bwMode="auto">
              <a:xfrm>
                <a:off x="-88136" y="6130925"/>
                <a:ext cx="9906000" cy="574675"/>
                <a:chOff x="0" y="6283325"/>
                <a:chExt cx="9906000" cy="574675"/>
              </a:xfrm>
            </p:grpSpPr>
            <p:grpSp>
              <p:nvGrpSpPr>
                <p:cNvPr id="46" name="Group 19">
                  <a:extLst>
                    <a:ext uri="{FF2B5EF4-FFF2-40B4-BE49-F238E27FC236}">
                      <a16:creationId xmlns:a16="http://schemas.microsoft.com/office/drawing/2014/main" id="{A85FA3A1-93F6-41C4-9E98-B17C32884A70}"/>
                    </a:ext>
                  </a:extLst>
                </p:cNvPr>
                <p:cNvGrpSpPr>
                  <a:grpSpLocks/>
                </p:cNvGrpSpPr>
                <p:nvPr/>
              </p:nvGrpSpPr>
              <p:grpSpPr bwMode="auto">
                <a:xfrm>
                  <a:off x="0" y="6496059"/>
                  <a:ext cx="9906000" cy="271226"/>
                  <a:chOff x="0" y="6523530"/>
                  <a:chExt cx="9143999" cy="270913"/>
                </a:xfrm>
              </p:grpSpPr>
              <p:grpSp>
                <p:nvGrpSpPr>
                  <p:cNvPr id="48" name="Group 13">
                    <a:extLst>
                      <a:ext uri="{FF2B5EF4-FFF2-40B4-BE49-F238E27FC236}">
                        <a16:creationId xmlns:a16="http://schemas.microsoft.com/office/drawing/2014/main" id="{C9E091CB-6108-482C-87D9-2F9022BC1501}"/>
                      </a:ext>
                    </a:extLst>
                  </p:cNvPr>
                  <p:cNvGrpSpPr>
                    <a:grpSpLocks/>
                  </p:cNvGrpSpPr>
                  <p:nvPr/>
                </p:nvGrpSpPr>
                <p:grpSpPr bwMode="auto">
                  <a:xfrm>
                    <a:off x="0" y="6523530"/>
                    <a:ext cx="9143999" cy="220408"/>
                    <a:chOff x="0" y="6523530"/>
                    <a:chExt cx="9144289" cy="220408"/>
                  </a:xfrm>
                </p:grpSpPr>
                <p:sp>
                  <p:nvSpPr>
                    <p:cNvPr id="50" name="Rectangle 49">
                      <a:extLst>
                        <a:ext uri="{FF2B5EF4-FFF2-40B4-BE49-F238E27FC236}">
                          <a16:creationId xmlns:a16="http://schemas.microsoft.com/office/drawing/2014/main" id="{8E539977-1400-4217-91DB-04958112EF8E}"/>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1" name="Rectangle 50">
                      <a:extLst>
                        <a:ext uri="{FF2B5EF4-FFF2-40B4-BE49-F238E27FC236}">
                          <a16:creationId xmlns:a16="http://schemas.microsoft.com/office/drawing/2014/main" id="{C51FBD91-83BB-471C-B8A7-94C59146A5A1}"/>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2" name="Rectangle 51">
                      <a:extLst>
                        <a:ext uri="{FF2B5EF4-FFF2-40B4-BE49-F238E27FC236}">
                          <a16:creationId xmlns:a16="http://schemas.microsoft.com/office/drawing/2014/main" id="{1D2C3382-633B-4C36-B0FB-A7464EF9838E}"/>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53" name="Rectangle 52">
                      <a:extLst>
                        <a:ext uri="{FF2B5EF4-FFF2-40B4-BE49-F238E27FC236}">
                          <a16:creationId xmlns:a16="http://schemas.microsoft.com/office/drawing/2014/main" id="{E1CAAE22-30CF-4FDD-BB3E-BC9FA8EDA9FE}"/>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9" name="TextBox 11">
                    <a:extLst>
                      <a:ext uri="{FF2B5EF4-FFF2-40B4-BE49-F238E27FC236}">
                        <a16:creationId xmlns:a16="http://schemas.microsoft.com/office/drawing/2014/main" id="{59B9F699-280F-4728-9447-D8C607C4EC53}"/>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7" name="Picture 18" descr="thrive logo final.png">
                  <a:extLst>
                    <a:ext uri="{FF2B5EF4-FFF2-40B4-BE49-F238E27FC236}">
                      <a16:creationId xmlns:a16="http://schemas.microsoft.com/office/drawing/2014/main" id="{030D6D86-7F91-42EA-AD0E-C69AFDE1E1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7BDC439C-232F-417B-83A0-87AB82CF5052}"/>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2" name="Rectangle 41">
              <a:extLst>
                <a:ext uri="{FF2B5EF4-FFF2-40B4-BE49-F238E27FC236}">
                  <a16:creationId xmlns:a16="http://schemas.microsoft.com/office/drawing/2014/main" id="{B51FD769-2CE6-4EE7-849D-8091F719BDF7}"/>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43" name="Picture 42">
              <a:extLst>
                <a:ext uri="{FF2B5EF4-FFF2-40B4-BE49-F238E27FC236}">
                  <a16:creationId xmlns:a16="http://schemas.microsoft.com/office/drawing/2014/main" id="{3F4E7768-E3A7-4123-A0DE-0026F8C5FDB4}"/>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3376438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C88512-0241-48B4-BC0A-06A8FD87458F}"/>
              </a:ext>
            </a:extLst>
          </p:cNvPr>
          <p:cNvSpPr/>
          <p:nvPr/>
        </p:nvSpPr>
        <p:spPr>
          <a:xfrm>
            <a:off x="0" y="-6531"/>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itle 1"/>
          <p:cNvSpPr txBox="1">
            <a:spLocks/>
          </p:cNvSpPr>
          <p:nvPr/>
        </p:nvSpPr>
        <p:spPr>
          <a:xfrm>
            <a:off x="1615067" y="1136065"/>
            <a:ext cx="8961865"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defRPr/>
            </a:pPr>
            <a:r>
              <a:rPr lang="en-US" sz="2600" dirty="0">
                <a:solidFill>
                  <a:schemeClr val="tx1"/>
                </a:solidFill>
                <a:effectLst>
                  <a:outerShdw blurRad="38100" dist="38100" dir="2700000" algn="tl">
                    <a:srgbClr val="000000">
                      <a:alpha val="43137"/>
                    </a:srgbClr>
                  </a:outerShdw>
                </a:effectLst>
                <a:latin typeface="Rockwell" panose="02060603020205020403" pitchFamily="18" charset="0"/>
              </a:rPr>
              <a:t>Retirement Solution - Blend of Product Allocation - FOMO</a:t>
            </a:r>
          </a:p>
        </p:txBody>
      </p:sp>
      <p:pic>
        <p:nvPicPr>
          <p:cNvPr id="9" name="Picture 8">
            <a:extLst>
              <a:ext uri="{FF2B5EF4-FFF2-40B4-BE49-F238E27FC236}">
                <a16:creationId xmlns:a16="http://schemas.microsoft.com/office/drawing/2014/main" id="{57D09EA9-9489-42E5-8134-3AEEE1B30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915" y="1558958"/>
            <a:ext cx="8178419" cy="2358910"/>
          </a:xfrm>
          <a:prstGeom prst="rect">
            <a:avLst/>
          </a:prstGeom>
        </p:spPr>
      </p:pic>
      <p:pic>
        <p:nvPicPr>
          <p:cNvPr id="13" name="Picture 12">
            <a:extLst>
              <a:ext uri="{FF2B5EF4-FFF2-40B4-BE49-F238E27FC236}">
                <a16:creationId xmlns:a16="http://schemas.microsoft.com/office/drawing/2014/main" id="{7781ADAD-787D-48E2-9D26-AB6FC716C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915" y="3892387"/>
            <a:ext cx="8178419" cy="2384832"/>
          </a:xfrm>
          <a:prstGeom prst="rect">
            <a:avLst/>
          </a:prstGeom>
        </p:spPr>
      </p:pic>
      <p:sp>
        <p:nvSpPr>
          <p:cNvPr id="22" name="Line 5">
            <a:extLst>
              <a:ext uri="{FF2B5EF4-FFF2-40B4-BE49-F238E27FC236}">
                <a16:creationId xmlns:a16="http://schemas.microsoft.com/office/drawing/2014/main" id="{59F92BFA-1054-4320-88E2-47842F664855}"/>
              </a:ext>
            </a:extLst>
          </p:cNvPr>
          <p:cNvSpPr>
            <a:spLocks noChangeShapeType="1"/>
          </p:cNvSpPr>
          <p:nvPr/>
        </p:nvSpPr>
        <p:spPr bwMode="auto">
          <a:xfrm flipV="1">
            <a:off x="387194" y="950173"/>
            <a:ext cx="5203480" cy="21561"/>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26" name="Title 1">
            <a:extLst>
              <a:ext uri="{FF2B5EF4-FFF2-40B4-BE49-F238E27FC236}">
                <a16:creationId xmlns:a16="http://schemas.microsoft.com/office/drawing/2014/main" id="{A8B6095B-2FB9-463C-915D-48A41BCE2B63}"/>
              </a:ext>
            </a:extLst>
          </p:cNvPr>
          <p:cNvSpPr txBox="1">
            <a:spLocks/>
          </p:cNvSpPr>
          <p:nvPr/>
        </p:nvSpPr>
        <p:spPr>
          <a:xfrm>
            <a:off x="315907" y="400878"/>
            <a:ext cx="6568987" cy="549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Key Core Measurements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grpSp>
        <p:nvGrpSpPr>
          <p:cNvPr id="23" name="Group 22">
            <a:extLst>
              <a:ext uri="{FF2B5EF4-FFF2-40B4-BE49-F238E27FC236}">
                <a16:creationId xmlns:a16="http://schemas.microsoft.com/office/drawing/2014/main" id="{1966BB8C-AD55-48AC-BA54-5D426759CF74}"/>
              </a:ext>
            </a:extLst>
          </p:cNvPr>
          <p:cNvGrpSpPr/>
          <p:nvPr/>
        </p:nvGrpSpPr>
        <p:grpSpPr>
          <a:xfrm>
            <a:off x="0" y="6283326"/>
            <a:ext cx="12192000" cy="580211"/>
            <a:chOff x="-88136" y="6283325"/>
            <a:chExt cx="9906000" cy="580211"/>
          </a:xfrm>
        </p:grpSpPr>
        <p:grpSp>
          <p:nvGrpSpPr>
            <p:cNvPr id="27" name="Group 26">
              <a:extLst>
                <a:ext uri="{FF2B5EF4-FFF2-40B4-BE49-F238E27FC236}">
                  <a16:creationId xmlns:a16="http://schemas.microsoft.com/office/drawing/2014/main" id="{C583081D-2AD1-40FB-B2B5-FB6850F0AAE5}"/>
                </a:ext>
              </a:extLst>
            </p:cNvPr>
            <p:cNvGrpSpPr/>
            <p:nvPr/>
          </p:nvGrpSpPr>
          <p:grpSpPr>
            <a:xfrm>
              <a:off x="-88136" y="6283325"/>
              <a:ext cx="9906000" cy="574675"/>
              <a:chOff x="-88136" y="6130925"/>
              <a:chExt cx="9906000" cy="574675"/>
            </a:xfrm>
          </p:grpSpPr>
          <p:grpSp>
            <p:nvGrpSpPr>
              <p:cNvPr id="30" name="Group 19">
                <a:extLst>
                  <a:ext uri="{FF2B5EF4-FFF2-40B4-BE49-F238E27FC236}">
                    <a16:creationId xmlns:a16="http://schemas.microsoft.com/office/drawing/2014/main" id="{D01DB400-1289-4513-9D84-95B0636ED8B2}"/>
                  </a:ext>
                </a:extLst>
              </p:cNvPr>
              <p:cNvGrpSpPr>
                <a:grpSpLocks/>
              </p:cNvGrpSpPr>
              <p:nvPr/>
            </p:nvGrpSpPr>
            <p:grpSpPr bwMode="auto">
              <a:xfrm>
                <a:off x="-88136" y="6130925"/>
                <a:ext cx="9906000" cy="574675"/>
                <a:chOff x="0" y="6283325"/>
                <a:chExt cx="9906000" cy="574675"/>
              </a:xfrm>
            </p:grpSpPr>
            <p:grpSp>
              <p:nvGrpSpPr>
                <p:cNvPr id="32" name="Group 19">
                  <a:extLst>
                    <a:ext uri="{FF2B5EF4-FFF2-40B4-BE49-F238E27FC236}">
                      <a16:creationId xmlns:a16="http://schemas.microsoft.com/office/drawing/2014/main" id="{9549D1C2-7D7C-4946-9A27-022B54101524}"/>
                    </a:ext>
                  </a:extLst>
                </p:cNvPr>
                <p:cNvGrpSpPr>
                  <a:grpSpLocks/>
                </p:cNvGrpSpPr>
                <p:nvPr/>
              </p:nvGrpSpPr>
              <p:grpSpPr bwMode="auto">
                <a:xfrm>
                  <a:off x="0" y="6496059"/>
                  <a:ext cx="9906000" cy="271226"/>
                  <a:chOff x="0" y="6523530"/>
                  <a:chExt cx="9143999" cy="270913"/>
                </a:xfrm>
              </p:grpSpPr>
              <p:grpSp>
                <p:nvGrpSpPr>
                  <p:cNvPr id="34" name="Group 13">
                    <a:extLst>
                      <a:ext uri="{FF2B5EF4-FFF2-40B4-BE49-F238E27FC236}">
                        <a16:creationId xmlns:a16="http://schemas.microsoft.com/office/drawing/2014/main" id="{E6C1DA94-8DD2-49F9-8E8D-F3B77FFCB37F}"/>
                      </a:ext>
                    </a:extLst>
                  </p:cNvPr>
                  <p:cNvGrpSpPr>
                    <a:grpSpLocks/>
                  </p:cNvGrpSpPr>
                  <p:nvPr/>
                </p:nvGrpSpPr>
                <p:grpSpPr bwMode="auto">
                  <a:xfrm>
                    <a:off x="0" y="6523530"/>
                    <a:ext cx="9143999" cy="220408"/>
                    <a:chOff x="0" y="6523530"/>
                    <a:chExt cx="9144289" cy="220408"/>
                  </a:xfrm>
                </p:grpSpPr>
                <p:sp>
                  <p:nvSpPr>
                    <p:cNvPr id="36" name="Rectangle 35">
                      <a:extLst>
                        <a:ext uri="{FF2B5EF4-FFF2-40B4-BE49-F238E27FC236}">
                          <a16:creationId xmlns:a16="http://schemas.microsoft.com/office/drawing/2014/main" id="{8E6E5322-D179-46F8-A49B-40FA17B31CD4}"/>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7" name="Rectangle 36">
                      <a:extLst>
                        <a:ext uri="{FF2B5EF4-FFF2-40B4-BE49-F238E27FC236}">
                          <a16:creationId xmlns:a16="http://schemas.microsoft.com/office/drawing/2014/main" id="{3F904F35-5AB3-4039-8582-EDEFB7010E1C}"/>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8" name="Rectangle 37">
                      <a:extLst>
                        <a:ext uri="{FF2B5EF4-FFF2-40B4-BE49-F238E27FC236}">
                          <a16:creationId xmlns:a16="http://schemas.microsoft.com/office/drawing/2014/main" id="{662C4431-47E6-4573-B85C-55C25D6E7E3C}"/>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9" name="Rectangle 38">
                      <a:extLst>
                        <a:ext uri="{FF2B5EF4-FFF2-40B4-BE49-F238E27FC236}">
                          <a16:creationId xmlns:a16="http://schemas.microsoft.com/office/drawing/2014/main" id="{8A77C24E-6CBF-4459-B475-408FBE1B2F7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5" name="TextBox 11">
                    <a:extLst>
                      <a:ext uri="{FF2B5EF4-FFF2-40B4-BE49-F238E27FC236}">
                        <a16:creationId xmlns:a16="http://schemas.microsoft.com/office/drawing/2014/main" id="{CF5B4705-3F95-4C91-9427-666FDF95F375}"/>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3" name="Picture 18" descr="thrive logo final.png">
                  <a:extLst>
                    <a:ext uri="{FF2B5EF4-FFF2-40B4-BE49-F238E27FC236}">
                      <a16:creationId xmlns:a16="http://schemas.microsoft.com/office/drawing/2014/main" id="{341E7EAB-7172-4B44-9625-72EDD266E8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a:extLst>
                  <a:ext uri="{FF2B5EF4-FFF2-40B4-BE49-F238E27FC236}">
                    <a16:creationId xmlns:a16="http://schemas.microsoft.com/office/drawing/2014/main" id="{EB24ADC7-501B-4694-B577-F5C7494919C6}"/>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8" name="Rectangle 27">
              <a:extLst>
                <a:ext uri="{FF2B5EF4-FFF2-40B4-BE49-F238E27FC236}">
                  <a16:creationId xmlns:a16="http://schemas.microsoft.com/office/drawing/2014/main" id="{1B17AD9C-6AB5-4A1C-A952-8B57868EDA4A}"/>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9" name="Picture 28">
              <a:extLst>
                <a:ext uri="{FF2B5EF4-FFF2-40B4-BE49-F238E27FC236}">
                  <a16:creationId xmlns:a16="http://schemas.microsoft.com/office/drawing/2014/main" id="{5D1CF9F0-0B3F-452C-A852-4948E172114D}"/>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25" name="Title 1">
            <a:extLst>
              <a:ext uri="{FF2B5EF4-FFF2-40B4-BE49-F238E27FC236}">
                <a16:creationId xmlns:a16="http://schemas.microsoft.com/office/drawing/2014/main" id="{2C9AA2E4-E686-450A-BB8F-56DE9AA9B46D}"/>
              </a:ext>
            </a:extLst>
          </p:cNvPr>
          <p:cNvSpPr txBox="1">
            <a:spLocks/>
          </p:cNvSpPr>
          <p:nvPr/>
        </p:nvSpPr>
        <p:spPr>
          <a:xfrm rot="16200000">
            <a:off x="8047252" y="2768822"/>
            <a:ext cx="6444189" cy="536001"/>
          </a:xfrm>
          <a:prstGeom prst="rect">
            <a:avLst/>
          </a:prstGeom>
        </p:spPr>
        <p:style>
          <a:lnRef idx="2">
            <a:schemeClr val="accent5"/>
          </a:lnRef>
          <a:fillRef idx="1">
            <a:schemeClr val="lt1"/>
          </a:fillRef>
          <a:effectRef idx="0">
            <a:schemeClr val="accent5"/>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Case Study #1 Sales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spTree>
    <p:extLst>
      <p:ext uri="{BB962C8B-B14F-4D97-AF65-F5344CB8AC3E}">
        <p14:creationId xmlns:p14="http://schemas.microsoft.com/office/powerpoint/2010/main" val="234703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1A8DA2-ACC0-4D17-A56C-C2974122538D}"/>
              </a:ext>
            </a:extLst>
          </p:cNvPr>
          <p:cNvSpPr/>
          <p:nvPr/>
        </p:nvSpPr>
        <p:spPr>
          <a:xfrm>
            <a:off x="0" y="-6531"/>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3524"/>
          <a:stretch/>
        </p:blipFill>
        <p:spPr>
          <a:xfrm>
            <a:off x="559643" y="2052885"/>
            <a:ext cx="2692840" cy="2752230"/>
          </a:xfrm>
          <a:prstGeom prst="rect">
            <a:avLst/>
          </a:prstGeom>
          <a:ln>
            <a:noFill/>
          </a:ln>
          <a:effectLst>
            <a:outerShdw blurRad="292100" dist="139700" dir="2700000" algn="tl" rotWithShape="0">
              <a:srgbClr val="333333">
                <a:alpha val="65000"/>
              </a:srgbClr>
            </a:outerShdw>
            <a:softEdge rad="317500"/>
          </a:effectLst>
        </p:spPr>
      </p:pic>
      <p:graphicFrame>
        <p:nvGraphicFramePr>
          <p:cNvPr id="3" name="Table 2">
            <a:extLst>
              <a:ext uri="{FF2B5EF4-FFF2-40B4-BE49-F238E27FC236}">
                <a16:creationId xmlns:a16="http://schemas.microsoft.com/office/drawing/2014/main" id="{BAC85C3E-73A6-4CF0-8FDE-9816FAEC1436}"/>
              </a:ext>
            </a:extLst>
          </p:cNvPr>
          <p:cNvGraphicFramePr>
            <a:graphicFrameLocks noGrp="1"/>
          </p:cNvGraphicFramePr>
          <p:nvPr/>
        </p:nvGraphicFramePr>
        <p:xfrm>
          <a:off x="3325856" y="1126155"/>
          <a:ext cx="7348830" cy="4874513"/>
        </p:xfrm>
        <a:graphic>
          <a:graphicData uri="http://schemas.openxmlformats.org/drawingml/2006/table">
            <a:tbl>
              <a:tblPr/>
              <a:tblGrid>
                <a:gridCol w="5059850">
                  <a:extLst>
                    <a:ext uri="{9D8B030D-6E8A-4147-A177-3AD203B41FA5}">
                      <a16:colId xmlns:a16="http://schemas.microsoft.com/office/drawing/2014/main" val="1724195379"/>
                    </a:ext>
                  </a:extLst>
                </a:gridCol>
                <a:gridCol w="1060159">
                  <a:extLst>
                    <a:ext uri="{9D8B030D-6E8A-4147-A177-3AD203B41FA5}">
                      <a16:colId xmlns:a16="http://schemas.microsoft.com/office/drawing/2014/main" val="2144248544"/>
                    </a:ext>
                  </a:extLst>
                </a:gridCol>
                <a:gridCol w="1228821">
                  <a:extLst>
                    <a:ext uri="{9D8B030D-6E8A-4147-A177-3AD203B41FA5}">
                      <a16:colId xmlns:a16="http://schemas.microsoft.com/office/drawing/2014/main" val="2241070292"/>
                    </a:ext>
                  </a:extLst>
                </a:gridCol>
              </a:tblGrid>
              <a:tr h="406030">
                <a:tc>
                  <a:txBody>
                    <a:bodyPr/>
                    <a:lstStyle/>
                    <a:p>
                      <a:pPr algn="l" fontAlgn="b"/>
                      <a:endParaRPr lang="en-US" sz="2000" b="0" i="0" u="none" strike="noStrike">
                        <a:solidFill>
                          <a:srgbClr val="000000"/>
                        </a:solidFill>
                        <a:effectLst/>
                        <a:latin typeface="Calibri" panose="020F0502020204030204" pitchFamily="34" charset="0"/>
                      </a:endParaRPr>
                    </a:p>
                  </a:txBody>
                  <a:tcPr marL="5443" marR="5443" marT="544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Mr.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Mrs.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3754192"/>
                  </a:ext>
                </a:extLst>
              </a:tr>
              <a:tr h="406030">
                <a:tc>
                  <a:txBody>
                    <a:bodyPr/>
                    <a:lstStyle/>
                    <a:p>
                      <a:pPr algn="l" fontAlgn="b"/>
                      <a:r>
                        <a:rPr lang="en-US" sz="2000" b="0" i="0" u="none" strike="noStrike">
                          <a:solidFill>
                            <a:srgbClr val="000000"/>
                          </a:solidFill>
                          <a:effectLst/>
                          <a:latin typeface="Calibri" panose="020F0502020204030204" pitchFamily="34" charset="0"/>
                        </a:rPr>
                        <a:t>Current Ages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63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53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406194"/>
                  </a:ext>
                </a:extLst>
              </a:tr>
              <a:tr h="406030">
                <a:tc>
                  <a:txBody>
                    <a:bodyPr/>
                    <a:lstStyle/>
                    <a:p>
                      <a:pPr algn="l" fontAlgn="b"/>
                      <a:r>
                        <a:rPr lang="en-US" sz="2000" b="0" i="0" u="none" strike="noStrike">
                          <a:solidFill>
                            <a:srgbClr val="000000"/>
                          </a:solidFill>
                          <a:effectLst/>
                          <a:latin typeface="Calibri" panose="020F0502020204030204" pitchFamily="34" charset="0"/>
                        </a:rPr>
                        <a:t>Target Longevity Age Mr/Mrs.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89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97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836845102"/>
                  </a:ext>
                </a:extLst>
              </a:tr>
              <a:tr h="406030">
                <a:tc>
                  <a:txBody>
                    <a:bodyPr/>
                    <a:lstStyle/>
                    <a:p>
                      <a:pPr algn="l" fontAlgn="b"/>
                      <a:r>
                        <a:rPr lang="en-US" sz="2000" b="0" i="0" u="none" strike="noStrike">
                          <a:solidFill>
                            <a:srgbClr val="000000"/>
                          </a:solidFill>
                          <a:effectLst/>
                          <a:latin typeface="Calibri" panose="020F0502020204030204" pitchFamily="34" charset="0"/>
                        </a:rPr>
                        <a:t>Social Security</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$30,900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$16,020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619130"/>
                  </a:ext>
                </a:extLst>
              </a:tr>
              <a:tr h="406030">
                <a:tc>
                  <a:txBody>
                    <a:bodyPr/>
                    <a:lstStyle/>
                    <a:p>
                      <a:pPr algn="l" fontAlgn="b"/>
                      <a:r>
                        <a:rPr lang="en-US" sz="2000" b="0" i="0" u="none" strike="noStrike">
                          <a:solidFill>
                            <a:srgbClr val="000000"/>
                          </a:solidFill>
                          <a:effectLst/>
                          <a:latin typeface="Calibri" panose="020F0502020204030204" pitchFamily="34" charset="0"/>
                        </a:rPr>
                        <a:t>Pension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2712704404"/>
                  </a:ext>
                </a:extLst>
              </a:tr>
              <a:tr h="498887">
                <a:tc>
                  <a:txBody>
                    <a:bodyPr/>
                    <a:lstStyle/>
                    <a:p>
                      <a:pPr algn="l" fontAlgn="b"/>
                      <a:r>
                        <a:rPr lang="en-US" sz="2000" b="0" i="0" u="none" strike="noStrike">
                          <a:solidFill>
                            <a:srgbClr val="000000"/>
                          </a:solidFill>
                          <a:effectLst/>
                          <a:latin typeface="Calibri" panose="020F0502020204030204" pitchFamily="34" charset="0"/>
                        </a:rPr>
                        <a:t>Annual Net Desired Income (Today's $'s)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2000" b="0" i="0" u="none" strike="noStrike" dirty="0">
                          <a:solidFill>
                            <a:srgbClr val="000000"/>
                          </a:solidFill>
                          <a:effectLst/>
                          <a:latin typeface="Calibri" panose="020F0502020204030204" pitchFamily="34" charset="0"/>
                        </a:rPr>
                        <a:t>$156,000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064907229"/>
                  </a:ext>
                </a:extLst>
              </a:tr>
              <a:tr h="721356">
                <a:tc>
                  <a:txBody>
                    <a:bodyPr/>
                    <a:lstStyle/>
                    <a:p>
                      <a:pPr algn="l" fontAlgn="b"/>
                      <a:r>
                        <a:rPr lang="en-US" sz="2000" b="0" i="0" u="none" strike="noStrike">
                          <a:solidFill>
                            <a:srgbClr val="000000"/>
                          </a:solidFill>
                          <a:effectLst/>
                          <a:latin typeface="Calibri" panose="020F0502020204030204" pitchFamily="34" charset="0"/>
                        </a:rPr>
                        <a:t>Target Inflation Rate (non-medical/ medical)</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b"/>
                      <a:r>
                        <a:rPr lang="en-US" sz="2000" b="0" i="0" u="none" strike="noStrike" dirty="0">
                          <a:solidFill>
                            <a:srgbClr val="000000"/>
                          </a:solidFill>
                          <a:effectLst/>
                          <a:latin typeface="Calibri" panose="020F0502020204030204" pitchFamily="34" charset="0"/>
                        </a:rPr>
                        <a:t>3.0% / 5.0%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en-US"/>
                    </a:p>
                  </a:txBody>
                  <a:tcPr/>
                </a:tc>
                <a:extLst>
                  <a:ext uri="{0D108BD9-81ED-4DB2-BD59-A6C34878D82A}">
                    <a16:rowId xmlns:a16="http://schemas.microsoft.com/office/drawing/2014/main" val="4152576290"/>
                  </a:ext>
                </a:extLst>
              </a:tr>
              <a:tr h="406030">
                <a:tc>
                  <a:txBody>
                    <a:bodyPr/>
                    <a:lstStyle/>
                    <a:p>
                      <a:pPr algn="l" fontAlgn="b"/>
                      <a:r>
                        <a:rPr lang="en-US" sz="2000" b="0" i="0" u="none" strike="noStrike">
                          <a:solidFill>
                            <a:srgbClr val="000000"/>
                          </a:solidFill>
                          <a:effectLst/>
                          <a:latin typeface="Calibri" panose="020F0502020204030204" pitchFamily="34" charset="0"/>
                        </a:rPr>
                        <a:t>NQ Assets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2000" b="0" i="0" u="none" strike="noStrike" dirty="0">
                          <a:solidFill>
                            <a:srgbClr val="000000"/>
                          </a:solidFill>
                          <a:effectLst/>
                          <a:latin typeface="Calibri" panose="020F0502020204030204" pitchFamily="34" charset="0"/>
                        </a:rPr>
                        <a:t>$1.225 million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29257745"/>
                  </a:ext>
                </a:extLst>
              </a:tr>
              <a:tr h="406030">
                <a:tc>
                  <a:txBody>
                    <a:bodyPr/>
                    <a:lstStyle/>
                    <a:p>
                      <a:pPr algn="l" fontAlgn="b"/>
                      <a:r>
                        <a:rPr lang="en-US" sz="2000" b="0" i="0" u="none" strike="noStrike">
                          <a:solidFill>
                            <a:srgbClr val="000000"/>
                          </a:solidFill>
                          <a:effectLst/>
                          <a:latin typeface="Calibri" panose="020F0502020204030204" pitchFamily="34" charset="0"/>
                        </a:rPr>
                        <a:t>Qualified Assets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b"/>
                      <a:r>
                        <a:rPr lang="en-US" sz="2000" b="0" i="0" u="none" strike="noStrike" dirty="0">
                          <a:solidFill>
                            <a:srgbClr val="000000"/>
                          </a:solidFill>
                          <a:effectLst/>
                          <a:latin typeface="Calibri" panose="020F0502020204030204" pitchFamily="34" charset="0"/>
                        </a:rPr>
                        <a:t>$4.94 million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416244076"/>
                  </a:ext>
                </a:extLst>
              </a:tr>
              <a:tr h="406030">
                <a:tc>
                  <a:txBody>
                    <a:bodyPr/>
                    <a:lstStyle/>
                    <a:p>
                      <a:pPr algn="l" fontAlgn="b"/>
                      <a:r>
                        <a:rPr lang="en-US" sz="2000" b="0" i="0" u="none" strike="noStrike">
                          <a:solidFill>
                            <a:srgbClr val="000000"/>
                          </a:solidFill>
                          <a:effectLst/>
                          <a:latin typeface="Calibri" panose="020F0502020204030204" pitchFamily="34" charset="0"/>
                        </a:rPr>
                        <a:t>Home Wealth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2000" b="0" i="0" u="none" strike="noStrike" dirty="0">
                          <a:solidFill>
                            <a:srgbClr val="000000"/>
                          </a:solidFill>
                          <a:effectLst/>
                          <a:latin typeface="Calibri" panose="020F0502020204030204" pitchFamily="34" charset="0"/>
                        </a:rPr>
                        <a:t>$610,000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89925619"/>
                  </a:ext>
                </a:extLst>
              </a:tr>
              <a:tr h="406030">
                <a:tc>
                  <a:txBody>
                    <a:bodyPr/>
                    <a:lstStyle/>
                    <a:p>
                      <a:pPr algn="l" fontAlgn="b"/>
                      <a:r>
                        <a:rPr lang="en-US" sz="2000" b="1" i="0" u="none" strike="noStrike" dirty="0">
                          <a:solidFill>
                            <a:srgbClr val="000000"/>
                          </a:solidFill>
                          <a:effectLst/>
                          <a:latin typeface="Calibri" panose="020F0502020204030204" pitchFamily="34" charset="0"/>
                        </a:rPr>
                        <a:t>Total Assets</a:t>
                      </a:r>
                    </a:p>
                  </a:txBody>
                  <a:tcPr marL="5443" marR="5443" marT="5443" marB="0" anchor="b">
                    <a:lnL>
                      <a:noFill/>
                    </a:lnL>
                    <a:lnR>
                      <a:noFill/>
                    </a:lnR>
                    <a:lnT w="6350" cap="flat" cmpd="sng" algn="ctr">
                      <a:solidFill>
                        <a:srgbClr val="000000"/>
                      </a:solidFill>
                      <a:prstDash val="solid"/>
                      <a:round/>
                      <a:headEnd type="none" w="med" len="med"/>
                      <a:tailEnd type="none" w="med" len="med"/>
                    </a:lnT>
                    <a:lnB>
                      <a:noFill/>
                    </a:lnB>
                    <a:solidFill>
                      <a:srgbClr val="A9D08E"/>
                    </a:solidFill>
                  </a:tcPr>
                </a:tc>
                <a:tc gridSpan="2">
                  <a:txBody>
                    <a:bodyPr/>
                    <a:lstStyle/>
                    <a:p>
                      <a:pPr algn="ctr" fontAlgn="b"/>
                      <a:r>
                        <a:rPr lang="en-US" sz="2000" b="1" i="0" u="none" strike="noStrike" dirty="0">
                          <a:solidFill>
                            <a:srgbClr val="000000"/>
                          </a:solidFill>
                          <a:effectLst/>
                          <a:latin typeface="Calibri" panose="020F0502020204030204" pitchFamily="34" charset="0"/>
                        </a:rPr>
                        <a:t>$ 6.775 million</a:t>
                      </a:r>
                    </a:p>
                  </a:txBody>
                  <a:tcPr marL="5443" marR="5443" marT="5443" marB="0" anchor="b">
                    <a:lnL>
                      <a:noFill/>
                    </a:lnL>
                    <a:lnR>
                      <a:noFill/>
                    </a:lnR>
                    <a:lnT w="6350" cap="flat" cmpd="sng" algn="ctr">
                      <a:solidFill>
                        <a:srgbClr val="000000"/>
                      </a:solidFill>
                      <a:prstDash val="solid"/>
                      <a:round/>
                      <a:headEnd type="none" w="med" len="med"/>
                      <a:tailEnd type="none" w="med" len="med"/>
                    </a:lnT>
                    <a:lnB>
                      <a:noFill/>
                    </a:lnB>
                    <a:solidFill>
                      <a:srgbClr val="A9D08E"/>
                    </a:solidFill>
                  </a:tcPr>
                </a:tc>
                <a:tc hMerge="1">
                  <a:txBody>
                    <a:bodyPr/>
                    <a:lstStyle/>
                    <a:p>
                      <a:endParaRPr lang="en-US"/>
                    </a:p>
                  </a:txBody>
                  <a:tcPr/>
                </a:tc>
                <a:extLst>
                  <a:ext uri="{0D108BD9-81ED-4DB2-BD59-A6C34878D82A}">
                    <a16:rowId xmlns:a16="http://schemas.microsoft.com/office/drawing/2014/main" val="2759545796"/>
                  </a:ext>
                </a:extLst>
              </a:tr>
            </a:tbl>
          </a:graphicData>
        </a:graphic>
      </p:graphicFrame>
      <p:grpSp>
        <p:nvGrpSpPr>
          <p:cNvPr id="22" name="Group 21">
            <a:extLst>
              <a:ext uri="{FF2B5EF4-FFF2-40B4-BE49-F238E27FC236}">
                <a16:creationId xmlns:a16="http://schemas.microsoft.com/office/drawing/2014/main" id="{886CF777-E05E-416D-9B3D-8801A472F7A4}"/>
              </a:ext>
            </a:extLst>
          </p:cNvPr>
          <p:cNvGrpSpPr/>
          <p:nvPr/>
        </p:nvGrpSpPr>
        <p:grpSpPr>
          <a:xfrm>
            <a:off x="0" y="6283326"/>
            <a:ext cx="12192000" cy="580211"/>
            <a:chOff x="-88136" y="6283325"/>
            <a:chExt cx="9906000" cy="580211"/>
          </a:xfrm>
        </p:grpSpPr>
        <p:grpSp>
          <p:nvGrpSpPr>
            <p:cNvPr id="23" name="Group 22">
              <a:extLst>
                <a:ext uri="{FF2B5EF4-FFF2-40B4-BE49-F238E27FC236}">
                  <a16:creationId xmlns:a16="http://schemas.microsoft.com/office/drawing/2014/main" id="{24E4BF83-F67E-4CD3-8271-9D60BF8BEF86}"/>
                </a:ext>
              </a:extLst>
            </p:cNvPr>
            <p:cNvGrpSpPr/>
            <p:nvPr/>
          </p:nvGrpSpPr>
          <p:grpSpPr>
            <a:xfrm>
              <a:off x="-88136" y="6283325"/>
              <a:ext cx="9906000" cy="574675"/>
              <a:chOff x="-88136" y="6130925"/>
              <a:chExt cx="9906000" cy="574675"/>
            </a:xfrm>
          </p:grpSpPr>
          <p:grpSp>
            <p:nvGrpSpPr>
              <p:cNvPr id="26" name="Group 19">
                <a:extLst>
                  <a:ext uri="{FF2B5EF4-FFF2-40B4-BE49-F238E27FC236}">
                    <a16:creationId xmlns:a16="http://schemas.microsoft.com/office/drawing/2014/main" id="{BCDEC6D6-2AB9-4C3F-B8B8-2FD5CC61ED71}"/>
                  </a:ext>
                </a:extLst>
              </p:cNvPr>
              <p:cNvGrpSpPr>
                <a:grpSpLocks/>
              </p:cNvGrpSpPr>
              <p:nvPr/>
            </p:nvGrpSpPr>
            <p:grpSpPr bwMode="auto">
              <a:xfrm>
                <a:off x="-88136" y="6130925"/>
                <a:ext cx="9906000" cy="574675"/>
                <a:chOff x="0" y="6283325"/>
                <a:chExt cx="9906000" cy="574675"/>
              </a:xfrm>
            </p:grpSpPr>
            <p:grpSp>
              <p:nvGrpSpPr>
                <p:cNvPr id="28" name="Group 19">
                  <a:extLst>
                    <a:ext uri="{FF2B5EF4-FFF2-40B4-BE49-F238E27FC236}">
                      <a16:creationId xmlns:a16="http://schemas.microsoft.com/office/drawing/2014/main" id="{C92F2C21-3902-4579-9AF1-2BD9EFC07C14}"/>
                    </a:ext>
                  </a:extLst>
                </p:cNvPr>
                <p:cNvGrpSpPr>
                  <a:grpSpLocks/>
                </p:cNvGrpSpPr>
                <p:nvPr/>
              </p:nvGrpSpPr>
              <p:grpSpPr bwMode="auto">
                <a:xfrm>
                  <a:off x="0" y="6496059"/>
                  <a:ext cx="9906000" cy="271226"/>
                  <a:chOff x="0" y="6523530"/>
                  <a:chExt cx="9143999" cy="270913"/>
                </a:xfrm>
              </p:grpSpPr>
              <p:grpSp>
                <p:nvGrpSpPr>
                  <p:cNvPr id="30" name="Group 13">
                    <a:extLst>
                      <a:ext uri="{FF2B5EF4-FFF2-40B4-BE49-F238E27FC236}">
                        <a16:creationId xmlns:a16="http://schemas.microsoft.com/office/drawing/2014/main" id="{3B5B916F-D145-4E6C-A5E0-A0DA8B5A9469}"/>
                      </a:ext>
                    </a:extLst>
                  </p:cNvPr>
                  <p:cNvGrpSpPr>
                    <a:grpSpLocks/>
                  </p:cNvGrpSpPr>
                  <p:nvPr/>
                </p:nvGrpSpPr>
                <p:grpSpPr bwMode="auto">
                  <a:xfrm>
                    <a:off x="0" y="6523530"/>
                    <a:ext cx="9143999" cy="220408"/>
                    <a:chOff x="0" y="6523530"/>
                    <a:chExt cx="9144289" cy="220408"/>
                  </a:xfrm>
                </p:grpSpPr>
                <p:sp>
                  <p:nvSpPr>
                    <p:cNvPr id="32" name="Rectangle 31">
                      <a:extLst>
                        <a:ext uri="{FF2B5EF4-FFF2-40B4-BE49-F238E27FC236}">
                          <a16:creationId xmlns:a16="http://schemas.microsoft.com/office/drawing/2014/main" id="{828F9820-F42B-4434-83FA-DC7AC160DA30}"/>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3" name="Rectangle 32">
                      <a:extLst>
                        <a:ext uri="{FF2B5EF4-FFF2-40B4-BE49-F238E27FC236}">
                          <a16:creationId xmlns:a16="http://schemas.microsoft.com/office/drawing/2014/main" id="{F2A6AA7A-30B0-4C45-A10C-7ECA48D4B347}"/>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4" name="Rectangle 33">
                      <a:extLst>
                        <a:ext uri="{FF2B5EF4-FFF2-40B4-BE49-F238E27FC236}">
                          <a16:creationId xmlns:a16="http://schemas.microsoft.com/office/drawing/2014/main" id="{9435169A-3054-483B-8847-8DF1E99196E3}"/>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5" name="Rectangle 34">
                      <a:extLst>
                        <a:ext uri="{FF2B5EF4-FFF2-40B4-BE49-F238E27FC236}">
                          <a16:creationId xmlns:a16="http://schemas.microsoft.com/office/drawing/2014/main" id="{D351E5E1-871E-4ED3-914B-D093759295B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1" name="TextBox 11">
                    <a:extLst>
                      <a:ext uri="{FF2B5EF4-FFF2-40B4-BE49-F238E27FC236}">
                        <a16:creationId xmlns:a16="http://schemas.microsoft.com/office/drawing/2014/main" id="{F290FD9C-374A-40F9-9BCC-09E3A2384F0D}"/>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29" name="Picture 18" descr="thrive logo final.png">
                  <a:extLst>
                    <a:ext uri="{FF2B5EF4-FFF2-40B4-BE49-F238E27FC236}">
                      <a16:creationId xmlns:a16="http://schemas.microsoft.com/office/drawing/2014/main" id="{4672DC17-D46E-45CA-A58A-5A2E11B594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9D484705-4F45-4A42-BA95-3A371FFFC3AE}"/>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4" name="Rectangle 23">
              <a:extLst>
                <a:ext uri="{FF2B5EF4-FFF2-40B4-BE49-F238E27FC236}">
                  <a16:creationId xmlns:a16="http://schemas.microsoft.com/office/drawing/2014/main" id="{992C0394-C863-401A-AF5E-CB78E831F450}"/>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5" name="Picture 24">
              <a:extLst>
                <a:ext uri="{FF2B5EF4-FFF2-40B4-BE49-F238E27FC236}">
                  <a16:creationId xmlns:a16="http://schemas.microsoft.com/office/drawing/2014/main" id="{B3ACA790-1AB5-4F4A-A5CD-5507FF3D4D92}"/>
                </a:ext>
              </a:extLst>
            </p:cNvPr>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21" name="Title 1">
            <a:extLst>
              <a:ext uri="{FF2B5EF4-FFF2-40B4-BE49-F238E27FC236}">
                <a16:creationId xmlns:a16="http://schemas.microsoft.com/office/drawing/2014/main" id="{D1EA7FBA-A03B-4D03-8574-971608710500}"/>
              </a:ext>
            </a:extLst>
          </p:cNvPr>
          <p:cNvSpPr txBox="1">
            <a:spLocks/>
          </p:cNvSpPr>
          <p:nvPr/>
        </p:nvSpPr>
        <p:spPr>
          <a:xfrm rot="16200000">
            <a:off x="8142262" y="2768822"/>
            <a:ext cx="6444189" cy="536001"/>
          </a:xfrm>
          <a:prstGeom prst="rect">
            <a:avLst/>
          </a:prstGeom>
        </p:spPr>
        <p:style>
          <a:lnRef idx="2">
            <a:schemeClr val="accent5"/>
          </a:lnRef>
          <a:fillRef idx="1">
            <a:schemeClr val="lt1"/>
          </a:fillRef>
          <a:effectRef idx="0">
            <a:schemeClr val="accent5"/>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Case Study # 2 Sales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spTree>
    <p:extLst>
      <p:ext uri="{BB962C8B-B14F-4D97-AF65-F5344CB8AC3E}">
        <p14:creationId xmlns:p14="http://schemas.microsoft.com/office/powerpoint/2010/main" val="4173135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58DB5C-A0C1-473B-93D0-8CE85BA6231C}"/>
              </a:ext>
            </a:extLst>
          </p:cNvPr>
          <p:cNvSpPr/>
          <p:nvPr/>
        </p:nvSpPr>
        <p:spPr>
          <a:xfrm>
            <a:off x="0" y="-6531"/>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itle 1"/>
          <p:cNvSpPr txBox="1">
            <a:spLocks/>
          </p:cNvSpPr>
          <p:nvPr/>
        </p:nvSpPr>
        <p:spPr>
          <a:xfrm>
            <a:off x="315907" y="1193156"/>
            <a:ext cx="12065656"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defRPr/>
            </a:pPr>
            <a:r>
              <a:rPr lang="en-US" sz="2600" dirty="0">
                <a:solidFill>
                  <a:schemeClr val="tx1"/>
                </a:solidFill>
                <a:effectLst>
                  <a:outerShdw blurRad="38100" dist="38100" dir="2700000" algn="tl">
                    <a:srgbClr val="000000">
                      <a:alpha val="43137"/>
                    </a:srgbClr>
                  </a:outerShdw>
                </a:effectLst>
                <a:latin typeface="Rockwell" panose="02060603020205020403" pitchFamily="18" charset="0"/>
              </a:rPr>
              <a:t>Baseline – Traditional Solution of Low Promised Based Income Guarantees</a:t>
            </a:r>
          </a:p>
        </p:txBody>
      </p:sp>
      <p:pic>
        <p:nvPicPr>
          <p:cNvPr id="6" name="Picture 5">
            <a:extLst>
              <a:ext uri="{FF2B5EF4-FFF2-40B4-BE49-F238E27FC236}">
                <a16:creationId xmlns:a16="http://schemas.microsoft.com/office/drawing/2014/main" id="{613AEE6F-5902-4B5D-BE43-176AA1E34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768" y="1772942"/>
            <a:ext cx="7762192" cy="2231940"/>
          </a:xfrm>
          <a:prstGeom prst="rect">
            <a:avLst/>
          </a:prstGeom>
        </p:spPr>
      </p:pic>
      <p:pic>
        <p:nvPicPr>
          <p:cNvPr id="9" name="Picture 8">
            <a:extLst>
              <a:ext uri="{FF2B5EF4-FFF2-40B4-BE49-F238E27FC236}">
                <a16:creationId xmlns:a16="http://schemas.microsoft.com/office/drawing/2014/main" id="{EFBC7DCF-8158-48C1-894F-FB34F7D57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890" y="3928094"/>
            <a:ext cx="7775070" cy="2240904"/>
          </a:xfrm>
          <a:prstGeom prst="rect">
            <a:avLst/>
          </a:prstGeom>
        </p:spPr>
      </p:pic>
      <p:grpSp>
        <p:nvGrpSpPr>
          <p:cNvPr id="10" name="Group 9">
            <a:extLst>
              <a:ext uri="{FF2B5EF4-FFF2-40B4-BE49-F238E27FC236}">
                <a16:creationId xmlns:a16="http://schemas.microsoft.com/office/drawing/2014/main" id="{0856948A-8519-41CF-8909-677D8A633062}"/>
              </a:ext>
            </a:extLst>
          </p:cNvPr>
          <p:cNvGrpSpPr/>
          <p:nvPr/>
        </p:nvGrpSpPr>
        <p:grpSpPr>
          <a:xfrm>
            <a:off x="-182879" y="6283326"/>
            <a:ext cx="12499144" cy="580211"/>
            <a:chOff x="-88136" y="6283325"/>
            <a:chExt cx="9906000" cy="580211"/>
          </a:xfrm>
        </p:grpSpPr>
        <p:grpSp>
          <p:nvGrpSpPr>
            <p:cNvPr id="12" name="Group 19">
              <a:extLst>
                <a:ext uri="{FF2B5EF4-FFF2-40B4-BE49-F238E27FC236}">
                  <a16:creationId xmlns:a16="http://schemas.microsoft.com/office/drawing/2014/main" id="{6986FD7B-F192-4927-8A27-FA0AFE12248F}"/>
                </a:ext>
              </a:extLst>
            </p:cNvPr>
            <p:cNvGrpSpPr>
              <a:grpSpLocks/>
            </p:cNvGrpSpPr>
            <p:nvPr/>
          </p:nvGrpSpPr>
          <p:grpSpPr bwMode="auto">
            <a:xfrm>
              <a:off x="-88136" y="6283325"/>
              <a:ext cx="9906000" cy="574675"/>
              <a:chOff x="0" y="6283325"/>
              <a:chExt cx="9906000" cy="574675"/>
            </a:xfrm>
          </p:grpSpPr>
          <p:grpSp>
            <p:nvGrpSpPr>
              <p:cNvPr id="15" name="Group 19">
                <a:extLst>
                  <a:ext uri="{FF2B5EF4-FFF2-40B4-BE49-F238E27FC236}">
                    <a16:creationId xmlns:a16="http://schemas.microsoft.com/office/drawing/2014/main" id="{297E6F1C-507C-4516-93A5-194A3F131F6B}"/>
                  </a:ext>
                </a:extLst>
              </p:cNvPr>
              <p:cNvGrpSpPr>
                <a:grpSpLocks/>
              </p:cNvGrpSpPr>
              <p:nvPr/>
            </p:nvGrpSpPr>
            <p:grpSpPr bwMode="auto">
              <a:xfrm>
                <a:off x="0" y="6496059"/>
                <a:ext cx="9906000" cy="271226"/>
                <a:chOff x="0" y="6523530"/>
                <a:chExt cx="9143999" cy="270913"/>
              </a:xfrm>
            </p:grpSpPr>
            <p:grpSp>
              <p:nvGrpSpPr>
                <p:cNvPr id="18" name="Group 13">
                  <a:extLst>
                    <a:ext uri="{FF2B5EF4-FFF2-40B4-BE49-F238E27FC236}">
                      <a16:creationId xmlns:a16="http://schemas.microsoft.com/office/drawing/2014/main" id="{35B6E88E-AE07-4FB3-9E3E-3301FB123707}"/>
                    </a:ext>
                  </a:extLst>
                </p:cNvPr>
                <p:cNvGrpSpPr>
                  <a:grpSpLocks/>
                </p:cNvGrpSpPr>
                <p:nvPr/>
              </p:nvGrpSpPr>
              <p:grpSpPr bwMode="auto">
                <a:xfrm>
                  <a:off x="0" y="6523530"/>
                  <a:ext cx="9143999" cy="220408"/>
                  <a:chOff x="0" y="6523530"/>
                  <a:chExt cx="9144289" cy="220408"/>
                </a:xfrm>
              </p:grpSpPr>
              <p:sp>
                <p:nvSpPr>
                  <p:cNvPr id="20" name="Rectangle 19">
                    <a:extLst>
                      <a:ext uri="{FF2B5EF4-FFF2-40B4-BE49-F238E27FC236}">
                        <a16:creationId xmlns:a16="http://schemas.microsoft.com/office/drawing/2014/main" id="{5D0C81E8-638F-4614-AF8C-7378F28F1F36}"/>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21" name="Rectangle 20">
                    <a:extLst>
                      <a:ext uri="{FF2B5EF4-FFF2-40B4-BE49-F238E27FC236}">
                        <a16:creationId xmlns:a16="http://schemas.microsoft.com/office/drawing/2014/main" id="{B815B977-78C2-40E5-8516-52EA4D7D4C8B}"/>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2" name="Rectangle 21">
                    <a:extLst>
                      <a:ext uri="{FF2B5EF4-FFF2-40B4-BE49-F238E27FC236}">
                        <a16:creationId xmlns:a16="http://schemas.microsoft.com/office/drawing/2014/main" id="{99F6D10D-B43E-42DE-8C09-0E5D0E4E3B33}"/>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t>
                    </a:r>
                  </a:p>
                </p:txBody>
              </p:sp>
              <p:sp>
                <p:nvSpPr>
                  <p:cNvPr id="25" name="Rectangle 24">
                    <a:extLst>
                      <a:ext uri="{FF2B5EF4-FFF2-40B4-BE49-F238E27FC236}">
                        <a16:creationId xmlns:a16="http://schemas.microsoft.com/office/drawing/2014/main" id="{8BBA6949-E457-48CA-B9D5-B00138D3046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9" name="TextBox 11">
                  <a:extLst>
                    <a:ext uri="{FF2B5EF4-FFF2-40B4-BE49-F238E27FC236}">
                      <a16:creationId xmlns:a16="http://schemas.microsoft.com/office/drawing/2014/main" id="{B193DD3D-7C17-4AF0-88E7-BCAFF27B6C60}"/>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700" baseline="30000" dirty="0">
                      <a:solidFill>
                        <a:schemeClr val="bg1"/>
                      </a:solidFill>
                      <a:latin typeface="Calibri" pitchFamily="34" charset="0"/>
                      <a:cs typeface="Arial" charset="0"/>
                    </a:rPr>
                    <a:t> </a:t>
                  </a:r>
                  <a:r>
                    <a:rPr lang="en-US" sz="700" dirty="0">
                      <a:solidFill>
                        <a:schemeClr val="bg1"/>
                      </a:solidFill>
                      <a:latin typeface="Calibri" pitchFamily="34" charset="0"/>
                      <a:cs typeface="Arial" charset="0"/>
                    </a:rPr>
                    <a:t>Copyright 2009 – 2016   Thrive Income Distribution System®</a:t>
                  </a:r>
                </a:p>
              </p:txBody>
            </p:sp>
          </p:grpSp>
          <p:pic>
            <p:nvPicPr>
              <p:cNvPr id="17" name="Picture 18" descr="thrive logo final.png">
                <a:extLst>
                  <a:ext uri="{FF2B5EF4-FFF2-40B4-BE49-F238E27FC236}">
                    <a16:creationId xmlns:a16="http://schemas.microsoft.com/office/drawing/2014/main" id="{BCF17642-288B-457D-8A29-1558686220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ECC49ED2-85D9-4E37-9AAA-01F192AFBBF1}"/>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8444878-5B44-4083-9C49-825686F2523E}"/>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24" name="Line 5">
            <a:extLst>
              <a:ext uri="{FF2B5EF4-FFF2-40B4-BE49-F238E27FC236}">
                <a16:creationId xmlns:a16="http://schemas.microsoft.com/office/drawing/2014/main" id="{8DB8480B-E1D2-4990-91FE-BC6F31AF60F7}"/>
              </a:ext>
            </a:extLst>
          </p:cNvPr>
          <p:cNvSpPr>
            <a:spLocks noChangeShapeType="1"/>
          </p:cNvSpPr>
          <p:nvPr/>
        </p:nvSpPr>
        <p:spPr bwMode="auto">
          <a:xfrm flipV="1">
            <a:off x="430306" y="950174"/>
            <a:ext cx="5141287" cy="0"/>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28" name="Title 1">
            <a:extLst>
              <a:ext uri="{FF2B5EF4-FFF2-40B4-BE49-F238E27FC236}">
                <a16:creationId xmlns:a16="http://schemas.microsoft.com/office/drawing/2014/main" id="{98616D64-31FC-4505-A9AA-3DE0E4C978A6}"/>
              </a:ext>
            </a:extLst>
          </p:cNvPr>
          <p:cNvSpPr txBox="1">
            <a:spLocks/>
          </p:cNvSpPr>
          <p:nvPr/>
        </p:nvSpPr>
        <p:spPr>
          <a:xfrm>
            <a:off x="315907" y="400878"/>
            <a:ext cx="6568987" cy="549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Key Core Measurements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spTree>
    <p:extLst>
      <p:ext uri="{BB962C8B-B14F-4D97-AF65-F5344CB8AC3E}">
        <p14:creationId xmlns:p14="http://schemas.microsoft.com/office/powerpoint/2010/main" val="2779966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DF4301-61A7-489C-9588-5C0B471603F0}"/>
              </a:ext>
            </a:extLst>
          </p:cNvPr>
          <p:cNvSpPr/>
          <p:nvPr/>
        </p:nvSpPr>
        <p:spPr>
          <a:xfrm>
            <a:off x="0" y="-6532"/>
            <a:ext cx="12192000" cy="6864531"/>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5" name="Group 24"/>
          <p:cNvGrpSpPr/>
          <p:nvPr/>
        </p:nvGrpSpPr>
        <p:grpSpPr>
          <a:xfrm>
            <a:off x="9094892" y="901342"/>
            <a:ext cx="600164" cy="5956658"/>
            <a:chOff x="8161693" y="1137456"/>
            <a:chExt cx="736035" cy="5303998"/>
          </a:xfrm>
        </p:grpSpPr>
        <p:sp>
          <p:nvSpPr>
            <p:cNvPr id="4" name="Rectangle 3"/>
            <p:cNvSpPr/>
            <p:nvPr/>
          </p:nvSpPr>
          <p:spPr>
            <a:xfrm>
              <a:off x="8193379" y="1396999"/>
              <a:ext cx="704349" cy="4744493"/>
            </a:xfrm>
            <a:prstGeom prst="rect">
              <a:avLst/>
            </a:prstGeom>
            <a:gradFill>
              <a:gsLst>
                <a:gs pos="99000">
                  <a:srgbClr val="509158"/>
                </a:gs>
                <a:gs pos="100000">
                  <a:srgbClr val="6BC175"/>
                </a:gs>
                <a:gs pos="0">
                  <a:schemeClr val="tx1"/>
                </a:gs>
                <a:gs pos="76000">
                  <a:srgbClr val="275D2D"/>
                </a:gs>
                <a:gs pos="52000">
                  <a:srgbClr val="006600"/>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8161693" y="1137456"/>
              <a:ext cx="736035" cy="5303998"/>
            </a:xfrm>
            <a:prstGeom prst="rect">
              <a:avLst/>
            </a:prstGeom>
            <a:noFill/>
          </p:spPr>
          <p:txBody>
            <a:bodyPr vert="vert" wrap="square" rtlCol="0">
              <a:spAutoFit/>
            </a:bodyPr>
            <a:lstStyle/>
            <a:p>
              <a:pPr algn="ctr"/>
              <a:r>
                <a:rPr lang="en-US" sz="2700" dirty="0">
                  <a:solidFill>
                    <a:schemeClr val="bg1"/>
                  </a:solidFill>
                  <a:latin typeface="Rockwell" panose="02060603020205020403" pitchFamily="18" charset="0"/>
                </a:rPr>
                <a:t>RETIREMENT INCOME</a:t>
              </a:r>
            </a:p>
          </p:txBody>
        </p:sp>
      </p:grpSp>
      <p:sp>
        <p:nvSpPr>
          <p:cNvPr id="26" name="Title 1"/>
          <p:cNvSpPr txBox="1">
            <a:spLocks/>
          </p:cNvSpPr>
          <p:nvPr/>
        </p:nvSpPr>
        <p:spPr>
          <a:xfrm>
            <a:off x="1375297" y="246253"/>
            <a:ext cx="9209760"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lgn="ctr">
              <a:defRPr/>
            </a:pPr>
            <a:r>
              <a:rPr lang="en-US" sz="2800" b="1" dirty="0">
                <a:solidFill>
                  <a:schemeClr val="tx1"/>
                </a:solidFill>
                <a:effectLst/>
                <a:latin typeface="Rockwell"/>
              </a:rPr>
              <a:t>Consider Basket of Products Approach That Also Test Fixed Insurance Solutions</a:t>
            </a:r>
          </a:p>
        </p:txBody>
      </p:sp>
      <p:sp>
        <p:nvSpPr>
          <p:cNvPr id="3" name="Rectangle: Rounded Corners 2">
            <a:extLst>
              <a:ext uri="{FF2B5EF4-FFF2-40B4-BE49-F238E27FC236}">
                <a16:creationId xmlns:a16="http://schemas.microsoft.com/office/drawing/2014/main" id="{685820DA-228A-4AFC-BFF1-8B7B46AFF639}"/>
              </a:ext>
            </a:extLst>
          </p:cNvPr>
          <p:cNvSpPr/>
          <p:nvPr/>
        </p:nvSpPr>
        <p:spPr>
          <a:xfrm>
            <a:off x="2636361" y="1162042"/>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Delay SS w/ Bridge</a:t>
            </a:r>
          </a:p>
        </p:txBody>
      </p:sp>
      <p:sp>
        <p:nvSpPr>
          <p:cNvPr id="7" name="Arrow: Pentagon 6">
            <a:extLst>
              <a:ext uri="{FF2B5EF4-FFF2-40B4-BE49-F238E27FC236}">
                <a16:creationId xmlns:a16="http://schemas.microsoft.com/office/drawing/2014/main" id="{49914137-CB4E-423D-A05C-E5FD2E3F2185}"/>
              </a:ext>
            </a:extLst>
          </p:cNvPr>
          <p:cNvSpPr/>
          <p:nvPr/>
        </p:nvSpPr>
        <p:spPr>
          <a:xfrm>
            <a:off x="5312055" y="1230629"/>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Optimize SS delay options and solve income needs with “Period Certain” SPIAs &amp; DIAs to provide an engineered cash flow bridge</a:t>
            </a:r>
          </a:p>
        </p:txBody>
      </p:sp>
      <p:sp>
        <p:nvSpPr>
          <p:cNvPr id="16" name="Rectangle: Rounded Corners 15">
            <a:extLst>
              <a:ext uri="{FF2B5EF4-FFF2-40B4-BE49-F238E27FC236}">
                <a16:creationId xmlns:a16="http://schemas.microsoft.com/office/drawing/2014/main" id="{6FBCF47F-778D-40D8-BCB0-6C0D79E08829}"/>
              </a:ext>
            </a:extLst>
          </p:cNvPr>
          <p:cNvSpPr/>
          <p:nvPr/>
        </p:nvSpPr>
        <p:spPr>
          <a:xfrm>
            <a:off x="2636361" y="2070030"/>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Essential Income Floor</a:t>
            </a:r>
          </a:p>
        </p:txBody>
      </p:sp>
      <p:sp>
        <p:nvSpPr>
          <p:cNvPr id="17" name="Arrow: Pentagon 16">
            <a:extLst>
              <a:ext uri="{FF2B5EF4-FFF2-40B4-BE49-F238E27FC236}">
                <a16:creationId xmlns:a16="http://schemas.microsoft.com/office/drawing/2014/main" id="{68CA4823-6D69-4567-93BF-BBFE6471558E}"/>
              </a:ext>
            </a:extLst>
          </p:cNvPr>
          <p:cNvSpPr/>
          <p:nvPr/>
        </p:nvSpPr>
        <p:spPr>
          <a:xfrm>
            <a:off x="5312055" y="2145157"/>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Allocation to SPIA/DIA/FIA for the essential income floor, after coordinating income sources of Social Security &amp; Pension </a:t>
            </a:r>
            <a:r>
              <a:rPr lang="en-US" sz="1400" dirty="0" err="1"/>
              <a:t>optons</a:t>
            </a:r>
            <a:endParaRPr lang="en-US" sz="1400" dirty="0"/>
          </a:p>
        </p:txBody>
      </p:sp>
      <p:sp>
        <p:nvSpPr>
          <p:cNvPr id="20" name="Rectangle: Rounded Corners 19">
            <a:extLst>
              <a:ext uri="{FF2B5EF4-FFF2-40B4-BE49-F238E27FC236}">
                <a16:creationId xmlns:a16="http://schemas.microsoft.com/office/drawing/2014/main" id="{803A8987-BF6E-49A5-9511-DDCC3428E141}"/>
              </a:ext>
            </a:extLst>
          </p:cNvPr>
          <p:cNvSpPr/>
          <p:nvPr/>
        </p:nvSpPr>
        <p:spPr>
          <a:xfrm>
            <a:off x="2636361" y="3881450"/>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QLAC</a:t>
            </a:r>
          </a:p>
        </p:txBody>
      </p:sp>
      <p:sp>
        <p:nvSpPr>
          <p:cNvPr id="21" name="Arrow: Pentagon 20">
            <a:extLst>
              <a:ext uri="{FF2B5EF4-FFF2-40B4-BE49-F238E27FC236}">
                <a16:creationId xmlns:a16="http://schemas.microsoft.com/office/drawing/2014/main" id="{A9397312-ADE7-41F6-98CF-D56F1FCF96B6}"/>
              </a:ext>
            </a:extLst>
          </p:cNvPr>
          <p:cNvSpPr/>
          <p:nvPr/>
        </p:nvSpPr>
        <p:spPr>
          <a:xfrm>
            <a:off x="5312055" y="3944303"/>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Control early RMD’s and solve higher distribution rates and longevity risk in later phase of retirement with a QLAC</a:t>
            </a:r>
          </a:p>
        </p:txBody>
      </p:sp>
      <p:sp>
        <p:nvSpPr>
          <p:cNvPr id="22" name="Rectangle: Rounded Corners 21">
            <a:extLst>
              <a:ext uri="{FF2B5EF4-FFF2-40B4-BE49-F238E27FC236}">
                <a16:creationId xmlns:a16="http://schemas.microsoft.com/office/drawing/2014/main" id="{2CC6E3E7-D841-476F-AEC7-F0FB642F6946}"/>
              </a:ext>
            </a:extLst>
          </p:cNvPr>
          <p:cNvSpPr/>
          <p:nvPr/>
        </p:nvSpPr>
        <p:spPr>
          <a:xfrm>
            <a:off x="2636361" y="4783154"/>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Bracket-Bump Roth Conversions*</a:t>
            </a:r>
          </a:p>
        </p:txBody>
      </p:sp>
      <p:sp>
        <p:nvSpPr>
          <p:cNvPr id="24" name="Arrow: Pentagon 23">
            <a:extLst>
              <a:ext uri="{FF2B5EF4-FFF2-40B4-BE49-F238E27FC236}">
                <a16:creationId xmlns:a16="http://schemas.microsoft.com/office/drawing/2014/main" id="{EC10C4EB-9E83-4BC6-A99E-483D4141C85A}"/>
              </a:ext>
            </a:extLst>
          </p:cNvPr>
          <p:cNvSpPr/>
          <p:nvPr/>
        </p:nvSpPr>
        <p:spPr>
          <a:xfrm>
            <a:off x="5312055" y="4846007"/>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Utilizing tax-efficient cash flow streams prior to age 70 ½ &amp; during the SS bridge period can provide opportunity to convert qual. assets</a:t>
            </a:r>
          </a:p>
        </p:txBody>
      </p:sp>
      <p:sp>
        <p:nvSpPr>
          <p:cNvPr id="27" name="Rectangle: Rounded Corners 26">
            <a:extLst>
              <a:ext uri="{FF2B5EF4-FFF2-40B4-BE49-F238E27FC236}">
                <a16:creationId xmlns:a16="http://schemas.microsoft.com/office/drawing/2014/main" id="{524AD2B7-A1F5-4C9A-87C2-D60704D91140}"/>
              </a:ext>
            </a:extLst>
          </p:cNvPr>
          <p:cNvSpPr/>
          <p:nvPr/>
        </p:nvSpPr>
        <p:spPr>
          <a:xfrm>
            <a:off x="2636361" y="5683896"/>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Life Insurance</a:t>
            </a:r>
          </a:p>
        </p:txBody>
      </p:sp>
      <p:sp>
        <p:nvSpPr>
          <p:cNvPr id="28" name="Arrow: Pentagon 27">
            <a:extLst>
              <a:ext uri="{FF2B5EF4-FFF2-40B4-BE49-F238E27FC236}">
                <a16:creationId xmlns:a16="http://schemas.microsoft.com/office/drawing/2014/main" id="{0798A56F-F57C-4832-B524-0D432D1FF1CE}"/>
              </a:ext>
            </a:extLst>
          </p:cNvPr>
          <p:cNvSpPr/>
          <p:nvPr/>
        </p:nvSpPr>
        <p:spPr>
          <a:xfrm>
            <a:off x="5312055" y="5746749"/>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Coordinating life insurance for income and life insurance for death benefit</a:t>
            </a:r>
          </a:p>
        </p:txBody>
      </p:sp>
      <p:sp>
        <p:nvSpPr>
          <p:cNvPr id="29" name="Rectangle: Rounded Corners 28">
            <a:extLst>
              <a:ext uri="{FF2B5EF4-FFF2-40B4-BE49-F238E27FC236}">
                <a16:creationId xmlns:a16="http://schemas.microsoft.com/office/drawing/2014/main" id="{DD4C2AE1-F742-4ABD-8919-5EA6E57519C8}"/>
              </a:ext>
            </a:extLst>
          </p:cNvPr>
          <p:cNvSpPr/>
          <p:nvPr/>
        </p:nvSpPr>
        <p:spPr>
          <a:xfrm>
            <a:off x="2636361" y="2976550"/>
            <a:ext cx="2675694" cy="882552"/>
          </a:xfrm>
          <a:prstGeom prst="roundRect">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Chase Equities for Growth</a:t>
            </a:r>
          </a:p>
        </p:txBody>
      </p:sp>
      <p:sp>
        <p:nvSpPr>
          <p:cNvPr id="30" name="Arrow: Pentagon 29">
            <a:extLst>
              <a:ext uri="{FF2B5EF4-FFF2-40B4-BE49-F238E27FC236}">
                <a16:creationId xmlns:a16="http://schemas.microsoft.com/office/drawing/2014/main" id="{29404FCE-7D50-4657-95B9-F3ECDA27D151}"/>
              </a:ext>
            </a:extLst>
          </p:cNvPr>
          <p:cNvSpPr/>
          <p:nvPr/>
        </p:nvSpPr>
        <p:spPr>
          <a:xfrm>
            <a:off x="5312055" y="3045540"/>
            <a:ext cx="3733754" cy="740941"/>
          </a:xfrm>
          <a:prstGeom prst="homePlate">
            <a:avLst/>
          </a:prstGeom>
          <a:solidFill>
            <a:srgbClr val="4B7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Now that the essential income is purchased, the remaining assets can be used to chase equities for more growth</a:t>
            </a:r>
          </a:p>
        </p:txBody>
      </p:sp>
    </p:spTree>
    <p:extLst>
      <p:ext uri="{BB962C8B-B14F-4D97-AF65-F5344CB8AC3E}">
        <p14:creationId xmlns:p14="http://schemas.microsoft.com/office/powerpoint/2010/main" val="118492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02" y="11706"/>
            <a:ext cx="12192000" cy="6323936"/>
          </a:xfrm>
          <a:prstGeom prst="rect">
            <a:avLst/>
          </a:prstGeom>
        </p:spPr>
      </p:pic>
      <p:sp>
        <p:nvSpPr>
          <p:cNvPr id="2" name="Title 1"/>
          <p:cNvSpPr>
            <a:spLocks noGrp="1"/>
          </p:cNvSpPr>
          <p:nvPr>
            <p:ph type="title"/>
          </p:nvPr>
        </p:nvSpPr>
        <p:spPr>
          <a:xfrm>
            <a:off x="355745" y="84324"/>
            <a:ext cx="9299409" cy="1325563"/>
          </a:xfrm>
        </p:spPr>
        <p:txBody>
          <a:bodyPr/>
          <a:lstStyle/>
          <a:p>
            <a:r>
              <a:rPr lang="en-US" dirty="0">
                <a:solidFill>
                  <a:srgbClr val="2B5259"/>
                </a:solidFill>
                <a:effectLst>
                  <a:outerShdw blurRad="38100" dist="38100" dir="2700000" algn="tl">
                    <a:srgbClr val="000000">
                      <a:alpha val="43137"/>
                    </a:srgbClr>
                  </a:outerShdw>
                </a:effectLst>
                <a:latin typeface="Rockwell" panose="02060603020205020403" pitchFamily="18" charset="0"/>
              </a:rPr>
              <a:t>Changing Retirement Landscape</a:t>
            </a:r>
          </a:p>
        </p:txBody>
      </p:sp>
      <p:pic>
        <p:nvPicPr>
          <p:cNvPr id="6" name="Picture 5"/>
          <p:cNvPicPr>
            <a:picLocks noChangeAspect="1"/>
          </p:cNvPicPr>
          <p:nvPr/>
        </p:nvPicPr>
        <p:blipFill>
          <a:blip r:embed="rId3"/>
          <a:stretch>
            <a:fillRect/>
          </a:stretch>
        </p:blipFill>
        <p:spPr>
          <a:xfrm>
            <a:off x="2139598" y="1315243"/>
            <a:ext cx="7931887" cy="2298578"/>
          </a:xfrm>
          <a:prstGeom prst="rect">
            <a:avLst/>
          </a:prstGeom>
        </p:spPr>
      </p:pic>
      <p:sp>
        <p:nvSpPr>
          <p:cNvPr id="7" name="TextBox 6"/>
          <p:cNvSpPr txBox="1"/>
          <p:nvPr/>
        </p:nvSpPr>
        <p:spPr>
          <a:xfrm>
            <a:off x="3522922" y="1741245"/>
            <a:ext cx="4897179" cy="430887"/>
          </a:xfrm>
          <a:prstGeom prst="rect">
            <a:avLst/>
          </a:prstGeom>
          <a:noFill/>
        </p:spPr>
        <p:txBody>
          <a:bodyPr wrap="square" rtlCol="0">
            <a:spAutoFit/>
          </a:bodyPr>
          <a:lstStyle/>
          <a:p>
            <a:r>
              <a:rPr lang="en-US" sz="2200" dirty="0">
                <a:solidFill>
                  <a:schemeClr val="bg1"/>
                </a:solidFill>
              </a:rPr>
              <a:t>The Choluteca Bridge in Honduras</a:t>
            </a:r>
          </a:p>
        </p:txBody>
      </p:sp>
      <p:sp>
        <p:nvSpPr>
          <p:cNvPr id="8" name="TextBox 7"/>
          <p:cNvSpPr txBox="1"/>
          <p:nvPr/>
        </p:nvSpPr>
        <p:spPr>
          <a:xfrm>
            <a:off x="1164579" y="3613822"/>
            <a:ext cx="9613862" cy="2462213"/>
          </a:xfrm>
          <a:prstGeom prst="rect">
            <a:avLst/>
          </a:prstGeom>
          <a:noFill/>
        </p:spPr>
        <p:txBody>
          <a:bodyPr wrap="square" rtlCol="0">
            <a:spAutoFit/>
          </a:bodyPr>
          <a:lstStyle/>
          <a:p>
            <a:pPr marL="857229" lvl="2" indent="-285744">
              <a:lnSpc>
                <a:spcPct val="150000"/>
              </a:lnSpc>
              <a:buFont typeface="Arial" panose="020B0604020202020204" pitchFamily="34" charset="0"/>
              <a:buChar char="•"/>
            </a:pPr>
            <a:r>
              <a:rPr lang="en-US" dirty="0"/>
              <a:t>Medicare is facing unfunded liabilities </a:t>
            </a:r>
            <a:r>
              <a:rPr lang="en-US" dirty="0">
                <a:solidFill>
                  <a:schemeClr val="accent5">
                    <a:lumMod val="50000"/>
                  </a:schemeClr>
                </a:solidFill>
                <a:hlinkClick r:id="rId4" tooltip="38 trillion dollars"/>
              </a:rPr>
              <a:t>+38 trillion dollars</a:t>
            </a:r>
            <a:r>
              <a:rPr lang="en-US" dirty="0">
                <a:solidFill>
                  <a:schemeClr val="accent5">
                    <a:lumMod val="50000"/>
                  </a:schemeClr>
                </a:solidFill>
              </a:rPr>
              <a:t> </a:t>
            </a:r>
            <a:r>
              <a:rPr lang="en-US" dirty="0"/>
              <a:t>over the next 75  years.</a:t>
            </a:r>
          </a:p>
          <a:p>
            <a:pPr marL="857229" lvl="2" indent="-285744">
              <a:lnSpc>
                <a:spcPct val="150000"/>
              </a:lnSpc>
              <a:buFont typeface="Arial" panose="020B0604020202020204" pitchFamily="34" charset="0"/>
              <a:buChar char="•"/>
            </a:pPr>
            <a:r>
              <a:rPr lang="en-US" dirty="0"/>
              <a:t>Less than 10% of Companies today offer Pensions.</a:t>
            </a:r>
          </a:p>
          <a:p>
            <a:pPr marL="857229" lvl="2" indent="-285744">
              <a:lnSpc>
                <a:spcPct val="150000"/>
              </a:lnSpc>
              <a:buFont typeface="Arial" panose="020B0604020202020204" pitchFamily="34" charset="0"/>
              <a:buChar char="•"/>
            </a:pPr>
            <a:r>
              <a:rPr lang="en-US" dirty="0"/>
              <a:t>US State Pensions are unfunded by more than </a:t>
            </a:r>
            <a:r>
              <a:rPr lang="en-US" u="sng" dirty="0">
                <a:solidFill>
                  <a:srgbClr val="7030A0"/>
                </a:solidFill>
              </a:rPr>
              <a:t>1 Trillion Dollars</a:t>
            </a:r>
            <a:r>
              <a:rPr lang="en-US" dirty="0">
                <a:solidFill>
                  <a:srgbClr val="FFFFFF"/>
                </a:solidFill>
              </a:rPr>
              <a:t>.</a:t>
            </a:r>
          </a:p>
          <a:p>
            <a:pPr marL="857229" lvl="2" indent="-285744">
              <a:lnSpc>
                <a:spcPct val="150000"/>
              </a:lnSpc>
              <a:buFont typeface="Arial" panose="020B0604020202020204" pitchFamily="34" charset="0"/>
              <a:buChar char="•"/>
            </a:pPr>
            <a:r>
              <a:rPr lang="en-US" dirty="0"/>
              <a:t>Life expectance for 65 year olds </a:t>
            </a:r>
            <a:r>
              <a:rPr lang="en-US" u="sng" dirty="0">
                <a:solidFill>
                  <a:srgbClr val="7030A0"/>
                </a:solidFill>
              </a:rPr>
              <a:t>now even longer</a:t>
            </a:r>
            <a:r>
              <a:rPr lang="en-US" dirty="0"/>
              <a:t>! </a:t>
            </a:r>
          </a:p>
          <a:p>
            <a:pPr lvl="2">
              <a:lnSpc>
                <a:spcPct val="150000"/>
              </a:lnSpc>
            </a:pPr>
            <a:r>
              <a:rPr lang="en-US" dirty="0">
                <a:solidFill>
                  <a:srgbClr val="FFFFFF"/>
                </a:solidFill>
              </a:rPr>
              <a:t>		</a:t>
            </a:r>
            <a:r>
              <a:rPr lang="en-US" sz="2400" dirty="0">
                <a:solidFill>
                  <a:schemeClr val="tx2">
                    <a:lumMod val="75000"/>
                  </a:schemeClr>
                </a:solidFill>
              </a:rPr>
              <a:t>Men 86.6 		Women 88.8</a:t>
            </a:r>
          </a:p>
          <a:p>
            <a:pPr lvl="2" algn="ctr"/>
            <a:r>
              <a:rPr lang="en-US" sz="1000" dirty="0"/>
              <a:t>Source: Changes in life expectancy for 65-year olds in the us 2010 vs 2014 Wall Street-Journal 10/28/2014</a:t>
            </a:r>
          </a:p>
        </p:txBody>
      </p:sp>
      <p:sp>
        <p:nvSpPr>
          <p:cNvPr id="20" name="Line 6"/>
          <p:cNvSpPr>
            <a:spLocks noChangeShapeType="1"/>
          </p:cNvSpPr>
          <p:nvPr/>
        </p:nvSpPr>
        <p:spPr bwMode="auto">
          <a:xfrm>
            <a:off x="451281" y="981677"/>
            <a:ext cx="6511790" cy="2208"/>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p>
        </p:txBody>
      </p:sp>
      <p:pic>
        <p:nvPicPr>
          <p:cNvPr id="32" name="Graphic 31" descr="Stars">
            <a:extLst>
              <a:ext uri="{FF2B5EF4-FFF2-40B4-BE49-F238E27FC236}">
                <a16:creationId xmlns:a16="http://schemas.microsoft.com/office/drawing/2014/main" id="{14948E61-589C-4FD0-8172-40664E66F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37710" y="4252190"/>
            <a:ext cx="1392781" cy="1392781"/>
          </a:xfrm>
          <a:prstGeom prst="rect">
            <a:avLst/>
          </a:prstGeom>
        </p:spPr>
      </p:pic>
      <p:grpSp>
        <p:nvGrpSpPr>
          <p:cNvPr id="33" name="Group 32">
            <a:extLst>
              <a:ext uri="{FF2B5EF4-FFF2-40B4-BE49-F238E27FC236}">
                <a16:creationId xmlns:a16="http://schemas.microsoft.com/office/drawing/2014/main" id="{9ED0EE1B-6322-4306-83EF-DB70F7C00712}"/>
              </a:ext>
            </a:extLst>
          </p:cNvPr>
          <p:cNvGrpSpPr/>
          <p:nvPr/>
        </p:nvGrpSpPr>
        <p:grpSpPr>
          <a:xfrm>
            <a:off x="0" y="6283326"/>
            <a:ext cx="12192000" cy="580211"/>
            <a:chOff x="-88136" y="6283325"/>
            <a:chExt cx="9906000" cy="580211"/>
          </a:xfrm>
        </p:grpSpPr>
        <p:grpSp>
          <p:nvGrpSpPr>
            <p:cNvPr id="34" name="Group 33">
              <a:extLst>
                <a:ext uri="{FF2B5EF4-FFF2-40B4-BE49-F238E27FC236}">
                  <a16:creationId xmlns:a16="http://schemas.microsoft.com/office/drawing/2014/main" id="{0DB00ACA-FAC3-480A-B142-BF7401AEBBEA}"/>
                </a:ext>
              </a:extLst>
            </p:cNvPr>
            <p:cNvGrpSpPr/>
            <p:nvPr/>
          </p:nvGrpSpPr>
          <p:grpSpPr>
            <a:xfrm>
              <a:off x="-88136" y="6283325"/>
              <a:ext cx="9906000" cy="574675"/>
              <a:chOff x="-88136" y="6130925"/>
              <a:chExt cx="9906000" cy="574675"/>
            </a:xfrm>
          </p:grpSpPr>
          <p:grpSp>
            <p:nvGrpSpPr>
              <p:cNvPr id="37" name="Group 19">
                <a:extLst>
                  <a:ext uri="{FF2B5EF4-FFF2-40B4-BE49-F238E27FC236}">
                    <a16:creationId xmlns:a16="http://schemas.microsoft.com/office/drawing/2014/main" id="{F8F75455-56DB-425C-9219-FCC13816BD4C}"/>
                  </a:ext>
                </a:extLst>
              </p:cNvPr>
              <p:cNvGrpSpPr>
                <a:grpSpLocks/>
              </p:cNvGrpSpPr>
              <p:nvPr/>
            </p:nvGrpSpPr>
            <p:grpSpPr bwMode="auto">
              <a:xfrm>
                <a:off x="-88136" y="6130925"/>
                <a:ext cx="9906000" cy="574675"/>
                <a:chOff x="0" y="6283325"/>
                <a:chExt cx="9906000" cy="574675"/>
              </a:xfrm>
            </p:grpSpPr>
            <p:grpSp>
              <p:nvGrpSpPr>
                <p:cNvPr id="39" name="Group 19">
                  <a:extLst>
                    <a:ext uri="{FF2B5EF4-FFF2-40B4-BE49-F238E27FC236}">
                      <a16:creationId xmlns:a16="http://schemas.microsoft.com/office/drawing/2014/main" id="{5B48B218-E309-49F5-9E7E-46983E8A72A2}"/>
                    </a:ext>
                  </a:extLst>
                </p:cNvPr>
                <p:cNvGrpSpPr>
                  <a:grpSpLocks/>
                </p:cNvGrpSpPr>
                <p:nvPr/>
              </p:nvGrpSpPr>
              <p:grpSpPr bwMode="auto">
                <a:xfrm>
                  <a:off x="0" y="6496059"/>
                  <a:ext cx="9906000" cy="271226"/>
                  <a:chOff x="0" y="6523530"/>
                  <a:chExt cx="9143999" cy="270913"/>
                </a:xfrm>
              </p:grpSpPr>
              <p:grpSp>
                <p:nvGrpSpPr>
                  <p:cNvPr id="41" name="Group 13">
                    <a:extLst>
                      <a:ext uri="{FF2B5EF4-FFF2-40B4-BE49-F238E27FC236}">
                        <a16:creationId xmlns:a16="http://schemas.microsoft.com/office/drawing/2014/main" id="{D2E7AAE6-507B-4B49-A029-78F46EC1F456}"/>
                      </a:ext>
                    </a:extLst>
                  </p:cNvPr>
                  <p:cNvGrpSpPr>
                    <a:grpSpLocks/>
                  </p:cNvGrpSpPr>
                  <p:nvPr/>
                </p:nvGrpSpPr>
                <p:grpSpPr bwMode="auto">
                  <a:xfrm>
                    <a:off x="0" y="6523530"/>
                    <a:ext cx="9143999" cy="220408"/>
                    <a:chOff x="0" y="6523530"/>
                    <a:chExt cx="9144289" cy="220408"/>
                  </a:xfrm>
                </p:grpSpPr>
                <p:sp>
                  <p:nvSpPr>
                    <p:cNvPr id="46" name="Rectangle 45">
                      <a:extLst>
                        <a:ext uri="{FF2B5EF4-FFF2-40B4-BE49-F238E27FC236}">
                          <a16:creationId xmlns:a16="http://schemas.microsoft.com/office/drawing/2014/main" id="{D39FFCF9-BF9E-45C1-B257-B7D805D2CFFB}"/>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47" name="Rectangle 46">
                      <a:extLst>
                        <a:ext uri="{FF2B5EF4-FFF2-40B4-BE49-F238E27FC236}">
                          <a16:creationId xmlns:a16="http://schemas.microsoft.com/office/drawing/2014/main" id="{24BF28F2-17DC-46F0-B534-65685F601EB9}"/>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8" name="Rectangle 47">
                      <a:extLst>
                        <a:ext uri="{FF2B5EF4-FFF2-40B4-BE49-F238E27FC236}">
                          <a16:creationId xmlns:a16="http://schemas.microsoft.com/office/drawing/2014/main" id="{2F55E59E-14E6-4B70-A151-A5DBBD0D7654}"/>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9" name="Rectangle 48">
                      <a:extLst>
                        <a:ext uri="{FF2B5EF4-FFF2-40B4-BE49-F238E27FC236}">
                          <a16:creationId xmlns:a16="http://schemas.microsoft.com/office/drawing/2014/main" id="{0722A442-53D6-4413-9245-8DFDC5E9E05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42" name="TextBox 11">
                    <a:extLst>
                      <a:ext uri="{FF2B5EF4-FFF2-40B4-BE49-F238E27FC236}">
                        <a16:creationId xmlns:a16="http://schemas.microsoft.com/office/drawing/2014/main" id="{76DA15DA-A0B2-4B2E-9E4E-615EFAA4A4D0}"/>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40" name="Picture 18" descr="thrive logo final.png">
                  <a:extLst>
                    <a:ext uri="{FF2B5EF4-FFF2-40B4-BE49-F238E27FC236}">
                      <a16:creationId xmlns:a16="http://schemas.microsoft.com/office/drawing/2014/main" id="{2A1A052D-90DE-41C6-8751-5B43B81D39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37">
                <a:extLst>
                  <a:ext uri="{FF2B5EF4-FFF2-40B4-BE49-F238E27FC236}">
                    <a16:creationId xmlns:a16="http://schemas.microsoft.com/office/drawing/2014/main" id="{9E79C93F-E30B-4DBC-A8F8-C2146A9E757D}"/>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5" name="Rectangle 34">
              <a:extLst>
                <a:ext uri="{FF2B5EF4-FFF2-40B4-BE49-F238E27FC236}">
                  <a16:creationId xmlns:a16="http://schemas.microsoft.com/office/drawing/2014/main" id="{8EABD9CB-4634-486C-819D-B2AB43FDB108}"/>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6" name="Picture 35">
              <a:extLst>
                <a:ext uri="{FF2B5EF4-FFF2-40B4-BE49-F238E27FC236}">
                  <a16:creationId xmlns:a16="http://schemas.microsoft.com/office/drawing/2014/main" id="{BCFA2188-02CE-4215-AF5C-5DEAFCE1E2F8}"/>
                </a:ext>
              </a:extLst>
            </p:cNvPr>
            <p:cNvPicPr/>
            <p:nvPr/>
          </p:nvPicPr>
          <p:blipFill rotWithShape="1">
            <a:blip r:embed="rId8"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542195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4" fill="hold" nodeType="after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 calcmode="lin" valueType="num">
                                      <p:cBhvr additive="base">
                                        <p:cTn id="22"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0ABAC2-2983-4533-99F8-7220AB9E66B3}"/>
              </a:ext>
            </a:extLst>
          </p:cNvPr>
          <p:cNvSpPr/>
          <p:nvPr/>
        </p:nvSpPr>
        <p:spPr>
          <a:xfrm>
            <a:off x="0" y="-20057"/>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itle 1"/>
          <p:cNvSpPr txBox="1">
            <a:spLocks/>
          </p:cNvSpPr>
          <p:nvPr/>
        </p:nvSpPr>
        <p:spPr>
          <a:xfrm>
            <a:off x="1615067" y="1136065"/>
            <a:ext cx="8961865"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400" b="0" kern="1200">
                <a:solidFill>
                  <a:schemeClr val="accent1"/>
                </a:solidFill>
                <a:effectLst>
                  <a:outerShdw blurRad="101600" dist="76200" dir="2700000" algn="tl" rotWithShape="0">
                    <a:prstClr val="black">
                      <a:alpha val="35000"/>
                    </a:prstClr>
                  </a:outerShdw>
                </a:effectLst>
                <a:latin typeface="+mj-lt"/>
                <a:ea typeface="+mj-ea"/>
                <a:cs typeface="+mj-cs"/>
              </a:defRPr>
            </a:lvl1pPr>
          </a:lstStyle>
          <a:p>
            <a:pPr>
              <a:defRPr/>
            </a:pPr>
            <a:r>
              <a:rPr lang="en-US" sz="2600" dirty="0">
                <a:solidFill>
                  <a:schemeClr val="tx1"/>
                </a:solidFill>
                <a:effectLst>
                  <a:outerShdw blurRad="38100" dist="38100" dir="2700000" algn="tl">
                    <a:srgbClr val="000000">
                      <a:alpha val="43137"/>
                    </a:srgbClr>
                  </a:outerShdw>
                </a:effectLst>
                <a:latin typeface="Rockwell" panose="02060603020205020403" pitchFamily="18" charset="0"/>
              </a:rPr>
              <a:t>Retirement Solution - Blend of Product Allocation - FOMO</a:t>
            </a:r>
          </a:p>
        </p:txBody>
      </p:sp>
      <p:pic>
        <p:nvPicPr>
          <p:cNvPr id="3" name="Picture 2">
            <a:extLst>
              <a:ext uri="{FF2B5EF4-FFF2-40B4-BE49-F238E27FC236}">
                <a16:creationId xmlns:a16="http://schemas.microsoft.com/office/drawing/2014/main" id="{28772321-FF95-40C9-87D5-A2E4CFDDF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912" y="1694118"/>
            <a:ext cx="8178419" cy="2357155"/>
          </a:xfrm>
          <a:prstGeom prst="rect">
            <a:avLst/>
          </a:prstGeom>
        </p:spPr>
      </p:pic>
      <p:pic>
        <p:nvPicPr>
          <p:cNvPr id="5" name="Picture 4">
            <a:extLst>
              <a:ext uri="{FF2B5EF4-FFF2-40B4-BE49-F238E27FC236}">
                <a16:creationId xmlns:a16="http://schemas.microsoft.com/office/drawing/2014/main" id="{C85D95A5-08B1-4D70-9F46-B1B824BD4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913" y="3967775"/>
            <a:ext cx="8178419" cy="2347871"/>
          </a:xfrm>
          <a:prstGeom prst="rect">
            <a:avLst/>
          </a:prstGeom>
        </p:spPr>
      </p:pic>
      <p:grpSp>
        <p:nvGrpSpPr>
          <p:cNvPr id="9" name="Group 8">
            <a:extLst>
              <a:ext uri="{FF2B5EF4-FFF2-40B4-BE49-F238E27FC236}">
                <a16:creationId xmlns:a16="http://schemas.microsoft.com/office/drawing/2014/main" id="{8AD867B1-E570-4D11-85CB-25795EA404CC}"/>
              </a:ext>
            </a:extLst>
          </p:cNvPr>
          <p:cNvGrpSpPr/>
          <p:nvPr/>
        </p:nvGrpSpPr>
        <p:grpSpPr>
          <a:xfrm>
            <a:off x="-182879" y="6283326"/>
            <a:ext cx="12499144" cy="580211"/>
            <a:chOff x="-88136" y="6283325"/>
            <a:chExt cx="9906000" cy="580211"/>
          </a:xfrm>
        </p:grpSpPr>
        <p:grpSp>
          <p:nvGrpSpPr>
            <p:cNvPr id="10" name="Group 19">
              <a:extLst>
                <a:ext uri="{FF2B5EF4-FFF2-40B4-BE49-F238E27FC236}">
                  <a16:creationId xmlns:a16="http://schemas.microsoft.com/office/drawing/2014/main" id="{A47087D7-8D3A-4908-9609-A4618A76F398}"/>
                </a:ext>
              </a:extLst>
            </p:cNvPr>
            <p:cNvGrpSpPr>
              <a:grpSpLocks/>
            </p:cNvGrpSpPr>
            <p:nvPr/>
          </p:nvGrpSpPr>
          <p:grpSpPr bwMode="auto">
            <a:xfrm>
              <a:off x="-88136" y="6283325"/>
              <a:ext cx="9906000" cy="574675"/>
              <a:chOff x="0" y="6283325"/>
              <a:chExt cx="9906000" cy="574675"/>
            </a:xfrm>
          </p:grpSpPr>
          <p:grpSp>
            <p:nvGrpSpPr>
              <p:cNvPr id="13" name="Group 19">
                <a:extLst>
                  <a:ext uri="{FF2B5EF4-FFF2-40B4-BE49-F238E27FC236}">
                    <a16:creationId xmlns:a16="http://schemas.microsoft.com/office/drawing/2014/main" id="{E5478192-876C-4D57-BAB9-7C848846E849}"/>
                  </a:ext>
                </a:extLst>
              </p:cNvPr>
              <p:cNvGrpSpPr>
                <a:grpSpLocks/>
              </p:cNvGrpSpPr>
              <p:nvPr/>
            </p:nvGrpSpPr>
            <p:grpSpPr bwMode="auto">
              <a:xfrm>
                <a:off x="0" y="6496059"/>
                <a:ext cx="9906000" cy="271226"/>
                <a:chOff x="0" y="6523530"/>
                <a:chExt cx="9143999" cy="270913"/>
              </a:xfrm>
            </p:grpSpPr>
            <p:grpSp>
              <p:nvGrpSpPr>
                <p:cNvPr id="15" name="Group 13">
                  <a:extLst>
                    <a:ext uri="{FF2B5EF4-FFF2-40B4-BE49-F238E27FC236}">
                      <a16:creationId xmlns:a16="http://schemas.microsoft.com/office/drawing/2014/main" id="{74D3228E-56A9-4FA6-83DC-87A7102006AF}"/>
                    </a:ext>
                  </a:extLst>
                </p:cNvPr>
                <p:cNvGrpSpPr>
                  <a:grpSpLocks/>
                </p:cNvGrpSpPr>
                <p:nvPr/>
              </p:nvGrpSpPr>
              <p:grpSpPr bwMode="auto">
                <a:xfrm>
                  <a:off x="0" y="6523530"/>
                  <a:ext cx="9143999" cy="220408"/>
                  <a:chOff x="0" y="6523530"/>
                  <a:chExt cx="9144289" cy="220408"/>
                </a:xfrm>
              </p:grpSpPr>
              <p:sp>
                <p:nvSpPr>
                  <p:cNvPr id="17" name="Rectangle 16">
                    <a:extLst>
                      <a:ext uri="{FF2B5EF4-FFF2-40B4-BE49-F238E27FC236}">
                        <a16:creationId xmlns:a16="http://schemas.microsoft.com/office/drawing/2014/main" id="{174CA6AE-CC09-4AA2-B795-0CA01DE1E947}"/>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8" name="Rectangle 17">
                    <a:extLst>
                      <a:ext uri="{FF2B5EF4-FFF2-40B4-BE49-F238E27FC236}">
                        <a16:creationId xmlns:a16="http://schemas.microsoft.com/office/drawing/2014/main" id="{5FF031D8-922E-489C-9593-141316CF661E}"/>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 name="Rectangle 18">
                    <a:extLst>
                      <a:ext uri="{FF2B5EF4-FFF2-40B4-BE49-F238E27FC236}">
                        <a16:creationId xmlns:a16="http://schemas.microsoft.com/office/drawing/2014/main" id="{E7A7CD21-42EE-4FEA-971A-766F462A1D79}"/>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t>
                    </a:r>
                  </a:p>
                </p:txBody>
              </p:sp>
              <p:sp>
                <p:nvSpPr>
                  <p:cNvPr id="20" name="Rectangle 19">
                    <a:extLst>
                      <a:ext uri="{FF2B5EF4-FFF2-40B4-BE49-F238E27FC236}">
                        <a16:creationId xmlns:a16="http://schemas.microsoft.com/office/drawing/2014/main" id="{CAA408CF-B239-40E8-B8B2-5196EEFED512}"/>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6" name="TextBox 11">
                  <a:extLst>
                    <a:ext uri="{FF2B5EF4-FFF2-40B4-BE49-F238E27FC236}">
                      <a16:creationId xmlns:a16="http://schemas.microsoft.com/office/drawing/2014/main" id="{ABFD38FA-0A4B-4204-90CB-60898EC352C4}"/>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700" baseline="30000" dirty="0">
                      <a:solidFill>
                        <a:schemeClr val="bg1"/>
                      </a:solidFill>
                      <a:latin typeface="Calibri" pitchFamily="34" charset="0"/>
                      <a:cs typeface="Arial" charset="0"/>
                    </a:rPr>
                    <a:t> </a:t>
                  </a:r>
                  <a:r>
                    <a:rPr lang="en-US" sz="700" dirty="0">
                      <a:solidFill>
                        <a:schemeClr val="bg1"/>
                      </a:solidFill>
                      <a:latin typeface="Calibri" pitchFamily="34" charset="0"/>
                      <a:cs typeface="Arial" charset="0"/>
                    </a:rPr>
                    <a:t>Copyright 2009 – 2016   Thrive Income Distribution System®</a:t>
                  </a:r>
                </a:p>
              </p:txBody>
            </p:sp>
          </p:grpSp>
          <p:pic>
            <p:nvPicPr>
              <p:cNvPr id="14" name="Picture 18" descr="thrive logo final.png">
                <a:extLst>
                  <a:ext uri="{FF2B5EF4-FFF2-40B4-BE49-F238E27FC236}">
                    <a16:creationId xmlns:a16="http://schemas.microsoft.com/office/drawing/2014/main" id="{7BE944D0-3AE5-43A4-BEC1-A5B6F680BE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a:extLst>
                <a:ext uri="{FF2B5EF4-FFF2-40B4-BE49-F238E27FC236}">
                  <a16:creationId xmlns:a16="http://schemas.microsoft.com/office/drawing/2014/main" id="{9B4B429C-E100-4057-9975-D0A832BA8DB5}"/>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388F99C-DDF0-4C3C-9EAF-21D838ABFB5C}"/>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21" name="Line 5">
            <a:extLst>
              <a:ext uri="{FF2B5EF4-FFF2-40B4-BE49-F238E27FC236}">
                <a16:creationId xmlns:a16="http://schemas.microsoft.com/office/drawing/2014/main" id="{59F1B69A-BEEB-424E-9D2E-080436D45727}"/>
              </a:ext>
            </a:extLst>
          </p:cNvPr>
          <p:cNvSpPr>
            <a:spLocks noChangeShapeType="1"/>
          </p:cNvSpPr>
          <p:nvPr/>
        </p:nvSpPr>
        <p:spPr bwMode="auto">
          <a:xfrm flipV="1">
            <a:off x="430306" y="938274"/>
            <a:ext cx="5095851" cy="11900"/>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
        <p:nvSpPr>
          <p:cNvPr id="22" name="Title 1">
            <a:extLst>
              <a:ext uri="{FF2B5EF4-FFF2-40B4-BE49-F238E27FC236}">
                <a16:creationId xmlns:a16="http://schemas.microsoft.com/office/drawing/2014/main" id="{4BA7928F-B008-4BF1-8FAD-9774FED45F43}"/>
              </a:ext>
            </a:extLst>
          </p:cNvPr>
          <p:cNvSpPr txBox="1">
            <a:spLocks/>
          </p:cNvSpPr>
          <p:nvPr/>
        </p:nvSpPr>
        <p:spPr>
          <a:xfrm>
            <a:off x="315907" y="400878"/>
            <a:ext cx="6568987" cy="549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Key Core Measurements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sp>
        <p:nvSpPr>
          <p:cNvPr id="23" name="Title 1">
            <a:extLst>
              <a:ext uri="{FF2B5EF4-FFF2-40B4-BE49-F238E27FC236}">
                <a16:creationId xmlns:a16="http://schemas.microsoft.com/office/drawing/2014/main" id="{E16325EB-5E71-473F-B35E-0A0243040140}"/>
              </a:ext>
            </a:extLst>
          </p:cNvPr>
          <p:cNvSpPr txBox="1">
            <a:spLocks/>
          </p:cNvSpPr>
          <p:nvPr/>
        </p:nvSpPr>
        <p:spPr>
          <a:xfrm rot="16200000">
            <a:off x="8142262" y="2768822"/>
            <a:ext cx="6444189" cy="536001"/>
          </a:xfrm>
          <a:prstGeom prst="rect">
            <a:avLst/>
          </a:prstGeom>
        </p:spPr>
        <p:style>
          <a:lnRef idx="2">
            <a:schemeClr val="accent5"/>
          </a:lnRef>
          <a:fillRef idx="1">
            <a:schemeClr val="lt1"/>
          </a:fillRef>
          <a:effectRef idx="0">
            <a:schemeClr val="accent5"/>
          </a:effectRef>
          <a:fontRef idx="minor">
            <a:schemeClr val="dk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5AA2AE">
                    <a:lumMod val="50000"/>
                  </a:srgbClr>
                </a:solidFill>
                <a:effectLst>
                  <a:outerShdw blurRad="101600" dist="76200" dir="2700000" algn="tl" rotWithShape="0">
                    <a:prstClr val="black">
                      <a:alpha val="35000"/>
                    </a:prstClr>
                  </a:outerShdw>
                </a:effectLst>
                <a:latin typeface="Rockwell"/>
              </a:rPr>
              <a:t>Case Study # 2 Sales</a:t>
            </a:r>
            <a:endParaRPr lang="en-US" sz="3600" b="1" baseline="30000" dirty="0">
              <a:effectLst>
                <a:outerShdw blurRad="50800" dist="38100" dir="5400000" algn="t" rotWithShape="0">
                  <a:prstClr val="black">
                    <a:alpha val="40000"/>
                  </a:prstClr>
                </a:outerShdw>
              </a:effectLst>
              <a:latin typeface="Rockwell" panose="02060603020205020403" pitchFamily="18" charset="0"/>
            </a:endParaRPr>
          </a:p>
        </p:txBody>
      </p:sp>
    </p:spTree>
    <p:extLst>
      <p:ext uri="{BB962C8B-B14F-4D97-AF65-F5344CB8AC3E}">
        <p14:creationId xmlns:p14="http://schemas.microsoft.com/office/powerpoint/2010/main" val="242323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7DB6C-5271-4D51-BF64-073E782670B0}"/>
              </a:ext>
            </a:extLst>
          </p:cNvPr>
          <p:cNvSpPr/>
          <p:nvPr/>
        </p:nvSpPr>
        <p:spPr>
          <a:xfrm>
            <a:off x="0" y="-20057"/>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2" name="Picture 2" descr="Rewirement: Rewiring The Way You Think About Retirement! by [Hopkins, Jamie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85" y="-32313"/>
            <a:ext cx="3257551"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52257" y="5862935"/>
            <a:ext cx="6096000" cy="369332"/>
          </a:xfrm>
          <a:prstGeom prst="rect">
            <a:avLst/>
          </a:prstGeom>
        </p:spPr>
        <p:txBody>
          <a:bodyPr>
            <a:spAutoFit/>
          </a:bodyPr>
          <a:lstStyle/>
          <a:p>
            <a:r>
              <a:rPr lang="en-US" sz="900" dirty="0"/>
              <a:t>https://www.marketwatch.com/story/what-to-know-about-the-new-jumbo-reverse-mortgages-2019-02-13?mod=hp_minor_pos19</a:t>
            </a:r>
          </a:p>
        </p:txBody>
      </p:sp>
      <p:sp>
        <p:nvSpPr>
          <p:cNvPr id="4" name="Rectangle 3"/>
          <p:cNvSpPr/>
          <p:nvPr/>
        </p:nvSpPr>
        <p:spPr>
          <a:xfrm>
            <a:off x="4670753" y="578508"/>
            <a:ext cx="6096000" cy="2585323"/>
          </a:xfrm>
          <a:prstGeom prst="rect">
            <a:avLst/>
          </a:prstGeom>
        </p:spPr>
        <p:txBody>
          <a:bodyPr>
            <a:spAutoFit/>
          </a:bodyPr>
          <a:lstStyle/>
          <a:p>
            <a:r>
              <a:rPr lang="en-US" dirty="0"/>
              <a:t>“Let me preface this by pleading with you to continue to read and not give in to your urge to skip the discussion of reverse mortgages because you have heard negative things about them,” Hopkins writes in “</a:t>
            </a:r>
            <a:r>
              <a:rPr lang="en-US" dirty="0" err="1"/>
              <a:t>Rewirement</a:t>
            </a:r>
            <a:r>
              <a:rPr lang="en-US" dirty="0"/>
              <a:t>: Rewiring the Way You Think About Retirement.”</a:t>
            </a:r>
          </a:p>
          <a:p>
            <a:endParaRPr lang="en-US" dirty="0"/>
          </a:p>
          <a:p>
            <a:r>
              <a:rPr lang="en-US" dirty="0"/>
              <a:t>“While there are risks with utilizing a reverse mortgage, if properly used, it can be one of the best features of your retirement income plan.”</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453" y="3225394"/>
            <a:ext cx="1373548"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607" y="3663394"/>
            <a:ext cx="4612824" cy="54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80492AA6-14E3-4A15-B98F-B263C2523C4A}"/>
              </a:ext>
            </a:extLst>
          </p:cNvPr>
          <p:cNvGrpSpPr/>
          <p:nvPr/>
        </p:nvGrpSpPr>
        <p:grpSpPr>
          <a:xfrm>
            <a:off x="-182879" y="6283326"/>
            <a:ext cx="12499144" cy="580211"/>
            <a:chOff x="-88136" y="6283325"/>
            <a:chExt cx="9906000" cy="580211"/>
          </a:xfrm>
        </p:grpSpPr>
        <p:grpSp>
          <p:nvGrpSpPr>
            <p:cNvPr id="9" name="Group 19">
              <a:extLst>
                <a:ext uri="{FF2B5EF4-FFF2-40B4-BE49-F238E27FC236}">
                  <a16:creationId xmlns:a16="http://schemas.microsoft.com/office/drawing/2014/main" id="{2C1C929B-EEB7-45B5-A106-1D4948F47279}"/>
                </a:ext>
              </a:extLst>
            </p:cNvPr>
            <p:cNvGrpSpPr>
              <a:grpSpLocks/>
            </p:cNvGrpSpPr>
            <p:nvPr/>
          </p:nvGrpSpPr>
          <p:grpSpPr bwMode="auto">
            <a:xfrm>
              <a:off x="-88136" y="6283325"/>
              <a:ext cx="9906000" cy="574675"/>
              <a:chOff x="0" y="6283325"/>
              <a:chExt cx="9906000" cy="574675"/>
            </a:xfrm>
          </p:grpSpPr>
          <p:grpSp>
            <p:nvGrpSpPr>
              <p:cNvPr id="12" name="Group 19">
                <a:extLst>
                  <a:ext uri="{FF2B5EF4-FFF2-40B4-BE49-F238E27FC236}">
                    <a16:creationId xmlns:a16="http://schemas.microsoft.com/office/drawing/2014/main" id="{06BD72F2-37AA-4437-BF12-A9498A6DAC02}"/>
                  </a:ext>
                </a:extLst>
              </p:cNvPr>
              <p:cNvGrpSpPr>
                <a:grpSpLocks/>
              </p:cNvGrpSpPr>
              <p:nvPr/>
            </p:nvGrpSpPr>
            <p:grpSpPr bwMode="auto">
              <a:xfrm>
                <a:off x="0" y="6496059"/>
                <a:ext cx="9906000" cy="271226"/>
                <a:chOff x="0" y="6523530"/>
                <a:chExt cx="9143999" cy="270913"/>
              </a:xfrm>
            </p:grpSpPr>
            <p:grpSp>
              <p:nvGrpSpPr>
                <p:cNvPr id="14" name="Group 13">
                  <a:extLst>
                    <a:ext uri="{FF2B5EF4-FFF2-40B4-BE49-F238E27FC236}">
                      <a16:creationId xmlns:a16="http://schemas.microsoft.com/office/drawing/2014/main" id="{38A2EBDC-4C33-4DE3-B39E-50FC4EF90339}"/>
                    </a:ext>
                  </a:extLst>
                </p:cNvPr>
                <p:cNvGrpSpPr>
                  <a:grpSpLocks/>
                </p:cNvGrpSpPr>
                <p:nvPr/>
              </p:nvGrpSpPr>
              <p:grpSpPr bwMode="auto">
                <a:xfrm>
                  <a:off x="0" y="6523530"/>
                  <a:ext cx="9143999" cy="220408"/>
                  <a:chOff x="0" y="6523530"/>
                  <a:chExt cx="9144289" cy="220408"/>
                </a:xfrm>
              </p:grpSpPr>
              <p:sp>
                <p:nvSpPr>
                  <p:cNvPr id="16" name="Rectangle 15">
                    <a:extLst>
                      <a:ext uri="{FF2B5EF4-FFF2-40B4-BE49-F238E27FC236}">
                        <a16:creationId xmlns:a16="http://schemas.microsoft.com/office/drawing/2014/main" id="{CA8A6F86-1679-4BEE-AB90-88171666D294}"/>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7" name="Rectangle 16">
                    <a:extLst>
                      <a:ext uri="{FF2B5EF4-FFF2-40B4-BE49-F238E27FC236}">
                        <a16:creationId xmlns:a16="http://schemas.microsoft.com/office/drawing/2014/main" id="{6838E8E8-BC0C-45F1-A5A0-CD97B80CED09}"/>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8" name="Rectangle 17">
                    <a:extLst>
                      <a:ext uri="{FF2B5EF4-FFF2-40B4-BE49-F238E27FC236}">
                        <a16:creationId xmlns:a16="http://schemas.microsoft.com/office/drawing/2014/main" id="{7C899964-06D9-450A-8C2D-BDAE20A08276}"/>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t>
                    </a:r>
                  </a:p>
                </p:txBody>
              </p:sp>
              <p:sp>
                <p:nvSpPr>
                  <p:cNvPr id="19" name="Rectangle 18">
                    <a:extLst>
                      <a:ext uri="{FF2B5EF4-FFF2-40B4-BE49-F238E27FC236}">
                        <a16:creationId xmlns:a16="http://schemas.microsoft.com/office/drawing/2014/main" id="{0078609D-4A2F-4489-90A8-285E16C79AC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5" name="TextBox 11">
                  <a:extLst>
                    <a:ext uri="{FF2B5EF4-FFF2-40B4-BE49-F238E27FC236}">
                      <a16:creationId xmlns:a16="http://schemas.microsoft.com/office/drawing/2014/main" id="{39C490BB-06F2-40CA-957A-A535F4F8B365}"/>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700" baseline="30000" dirty="0">
                      <a:solidFill>
                        <a:schemeClr val="bg1"/>
                      </a:solidFill>
                      <a:latin typeface="Calibri" pitchFamily="34" charset="0"/>
                      <a:cs typeface="Arial" charset="0"/>
                    </a:rPr>
                    <a:t> </a:t>
                  </a:r>
                  <a:r>
                    <a:rPr lang="en-US" sz="700" dirty="0">
                      <a:solidFill>
                        <a:schemeClr val="bg1"/>
                      </a:solidFill>
                      <a:latin typeface="Calibri" pitchFamily="34" charset="0"/>
                      <a:cs typeface="Arial" charset="0"/>
                    </a:rPr>
                    <a:t>Copyright 2009 – 2016   Thrive Income Distribution System®</a:t>
                  </a:r>
                </a:p>
              </p:txBody>
            </p:sp>
          </p:grpSp>
          <p:pic>
            <p:nvPicPr>
              <p:cNvPr id="13" name="Picture 18" descr="thrive logo final.png">
                <a:extLst>
                  <a:ext uri="{FF2B5EF4-FFF2-40B4-BE49-F238E27FC236}">
                    <a16:creationId xmlns:a16="http://schemas.microsoft.com/office/drawing/2014/main" id="{845FFB1F-0F7C-4722-A3B2-2AA3A9A815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5DF65F87-632A-4E1F-A106-1107EFC1BF9C}"/>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C7D6BBE-00E7-49C4-BE85-BD2892243C61}"/>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443311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44D2-64AA-4E3F-B109-817A5F827E8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EC48B1CC-D82B-4830-9C28-23CCDA31F6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6CF1B47-8624-49EC-902C-89FDFDB4A8AB}"/>
              </a:ext>
            </a:extLst>
          </p:cNvPr>
          <p:cNvPicPr>
            <a:picLocks noChangeAspect="1"/>
          </p:cNvPicPr>
          <p:nvPr/>
        </p:nvPicPr>
        <p:blipFill>
          <a:blip r:embed="rId2"/>
          <a:stretch>
            <a:fillRect/>
          </a:stretch>
        </p:blipFill>
        <p:spPr>
          <a:xfrm>
            <a:off x="0" y="-1"/>
            <a:ext cx="12192000" cy="6890313"/>
          </a:xfrm>
          <a:prstGeom prst="rect">
            <a:avLst/>
          </a:prstGeom>
        </p:spPr>
      </p:pic>
      <p:sp>
        <p:nvSpPr>
          <p:cNvPr id="5" name="TextBox 4">
            <a:extLst>
              <a:ext uri="{FF2B5EF4-FFF2-40B4-BE49-F238E27FC236}">
                <a16:creationId xmlns:a16="http://schemas.microsoft.com/office/drawing/2014/main" id="{60D944BB-DAC2-4979-A3F3-FCDEB18FB6D2}"/>
              </a:ext>
            </a:extLst>
          </p:cNvPr>
          <p:cNvSpPr txBox="1"/>
          <p:nvPr/>
        </p:nvSpPr>
        <p:spPr>
          <a:xfrm>
            <a:off x="5275474" y="-58771"/>
            <a:ext cx="4275740" cy="461665"/>
          </a:xfrm>
          <a:prstGeom prst="rect">
            <a:avLst/>
          </a:prstGeom>
          <a:noFill/>
        </p:spPr>
        <p:txBody>
          <a:bodyPr wrap="square" rtlCol="0">
            <a:spAutoFit/>
          </a:bodyPr>
          <a:lstStyle/>
          <a:p>
            <a:r>
              <a:rPr lang="en-US" sz="2400" dirty="0">
                <a:solidFill>
                  <a:schemeClr val="bg1"/>
                </a:solidFill>
              </a:rPr>
              <a:t>HECM Case Study</a:t>
            </a:r>
          </a:p>
        </p:txBody>
      </p:sp>
    </p:spTree>
    <p:extLst>
      <p:ext uri="{BB962C8B-B14F-4D97-AF65-F5344CB8AC3E}">
        <p14:creationId xmlns:p14="http://schemas.microsoft.com/office/powerpoint/2010/main" val="2754557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44D2-64AA-4E3F-B109-817A5F827E8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EC48B1CC-D82B-4830-9C28-23CCDA31F63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803CB81-EE55-410A-8BC6-D6B1122CAAB4}"/>
              </a:ext>
            </a:extLst>
          </p:cNvPr>
          <p:cNvPicPr>
            <a:picLocks noChangeAspect="1"/>
          </p:cNvPicPr>
          <p:nvPr/>
        </p:nvPicPr>
        <p:blipFill>
          <a:blip r:embed="rId2"/>
          <a:stretch>
            <a:fillRect/>
          </a:stretch>
        </p:blipFill>
        <p:spPr>
          <a:xfrm>
            <a:off x="0" y="-32313"/>
            <a:ext cx="12192000" cy="6890313"/>
          </a:xfrm>
          <a:prstGeom prst="rect">
            <a:avLst/>
          </a:prstGeom>
        </p:spPr>
      </p:pic>
      <p:sp>
        <p:nvSpPr>
          <p:cNvPr id="6" name="TextBox 5">
            <a:extLst>
              <a:ext uri="{FF2B5EF4-FFF2-40B4-BE49-F238E27FC236}">
                <a16:creationId xmlns:a16="http://schemas.microsoft.com/office/drawing/2014/main" id="{4F53C989-74E4-4528-BF41-85F18A405098}"/>
              </a:ext>
            </a:extLst>
          </p:cNvPr>
          <p:cNvSpPr txBox="1"/>
          <p:nvPr/>
        </p:nvSpPr>
        <p:spPr>
          <a:xfrm>
            <a:off x="4670754" y="-42549"/>
            <a:ext cx="4275740" cy="461665"/>
          </a:xfrm>
          <a:prstGeom prst="rect">
            <a:avLst/>
          </a:prstGeom>
          <a:noFill/>
        </p:spPr>
        <p:txBody>
          <a:bodyPr wrap="square" rtlCol="0">
            <a:spAutoFit/>
          </a:bodyPr>
          <a:lstStyle/>
          <a:p>
            <a:r>
              <a:rPr lang="en-US" sz="2400" dirty="0">
                <a:solidFill>
                  <a:schemeClr val="bg1"/>
                </a:solidFill>
              </a:rPr>
              <a:t>Linear Baseline</a:t>
            </a:r>
          </a:p>
        </p:txBody>
      </p:sp>
      <p:pic>
        <p:nvPicPr>
          <p:cNvPr id="7" name="Picture 6">
            <a:extLst>
              <a:ext uri="{FF2B5EF4-FFF2-40B4-BE49-F238E27FC236}">
                <a16:creationId xmlns:a16="http://schemas.microsoft.com/office/drawing/2014/main" id="{C2C0C03F-9132-4CD2-8233-EA7A6236FCE3}"/>
              </a:ext>
            </a:extLst>
          </p:cNvPr>
          <p:cNvPicPr>
            <a:picLocks noChangeAspect="1"/>
          </p:cNvPicPr>
          <p:nvPr/>
        </p:nvPicPr>
        <p:blipFill>
          <a:blip r:embed="rId3"/>
          <a:stretch>
            <a:fillRect/>
          </a:stretch>
        </p:blipFill>
        <p:spPr>
          <a:xfrm>
            <a:off x="10405319" y="6183035"/>
            <a:ext cx="1712373" cy="621755"/>
          </a:xfrm>
          <a:prstGeom prst="rect">
            <a:avLst/>
          </a:prstGeom>
        </p:spPr>
      </p:pic>
    </p:spTree>
    <p:extLst>
      <p:ext uri="{BB962C8B-B14F-4D97-AF65-F5344CB8AC3E}">
        <p14:creationId xmlns:p14="http://schemas.microsoft.com/office/powerpoint/2010/main" val="2736418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44D2-64AA-4E3F-B109-817A5F827E80}"/>
              </a:ext>
            </a:extLst>
          </p:cNvPr>
          <p:cNvSpPr>
            <a:spLocks noGrp="1"/>
          </p:cNvSpPr>
          <p:nvPr>
            <p:ph type="title"/>
          </p:nvPr>
        </p:nvSpPr>
        <p:spPr>
          <a:xfrm>
            <a:off x="3041900" y="361652"/>
            <a:ext cx="8144267" cy="776773"/>
          </a:xfrm>
        </p:spPr>
        <p:txBody>
          <a:bodyPr>
            <a:normAutofit/>
          </a:bodyPr>
          <a:lstStyle/>
          <a:p>
            <a:endParaRPr lang="en-US"/>
          </a:p>
        </p:txBody>
      </p:sp>
      <p:sp>
        <p:nvSpPr>
          <p:cNvPr id="3" name="Content Placeholder 2">
            <a:extLst>
              <a:ext uri="{FF2B5EF4-FFF2-40B4-BE49-F238E27FC236}">
                <a16:creationId xmlns:a16="http://schemas.microsoft.com/office/drawing/2014/main" id="{EC48B1CC-D82B-4830-9C28-23CCDA31F63B}"/>
              </a:ext>
            </a:extLst>
          </p:cNvPr>
          <p:cNvSpPr>
            <a:spLocks noGrp="1"/>
          </p:cNvSpPr>
          <p:nvPr>
            <p:ph idx="1"/>
          </p:nvPr>
        </p:nvSpPr>
        <p:spPr>
          <a:xfrm>
            <a:off x="3041900" y="1308174"/>
            <a:ext cx="8144267" cy="4969783"/>
          </a:xfrm>
        </p:spPr>
        <p:txBody>
          <a:bodyPr/>
          <a:lstStyle/>
          <a:p>
            <a:endParaRPr lang="en-US"/>
          </a:p>
        </p:txBody>
      </p:sp>
      <p:pic>
        <p:nvPicPr>
          <p:cNvPr id="5" name="Picture 4">
            <a:extLst>
              <a:ext uri="{FF2B5EF4-FFF2-40B4-BE49-F238E27FC236}">
                <a16:creationId xmlns:a16="http://schemas.microsoft.com/office/drawing/2014/main" id="{9EF5DADB-769F-463F-A26B-BE332260FDD9}"/>
              </a:ext>
            </a:extLst>
          </p:cNvPr>
          <p:cNvPicPr>
            <a:picLocks noChangeAspect="1"/>
          </p:cNvPicPr>
          <p:nvPr/>
        </p:nvPicPr>
        <p:blipFill>
          <a:blip r:embed="rId2"/>
          <a:stretch>
            <a:fillRect/>
          </a:stretch>
        </p:blipFill>
        <p:spPr>
          <a:xfrm>
            <a:off x="0" y="32313"/>
            <a:ext cx="12192000" cy="6858000"/>
          </a:xfrm>
          <a:prstGeom prst="rect">
            <a:avLst/>
          </a:prstGeom>
        </p:spPr>
      </p:pic>
      <p:sp>
        <p:nvSpPr>
          <p:cNvPr id="9" name="TextBox 8">
            <a:extLst>
              <a:ext uri="{FF2B5EF4-FFF2-40B4-BE49-F238E27FC236}">
                <a16:creationId xmlns:a16="http://schemas.microsoft.com/office/drawing/2014/main" id="{BA02ADFF-2699-4264-BDE4-FED582BD3DAF}"/>
              </a:ext>
            </a:extLst>
          </p:cNvPr>
          <p:cNvSpPr txBox="1"/>
          <p:nvPr/>
        </p:nvSpPr>
        <p:spPr>
          <a:xfrm>
            <a:off x="4059934" y="-22506"/>
            <a:ext cx="4275740" cy="461665"/>
          </a:xfrm>
          <a:prstGeom prst="rect">
            <a:avLst/>
          </a:prstGeom>
          <a:noFill/>
        </p:spPr>
        <p:txBody>
          <a:bodyPr wrap="square" rtlCol="0">
            <a:spAutoFit/>
          </a:bodyPr>
          <a:lstStyle/>
          <a:p>
            <a:r>
              <a:rPr lang="en-US" sz="2400" dirty="0">
                <a:solidFill>
                  <a:schemeClr val="bg1"/>
                </a:solidFill>
              </a:rPr>
              <a:t>Market Stress Tested Baseline</a:t>
            </a:r>
          </a:p>
        </p:txBody>
      </p:sp>
      <p:sp>
        <p:nvSpPr>
          <p:cNvPr id="6" name="Rectangle 5">
            <a:extLst>
              <a:ext uri="{FF2B5EF4-FFF2-40B4-BE49-F238E27FC236}">
                <a16:creationId xmlns:a16="http://schemas.microsoft.com/office/drawing/2014/main" id="{C1FF2880-4C84-4102-92FC-FB46528F14FD}"/>
              </a:ext>
            </a:extLst>
          </p:cNvPr>
          <p:cNvSpPr/>
          <p:nvPr/>
        </p:nvSpPr>
        <p:spPr>
          <a:xfrm>
            <a:off x="191407" y="749380"/>
            <a:ext cx="6922628" cy="439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1A21A91D-650F-44F1-B547-62061B0F5346}"/>
              </a:ext>
            </a:extLst>
          </p:cNvPr>
          <p:cNvPicPr>
            <a:picLocks noChangeAspect="1"/>
          </p:cNvPicPr>
          <p:nvPr/>
        </p:nvPicPr>
        <p:blipFill>
          <a:blip r:embed="rId3"/>
          <a:stretch>
            <a:fillRect/>
          </a:stretch>
        </p:blipFill>
        <p:spPr>
          <a:xfrm>
            <a:off x="10405319" y="6183035"/>
            <a:ext cx="1712373" cy="621755"/>
          </a:xfrm>
          <a:prstGeom prst="rect">
            <a:avLst/>
          </a:prstGeom>
        </p:spPr>
      </p:pic>
    </p:spTree>
    <p:extLst>
      <p:ext uri="{BB962C8B-B14F-4D97-AF65-F5344CB8AC3E}">
        <p14:creationId xmlns:p14="http://schemas.microsoft.com/office/powerpoint/2010/main" val="157767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44D2-64AA-4E3F-B109-817A5F827E8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EC48B1CC-D82B-4830-9C28-23CCDA31F63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F8B3A09-869D-4EB9-A6F5-23927BDB9D3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55B34A8-6376-4DAC-B2FF-C4049FA495ED}"/>
              </a:ext>
            </a:extLst>
          </p:cNvPr>
          <p:cNvSpPr txBox="1"/>
          <p:nvPr/>
        </p:nvSpPr>
        <p:spPr>
          <a:xfrm>
            <a:off x="3449113" y="-25447"/>
            <a:ext cx="7329840" cy="461665"/>
          </a:xfrm>
          <a:prstGeom prst="rect">
            <a:avLst/>
          </a:prstGeom>
          <a:noFill/>
        </p:spPr>
        <p:txBody>
          <a:bodyPr wrap="square" rtlCol="0">
            <a:spAutoFit/>
          </a:bodyPr>
          <a:lstStyle/>
          <a:p>
            <a:r>
              <a:rPr lang="en-US" sz="2400" dirty="0">
                <a:solidFill>
                  <a:schemeClr val="bg1"/>
                </a:solidFill>
              </a:rPr>
              <a:t>HECM Line of Credit Income Draw - Baseline  </a:t>
            </a:r>
          </a:p>
        </p:txBody>
      </p:sp>
      <p:sp>
        <p:nvSpPr>
          <p:cNvPr id="8" name="Arrow: Left 7">
            <a:extLst>
              <a:ext uri="{FF2B5EF4-FFF2-40B4-BE49-F238E27FC236}">
                <a16:creationId xmlns:a16="http://schemas.microsoft.com/office/drawing/2014/main" id="{F7FD4826-93FA-446B-B800-7AAE4B3429EC}"/>
              </a:ext>
            </a:extLst>
          </p:cNvPr>
          <p:cNvSpPr/>
          <p:nvPr/>
        </p:nvSpPr>
        <p:spPr>
          <a:xfrm>
            <a:off x="9557313" y="6246591"/>
            <a:ext cx="730672" cy="49244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F91E01A0-2867-4F7D-883C-8FCAB67ABCD7}"/>
              </a:ext>
            </a:extLst>
          </p:cNvPr>
          <p:cNvPicPr>
            <a:picLocks noChangeAspect="1"/>
          </p:cNvPicPr>
          <p:nvPr/>
        </p:nvPicPr>
        <p:blipFill>
          <a:blip r:embed="rId3"/>
          <a:stretch>
            <a:fillRect/>
          </a:stretch>
        </p:blipFill>
        <p:spPr>
          <a:xfrm>
            <a:off x="10405319" y="6183035"/>
            <a:ext cx="1712373" cy="621755"/>
          </a:xfrm>
          <a:prstGeom prst="rect">
            <a:avLst/>
          </a:prstGeom>
        </p:spPr>
      </p:pic>
    </p:spTree>
    <p:extLst>
      <p:ext uri="{BB962C8B-B14F-4D97-AF65-F5344CB8AC3E}">
        <p14:creationId xmlns:p14="http://schemas.microsoft.com/office/powerpoint/2010/main" val="2156671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44D2-64AA-4E3F-B109-817A5F827E8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EC48B1CC-D82B-4830-9C28-23CCDA31F63B}"/>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D7A7D10-4CA9-4092-AE94-CFFB9B76AAA5}"/>
              </a:ext>
            </a:extLst>
          </p:cNvPr>
          <p:cNvPicPr>
            <a:picLocks noChangeAspect="1"/>
          </p:cNvPicPr>
          <p:nvPr/>
        </p:nvPicPr>
        <p:blipFill>
          <a:blip r:embed="rId2"/>
          <a:stretch>
            <a:fillRect/>
          </a:stretch>
        </p:blipFill>
        <p:spPr>
          <a:xfrm>
            <a:off x="0" y="12121"/>
            <a:ext cx="12192000" cy="6833759"/>
          </a:xfrm>
          <a:prstGeom prst="rect">
            <a:avLst/>
          </a:prstGeom>
        </p:spPr>
      </p:pic>
      <p:sp>
        <p:nvSpPr>
          <p:cNvPr id="6" name="TextBox 5">
            <a:extLst>
              <a:ext uri="{FF2B5EF4-FFF2-40B4-BE49-F238E27FC236}">
                <a16:creationId xmlns:a16="http://schemas.microsoft.com/office/drawing/2014/main" id="{BF033938-56EB-4400-9967-591A913BB13A}"/>
              </a:ext>
            </a:extLst>
          </p:cNvPr>
          <p:cNvSpPr txBox="1"/>
          <p:nvPr/>
        </p:nvSpPr>
        <p:spPr>
          <a:xfrm>
            <a:off x="3449113" y="-25447"/>
            <a:ext cx="7329840" cy="461665"/>
          </a:xfrm>
          <a:prstGeom prst="rect">
            <a:avLst/>
          </a:prstGeom>
          <a:noFill/>
        </p:spPr>
        <p:txBody>
          <a:bodyPr wrap="square" rtlCol="0">
            <a:spAutoFit/>
          </a:bodyPr>
          <a:lstStyle/>
          <a:p>
            <a:r>
              <a:rPr lang="en-US" sz="2400" dirty="0">
                <a:solidFill>
                  <a:schemeClr val="bg1"/>
                </a:solidFill>
              </a:rPr>
              <a:t>HECM Line of Credit Income Draw - Baseline  </a:t>
            </a:r>
          </a:p>
        </p:txBody>
      </p:sp>
      <p:sp>
        <p:nvSpPr>
          <p:cNvPr id="7" name="Rectangle 6">
            <a:extLst>
              <a:ext uri="{FF2B5EF4-FFF2-40B4-BE49-F238E27FC236}">
                <a16:creationId xmlns:a16="http://schemas.microsoft.com/office/drawing/2014/main" id="{49FA2869-E54D-4345-9A05-CE3BB5748397}"/>
              </a:ext>
            </a:extLst>
          </p:cNvPr>
          <p:cNvSpPr/>
          <p:nvPr/>
        </p:nvSpPr>
        <p:spPr>
          <a:xfrm>
            <a:off x="118126" y="452052"/>
            <a:ext cx="5367055" cy="439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Arrow: Left 7">
            <a:extLst>
              <a:ext uri="{FF2B5EF4-FFF2-40B4-BE49-F238E27FC236}">
                <a16:creationId xmlns:a16="http://schemas.microsoft.com/office/drawing/2014/main" id="{53F92E12-5F30-4656-8515-007F23E0A2EC}"/>
              </a:ext>
            </a:extLst>
          </p:cNvPr>
          <p:cNvSpPr/>
          <p:nvPr/>
        </p:nvSpPr>
        <p:spPr>
          <a:xfrm>
            <a:off x="5612835" y="432947"/>
            <a:ext cx="730672" cy="49244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Arrow: Left 8">
            <a:extLst>
              <a:ext uri="{FF2B5EF4-FFF2-40B4-BE49-F238E27FC236}">
                <a16:creationId xmlns:a16="http://schemas.microsoft.com/office/drawing/2014/main" id="{C953B67E-5FD5-433E-B44F-6FA1ACCE147F}"/>
              </a:ext>
            </a:extLst>
          </p:cNvPr>
          <p:cNvSpPr/>
          <p:nvPr/>
        </p:nvSpPr>
        <p:spPr>
          <a:xfrm>
            <a:off x="9804245" y="6391004"/>
            <a:ext cx="730672" cy="49244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283B3B76-AD7E-4289-83CB-7F0EBB796DF4}"/>
              </a:ext>
            </a:extLst>
          </p:cNvPr>
          <p:cNvPicPr>
            <a:picLocks noChangeAspect="1"/>
          </p:cNvPicPr>
          <p:nvPr/>
        </p:nvPicPr>
        <p:blipFill>
          <a:blip r:embed="rId3"/>
          <a:stretch>
            <a:fillRect/>
          </a:stretch>
        </p:blipFill>
        <p:spPr>
          <a:xfrm>
            <a:off x="10405319" y="6183035"/>
            <a:ext cx="1712373" cy="621755"/>
          </a:xfrm>
          <a:prstGeom prst="rect">
            <a:avLst/>
          </a:prstGeom>
        </p:spPr>
      </p:pic>
    </p:spTree>
    <p:extLst>
      <p:ext uri="{BB962C8B-B14F-4D97-AF65-F5344CB8AC3E}">
        <p14:creationId xmlns:p14="http://schemas.microsoft.com/office/powerpoint/2010/main" val="4058581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807"/>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249237" y="-25875"/>
            <a:ext cx="9038508" cy="1325563"/>
          </a:xfrm>
        </p:spPr>
        <p:txBody>
          <a:bodyPr/>
          <a:lstStyle/>
          <a:p>
            <a:pPr algn="ctr"/>
            <a:r>
              <a:rPr lang="en-US" dirty="0">
                <a:solidFill>
                  <a:srgbClr val="333F50"/>
                </a:solidFill>
                <a:effectLst/>
                <a:latin typeface="Rockwell" panose="02060603020205020403" pitchFamily="18" charset="0"/>
              </a:rPr>
              <a:t>Buy Income and Invest the Difference</a:t>
            </a:r>
            <a:r>
              <a:rPr lang="en-US" baseline="30000" dirty="0">
                <a:solidFill>
                  <a:srgbClr val="333F50"/>
                </a:solidFill>
                <a:effectLst/>
                <a:latin typeface="Rockwell" panose="02060603020205020403" pitchFamily="18" charset="0"/>
              </a:rPr>
              <a:t>®</a:t>
            </a:r>
          </a:p>
        </p:txBody>
      </p:sp>
      <p:grpSp>
        <p:nvGrpSpPr>
          <p:cNvPr id="19" name="Group 18"/>
          <p:cNvGrpSpPr/>
          <p:nvPr/>
        </p:nvGrpSpPr>
        <p:grpSpPr>
          <a:xfrm>
            <a:off x="-182879" y="6283326"/>
            <a:ext cx="12499144" cy="580211"/>
            <a:chOff x="-88136" y="6283325"/>
            <a:chExt cx="9906000" cy="580211"/>
          </a:xfrm>
        </p:grpSpPr>
        <p:grpSp>
          <p:nvGrpSpPr>
            <p:cNvPr id="20" name="Group 19"/>
            <p:cNvGrpSpPr>
              <a:grpSpLocks/>
            </p:cNvGrpSpPr>
            <p:nvPr/>
          </p:nvGrpSpPr>
          <p:grpSpPr bwMode="auto">
            <a:xfrm>
              <a:off x="-88136" y="6283325"/>
              <a:ext cx="9906000" cy="574675"/>
              <a:chOff x="0" y="6283325"/>
              <a:chExt cx="9906000" cy="574675"/>
            </a:xfrm>
          </p:grpSpPr>
          <p:grpSp>
            <p:nvGrpSpPr>
              <p:cNvPr id="23" name="Group 19"/>
              <p:cNvGrpSpPr>
                <a:grpSpLocks/>
              </p:cNvGrpSpPr>
              <p:nvPr/>
            </p:nvGrpSpPr>
            <p:grpSpPr bwMode="auto">
              <a:xfrm>
                <a:off x="0" y="6496059"/>
                <a:ext cx="9906000" cy="271226"/>
                <a:chOff x="0" y="6523530"/>
                <a:chExt cx="9143999" cy="270913"/>
              </a:xfrm>
            </p:grpSpPr>
            <p:grpSp>
              <p:nvGrpSpPr>
                <p:cNvPr id="25" name="Group 13"/>
                <p:cNvGrpSpPr>
                  <a:grpSpLocks/>
                </p:cNvGrpSpPr>
                <p:nvPr/>
              </p:nvGrpSpPr>
              <p:grpSpPr bwMode="auto">
                <a:xfrm>
                  <a:off x="0" y="6523530"/>
                  <a:ext cx="9143999" cy="220408"/>
                  <a:chOff x="0" y="6523530"/>
                  <a:chExt cx="9144289" cy="220408"/>
                </a:xfrm>
              </p:grpSpPr>
              <p:sp>
                <p:nvSpPr>
                  <p:cNvPr id="27" name="Rectangle 26"/>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28" name="Rectangle 27"/>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9" name="Rectangle 28"/>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t>
                    </a:r>
                  </a:p>
                </p:txBody>
              </p:sp>
              <p:sp>
                <p:nvSpPr>
                  <p:cNvPr id="41" name="Rectangle 40"/>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6" name="TextBox 11"/>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700" baseline="30000" dirty="0">
                      <a:solidFill>
                        <a:schemeClr val="bg1"/>
                      </a:solidFill>
                      <a:latin typeface="Calibri" pitchFamily="34" charset="0"/>
                      <a:cs typeface="Arial" charset="0"/>
                    </a:rPr>
                    <a:t> </a:t>
                  </a:r>
                  <a:r>
                    <a:rPr lang="en-US" sz="700" dirty="0">
                      <a:solidFill>
                        <a:schemeClr val="bg1"/>
                      </a:solidFill>
                      <a:latin typeface="Calibri" pitchFamily="34" charset="0"/>
                      <a:cs typeface="Arial" charset="0"/>
                    </a:rPr>
                    <a:t>Copyright 2009 – 2016   Thrive Income Distribution System®</a:t>
                  </a:r>
                </a:p>
              </p:txBody>
            </p:sp>
          </p:grpSp>
          <p:pic>
            <p:nvPicPr>
              <p:cNvPr id="24" name="Picture 18" descr="thrive logo f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20"/>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17" name="TextBox 16">
            <a:extLst>
              <a:ext uri="{FF2B5EF4-FFF2-40B4-BE49-F238E27FC236}">
                <a16:creationId xmlns:a16="http://schemas.microsoft.com/office/drawing/2014/main" id="{BC12739E-2955-4914-9A86-73E03EA3FB28}"/>
              </a:ext>
            </a:extLst>
          </p:cNvPr>
          <p:cNvSpPr txBox="1"/>
          <p:nvPr/>
        </p:nvSpPr>
        <p:spPr>
          <a:xfrm>
            <a:off x="462711" y="1661684"/>
            <a:ext cx="5268942" cy="1384995"/>
          </a:xfrm>
          <a:prstGeom prst="rect">
            <a:avLst/>
          </a:prstGeom>
          <a:noFill/>
        </p:spPr>
        <p:txBody>
          <a:bodyPr wrap="square" rtlCol="0">
            <a:spAutoFit/>
          </a:bodyPr>
          <a:lstStyle/>
          <a:p>
            <a:r>
              <a:rPr lang="en-US" sz="2800" dirty="0">
                <a:solidFill>
                  <a:srgbClr val="C00000"/>
                </a:solidFill>
                <a:latin typeface="Rockwell" panose="02060603020205020403" pitchFamily="18" charset="0"/>
              </a:rPr>
              <a:t>Buy Income…</a:t>
            </a:r>
            <a:r>
              <a:rPr lang="en-US" sz="2800" dirty="0">
                <a:latin typeface="Rockwell" panose="02060603020205020403" pitchFamily="18" charset="0"/>
              </a:rPr>
              <a:t> </a:t>
            </a:r>
          </a:p>
          <a:p>
            <a:r>
              <a:rPr lang="en-US" sz="2800" dirty="0">
                <a:latin typeface="Rockwell" panose="02060603020205020403" pitchFamily="18" charset="0"/>
              </a:rPr>
              <a:t>Promised Based Income Assets</a:t>
            </a:r>
            <a:endParaRPr lang="en-US" sz="2800" dirty="0"/>
          </a:p>
          <a:p>
            <a:r>
              <a:rPr lang="en-US" sz="2800" dirty="0"/>
              <a:t> </a:t>
            </a:r>
          </a:p>
        </p:txBody>
      </p:sp>
      <p:pic>
        <p:nvPicPr>
          <p:cNvPr id="18" name="Picture 17">
            <a:extLst>
              <a:ext uri="{FF2B5EF4-FFF2-40B4-BE49-F238E27FC236}">
                <a16:creationId xmlns:a16="http://schemas.microsoft.com/office/drawing/2014/main" id="{6CA329D7-266B-4954-9410-1C68FF1293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2658" y="2485247"/>
            <a:ext cx="4818244" cy="3174969"/>
          </a:xfrm>
          <a:prstGeom prst="rect">
            <a:avLst/>
          </a:prstGeom>
        </p:spPr>
      </p:pic>
      <p:pic>
        <p:nvPicPr>
          <p:cNvPr id="30" name="Picture 29">
            <a:extLst>
              <a:ext uri="{FF2B5EF4-FFF2-40B4-BE49-F238E27FC236}">
                <a16:creationId xmlns:a16="http://schemas.microsoft.com/office/drawing/2014/main" id="{1207DDCB-C382-4C9C-8F9A-35D4FB1AF56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493" b="99403" l="10000" r="90351">
                        <a14:foregroundMark x1="11185" y1="91343" x2="14179" y2="94554"/>
                        <a14:foregroundMark x1="10629" y1="90746" x2="11185" y2="91343"/>
                        <a14:foregroundMark x1="10351" y1="90448" x2="10629" y2="90746"/>
                        <a14:foregroundMark x1="85826" y1="95151" x2="88032" y2="91695"/>
                        <a14:foregroundMark x1="90328" y1="86445" x2="90175" y2="75821"/>
                        <a14:foregroundMark x1="90000" y1="77313" x2="90351" y2="93134"/>
                        <a14:foregroundMark x1="90351" y1="93134" x2="88947" y2="95224"/>
                        <a14:foregroundMark x1="74561" y1="1493" x2="79649" y2="15821"/>
                        <a14:backgroundMark x1="11404" y1="98806" x2="58246" y2="99701"/>
                        <a14:backgroundMark x1="58246" y1="99701" x2="67544" y2="98806"/>
                        <a14:backgroundMark x1="67544" y1="98806" x2="76667" y2="99701"/>
                        <a14:backgroundMark x1="76667" y1="99701" x2="85614" y2="99403"/>
                        <a14:backgroundMark x1="85614" y1="99403" x2="88026" y2="93888"/>
                        <a14:backgroundMark x1="90940" y1="77253" x2="90877" y2="75224"/>
                        <a14:backgroundMark x1="10000" y1="91343" x2="10000" y2="91343"/>
                        <a14:backgroundMark x1="11053" y1="99701" x2="11053" y2="99701"/>
                        <a14:backgroundMark x1="90526" y1="97313" x2="90351" y2="78507"/>
                        <a14:backgroundMark x1="10175" y1="90746" x2="10175" y2="90746"/>
                        <a14:backgroundMark x1="10175" y1="90746" x2="10000" y2="90448"/>
                        <a14:backgroundMark x1="11404" y1="99701" x2="10526" y2="98507"/>
                        <a14:backgroundMark x1="90351" y1="88955" x2="90351" y2="77612"/>
                      </a14:backgroundRemoval>
                    </a14:imgEffect>
                  </a14:imgLayer>
                </a14:imgProps>
              </a:ext>
            </a:extLst>
          </a:blip>
          <a:stretch>
            <a:fillRect/>
          </a:stretch>
        </p:blipFill>
        <p:spPr>
          <a:xfrm>
            <a:off x="5416968" y="1303700"/>
            <a:ext cx="5340327" cy="3138613"/>
          </a:xfrm>
          <a:prstGeom prst="rect">
            <a:avLst/>
          </a:prstGeom>
        </p:spPr>
      </p:pic>
      <p:sp>
        <p:nvSpPr>
          <p:cNvPr id="31" name="TextBox 30">
            <a:extLst>
              <a:ext uri="{FF2B5EF4-FFF2-40B4-BE49-F238E27FC236}">
                <a16:creationId xmlns:a16="http://schemas.microsoft.com/office/drawing/2014/main" id="{DCEE255F-D2A6-4B56-B294-17F819342CC7}"/>
              </a:ext>
            </a:extLst>
          </p:cNvPr>
          <p:cNvSpPr txBox="1"/>
          <p:nvPr/>
        </p:nvSpPr>
        <p:spPr>
          <a:xfrm>
            <a:off x="5919242" y="4442313"/>
            <a:ext cx="4838053" cy="954107"/>
          </a:xfrm>
          <a:prstGeom prst="rect">
            <a:avLst/>
          </a:prstGeom>
          <a:noFill/>
        </p:spPr>
        <p:txBody>
          <a:bodyPr wrap="square" rtlCol="0">
            <a:spAutoFit/>
          </a:bodyPr>
          <a:lstStyle/>
          <a:p>
            <a:r>
              <a:rPr lang="en-US" sz="2800" dirty="0">
                <a:solidFill>
                  <a:srgbClr val="C00000"/>
                </a:solidFill>
                <a:latin typeface="Rockwell" panose="02060603020205020403" pitchFamily="18" charset="0"/>
              </a:rPr>
              <a:t>Invest the Difference…</a:t>
            </a:r>
            <a:r>
              <a:rPr lang="en-US" sz="2800" dirty="0">
                <a:latin typeface="Rockwell" panose="02060603020205020403" pitchFamily="18" charset="0"/>
              </a:rPr>
              <a:t> Risked Based Growth Assets</a:t>
            </a:r>
          </a:p>
        </p:txBody>
      </p:sp>
      <p:sp>
        <p:nvSpPr>
          <p:cNvPr id="32" name="Arrow: Down 31">
            <a:extLst>
              <a:ext uri="{FF2B5EF4-FFF2-40B4-BE49-F238E27FC236}">
                <a16:creationId xmlns:a16="http://schemas.microsoft.com/office/drawing/2014/main" id="{61E3114E-3BEA-4727-B23E-929A88103655}"/>
              </a:ext>
            </a:extLst>
          </p:cNvPr>
          <p:cNvSpPr/>
          <p:nvPr/>
        </p:nvSpPr>
        <p:spPr>
          <a:xfrm>
            <a:off x="4566863" y="2707240"/>
            <a:ext cx="719191" cy="2517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ine 5">
            <a:extLst>
              <a:ext uri="{FF2B5EF4-FFF2-40B4-BE49-F238E27FC236}">
                <a16:creationId xmlns:a16="http://schemas.microsoft.com/office/drawing/2014/main" id="{91559035-D831-4F97-BA74-BE3D0E6D2A81}"/>
              </a:ext>
            </a:extLst>
          </p:cNvPr>
          <p:cNvSpPr>
            <a:spLocks noChangeShapeType="1"/>
          </p:cNvSpPr>
          <p:nvPr/>
        </p:nvSpPr>
        <p:spPr bwMode="auto">
          <a:xfrm flipV="1">
            <a:off x="430306" y="931439"/>
            <a:ext cx="7628909" cy="18735"/>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Tree>
    <p:extLst>
      <p:ext uri="{BB962C8B-B14F-4D97-AF65-F5344CB8AC3E}">
        <p14:creationId xmlns:p14="http://schemas.microsoft.com/office/powerpoint/2010/main" val="3996285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par>
                                <p:cTn id="12" presetID="2" presetClass="entr" presetSubtype="1"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F11C62-0497-4416-A87C-8350072DB3B3}"/>
              </a:ext>
            </a:extLst>
          </p:cNvPr>
          <p:cNvSpPr/>
          <p:nvPr/>
        </p:nvSpPr>
        <p:spPr>
          <a:xfrm>
            <a:off x="0" y="-20808"/>
            <a:ext cx="12192000" cy="687880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a:xfrm>
            <a:off x="1317644" y="-96504"/>
            <a:ext cx="8452880" cy="1325563"/>
          </a:xfrm>
        </p:spPr>
        <p:txBody>
          <a:bodyPr/>
          <a:lstStyle/>
          <a:p>
            <a:r>
              <a:rPr lang="en-US" sz="4400" dirty="0">
                <a:effectLst/>
                <a:latin typeface="Rockwell" panose="02060603020205020403" pitchFamily="18" charset="0"/>
              </a:rPr>
              <a:t>Tom Hegna on Thrive University </a:t>
            </a:r>
          </a:p>
        </p:txBody>
      </p:sp>
      <p:pic>
        <p:nvPicPr>
          <p:cNvPr id="7" name="TomH_Promo_">
            <a:hlinkClick r:id="" action="ppaction://media"/>
            <a:extLst>
              <a:ext uri="{FF2B5EF4-FFF2-40B4-BE49-F238E27FC236}">
                <a16:creationId xmlns:a16="http://schemas.microsoft.com/office/drawing/2014/main" id="{7ACADEEE-1411-469F-A605-B1040E56C9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7644" y="1044472"/>
            <a:ext cx="9144000" cy="45247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DE75DA6E-1C2E-4A07-83E4-B1F516216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4675" y="70228"/>
            <a:ext cx="2011272" cy="2045909"/>
          </a:xfrm>
          <a:prstGeom prst="ellipse">
            <a:avLst/>
          </a:prstGeom>
          <a:ln>
            <a:noFill/>
          </a:ln>
          <a:effectLst>
            <a:softEdge rad="112500"/>
          </a:effectLst>
        </p:spPr>
      </p:pic>
      <p:sp>
        <p:nvSpPr>
          <p:cNvPr id="3" name="TextBox 2">
            <a:extLst>
              <a:ext uri="{FF2B5EF4-FFF2-40B4-BE49-F238E27FC236}">
                <a16:creationId xmlns:a16="http://schemas.microsoft.com/office/drawing/2014/main" id="{019FF980-D480-470C-A82F-67AAA9D83209}"/>
              </a:ext>
            </a:extLst>
          </p:cNvPr>
          <p:cNvSpPr txBox="1"/>
          <p:nvPr/>
        </p:nvSpPr>
        <p:spPr>
          <a:xfrm>
            <a:off x="1317644" y="5562701"/>
            <a:ext cx="8808910" cy="707886"/>
          </a:xfrm>
          <a:prstGeom prst="rect">
            <a:avLst/>
          </a:prstGeom>
          <a:noFill/>
        </p:spPr>
        <p:txBody>
          <a:bodyPr wrap="square" rtlCol="0">
            <a:spAutoFit/>
          </a:bodyPr>
          <a:lstStyle/>
          <a:p>
            <a:pPr algn="ctr"/>
            <a:r>
              <a:rPr lang="en-US" sz="4000" b="1" dirty="0"/>
              <a:t>Text: </a:t>
            </a:r>
            <a:r>
              <a:rPr lang="en-US" sz="4000" b="1" dirty="0">
                <a:solidFill>
                  <a:srgbClr val="FF0000"/>
                </a:solidFill>
              </a:rPr>
              <a:t>THRIVEU</a:t>
            </a:r>
            <a:r>
              <a:rPr lang="en-US" sz="4000" b="1" dirty="0"/>
              <a:t> to </a:t>
            </a:r>
            <a:r>
              <a:rPr lang="en-US" sz="4000" b="1" dirty="0">
                <a:solidFill>
                  <a:srgbClr val="FF0000"/>
                </a:solidFill>
              </a:rPr>
              <a:t>66866</a:t>
            </a:r>
          </a:p>
        </p:txBody>
      </p:sp>
    </p:spTree>
    <p:extLst>
      <p:ext uri="{BB962C8B-B14F-4D97-AF65-F5344CB8AC3E}">
        <p14:creationId xmlns:p14="http://schemas.microsoft.com/office/powerpoint/2010/main" val="3765677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47F7B00-DA15-4E5F-8820-2CD622F6D247}"/>
              </a:ext>
            </a:extLst>
          </p:cNvPr>
          <p:cNvSpPr/>
          <p:nvPr/>
        </p:nvSpPr>
        <p:spPr>
          <a:xfrm>
            <a:off x="0" y="-20808"/>
            <a:ext cx="12192000" cy="687880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Title 4">
            <a:extLst>
              <a:ext uri="{FF2B5EF4-FFF2-40B4-BE49-F238E27FC236}">
                <a16:creationId xmlns:a16="http://schemas.microsoft.com/office/drawing/2014/main" id="{ECAF4399-FC2E-4246-8388-5E5B3A56F583}"/>
              </a:ext>
            </a:extLst>
          </p:cNvPr>
          <p:cNvSpPr>
            <a:spLocks noGrp="1"/>
          </p:cNvSpPr>
          <p:nvPr>
            <p:ph type="title"/>
          </p:nvPr>
        </p:nvSpPr>
        <p:spPr/>
        <p:txBody>
          <a:bodyPr/>
          <a:lstStyle/>
          <a:p>
            <a:r>
              <a:rPr lang="en-US" dirty="0">
                <a:latin typeface="Rockwell" panose="02060603020205020403" pitchFamily="18" charset="0"/>
              </a:rPr>
              <a:t>THRIVE University Online</a:t>
            </a:r>
          </a:p>
        </p:txBody>
      </p:sp>
      <p:grpSp>
        <p:nvGrpSpPr>
          <p:cNvPr id="12" name="Group 11">
            <a:extLst>
              <a:ext uri="{FF2B5EF4-FFF2-40B4-BE49-F238E27FC236}">
                <a16:creationId xmlns:a16="http://schemas.microsoft.com/office/drawing/2014/main" id="{37FCE47E-84CD-4D7F-BF09-AEBEE64AB830}"/>
              </a:ext>
            </a:extLst>
          </p:cNvPr>
          <p:cNvGrpSpPr/>
          <p:nvPr/>
        </p:nvGrpSpPr>
        <p:grpSpPr>
          <a:xfrm>
            <a:off x="7730882" y="632375"/>
            <a:ext cx="2907972" cy="5593250"/>
            <a:chOff x="4519612" y="381000"/>
            <a:chExt cx="3152775" cy="6096000"/>
          </a:xfrm>
        </p:grpSpPr>
        <p:pic>
          <p:nvPicPr>
            <p:cNvPr id="8" name="Picture 7" descr="A screen shot of a computer&#10;&#10;Description automatically generated">
              <a:extLst>
                <a:ext uri="{FF2B5EF4-FFF2-40B4-BE49-F238E27FC236}">
                  <a16:creationId xmlns:a16="http://schemas.microsoft.com/office/drawing/2014/main" id="{85BF3FB9-4E24-4382-8D52-B0B97E8ABB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19612" y="381000"/>
              <a:ext cx="3152775" cy="6096000"/>
            </a:xfrm>
            <a:prstGeom prst="rect">
              <a:avLst/>
            </a:prstGeom>
          </p:spPr>
        </p:pic>
        <p:sp>
          <p:nvSpPr>
            <p:cNvPr id="9" name="TextBox 8">
              <a:extLst>
                <a:ext uri="{FF2B5EF4-FFF2-40B4-BE49-F238E27FC236}">
                  <a16:creationId xmlns:a16="http://schemas.microsoft.com/office/drawing/2014/main" id="{F93940DC-A9A2-42B4-9D63-0FA866561B82}"/>
                </a:ext>
              </a:extLst>
            </p:cNvPr>
            <p:cNvSpPr txBox="1"/>
            <p:nvPr/>
          </p:nvSpPr>
          <p:spPr>
            <a:xfrm>
              <a:off x="4893828" y="2116136"/>
              <a:ext cx="241626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Text: </a:t>
              </a:r>
              <a:r>
                <a:rPr lang="en-US" sz="2800" dirty="0">
                  <a:solidFill>
                    <a:srgbClr val="FF0000"/>
                  </a:solidFill>
                </a:rPr>
                <a:t>THRIVEU</a:t>
              </a:r>
            </a:p>
          </p:txBody>
        </p:sp>
        <p:sp>
          <p:nvSpPr>
            <p:cNvPr id="11" name="TextBox 10">
              <a:extLst>
                <a:ext uri="{FF2B5EF4-FFF2-40B4-BE49-F238E27FC236}">
                  <a16:creationId xmlns:a16="http://schemas.microsoft.com/office/drawing/2014/main" id="{4D012D9E-8817-4327-8DD6-D787C61A8245}"/>
                </a:ext>
              </a:extLst>
            </p:cNvPr>
            <p:cNvSpPr txBox="1"/>
            <p:nvPr/>
          </p:nvSpPr>
          <p:spPr>
            <a:xfrm>
              <a:off x="4946613" y="3695425"/>
              <a:ext cx="229877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a:t>To #: </a:t>
              </a:r>
              <a:r>
                <a:rPr lang="en-US" sz="2800" dirty="0">
                  <a:solidFill>
                    <a:srgbClr val="FF0000"/>
                  </a:solidFill>
                </a:rPr>
                <a:t>66866</a:t>
              </a:r>
            </a:p>
          </p:txBody>
        </p:sp>
      </p:grpSp>
      <p:pic>
        <p:nvPicPr>
          <p:cNvPr id="10" name="Picture 9">
            <a:extLst>
              <a:ext uri="{FF2B5EF4-FFF2-40B4-BE49-F238E27FC236}">
                <a16:creationId xmlns:a16="http://schemas.microsoft.com/office/drawing/2014/main" id="{DE75DA6E-1C2E-4A07-83E4-B1F516216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6978" y="4190345"/>
            <a:ext cx="1035778" cy="1053616"/>
          </a:xfrm>
          <a:prstGeom prst="ellipse">
            <a:avLst/>
          </a:prstGeom>
          <a:ln>
            <a:noFill/>
          </a:ln>
          <a:effectLst>
            <a:softEdge rad="112500"/>
          </a:effectLst>
        </p:spPr>
      </p:pic>
      <p:pic>
        <p:nvPicPr>
          <p:cNvPr id="13" name="Picture 12">
            <a:extLst>
              <a:ext uri="{FF2B5EF4-FFF2-40B4-BE49-F238E27FC236}">
                <a16:creationId xmlns:a16="http://schemas.microsoft.com/office/drawing/2014/main" id="{82D6C4E5-33C6-4CCA-BE6B-2D0A119F981A}"/>
              </a:ext>
            </a:extLst>
          </p:cNvPr>
          <p:cNvPicPr>
            <a:picLocks noChangeAspect="1"/>
          </p:cNvPicPr>
          <p:nvPr/>
        </p:nvPicPr>
        <p:blipFill>
          <a:blip r:embed="rId6"/>
          <a:stretch>
            <a:fillRect/>
          </a:stretch>
        </p:blipFill>
        <p:spPr>
          <a:xfrm>
            <a:off x="287054" y="1493898"/>
            <a:ext cx="7231307" cy="3870204"/>
          </a:xfrm>
          <a:prstGeom prst="rect">
            <a:avLst/>
          </a:prstGeom>
        </p:spPr>
      </p:pic>
      <p:pic>
        <p:nvPicPr>
          <p:cNvPr id="14" name="Picture 13">
            <a:extLst>
              <a:ext uri="{FF2B5EF4-FFF2-40B4-BE49-F238E27FC236}">
                <a16:creationId xmlns:a16="http://schemas.microsoft.com/office/drawing/2014/main" id="{AEFC72B1-ABD0-4855-867F-28C354DB4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034" y="3913486"/>
            <a:ext cx="1152598" cy="1172447"/>
          </a:xfrm>
          <a:prstGeom prst="ellipse">
            <a:avLst/>
          </a:prstGeom>
          <a:ln>
            <a:noFill/>
          </a:ln>
          <a:effectLst>
            <a:softEdge rad="112500"/>
          </a:effectLst>
        </p:spPr>
      </p:pic>
      <p:pic>
        <p:nvPicPr>
          <p:cNvPr id="15" name="Picture 14">
            <a:extLst>
              <a:ext uri="{FF2B5EF4-FFF2-40B4-BE49-F238E27FC236}">
                <a16:creationId xmlns:a16="http://schemas.microsoft.com/office/drawing/2014/main" id="{33E32AB9-CBF7-463F-95A3-053B40F13CA0}"/>
              </a:ext>
            </a:extLst>
          </p:cNvPr>
          <p:cNvPicPr>
            <a:picLocks noChangeAspect="1"/>
          </p:cNvPicPr>
          <p:nvPr/>
        </p:nvPicPr>
        <p:blipFill>
          <a:blip r:embed="rId8"/>
          <a:stretch>
            <a:fillRect/>
          </a:stretch>
        </p:blipFill>
        <p:spPr>
          <a:xfrm>
            <a:off x="8764539" y="1461910"/>
            <a:ext cx="840655" cy="840655"/>
          </a:xfrm>
          <a:prstGeom prst="ellipse">
            <a:avLst/>
          </a:prstGeom>
          <a:ln>
            <a:noFill/>
          </a:ln>
          <a:effectLst>
            <a:softEdge rad="112500"/>
          </a:effectLst>
        </p:spPr>
      </p:pic>
      <p:sp>
        <p:nvSpPr>
          <p:cNvPr id="2" name="TextBox 1">
            <a:extLst>
              <a:ext uri="{FF2B5EF4-FFF2-40B4-BE49-F238E27FC236}">
                <a16:creationId xmlns:a16="http://schemas.microsoft.com/office/drawing/2014/main" id="{225FF71D-CBD6-4B3F-AD89-F90735F00806}"/>
              </a:ext>
            </a:extLst>
          </p:cNvPr>
          <p:cNvSpPr txBox="1"/>
          <p:nvPr/>
        </p:nvSpPr>
        <p:spPr>
          <a:xfrm>
            <a:off x="1553146" y="5702405"/>
            <a:ext cx="6124254" cy="523220"/>
          </a:xfrm>
          <a:prstGeom prst="rect">
            <a:avLst/>
          </a:prstGeom>
          <a:noFill/>
        </p:spPr>
        <p:txBody>
          <a:bodyPr wrap="square" rtlCol="0">
            <a:spAutoFit/>
          </a:bodyPr>
          <a:lstStyle/>
          <a:p>
            <a:r>
              <a:rPr lang="en-US" sz="2800" dirty="0">
                <a:hlinkClick r:id="rId9"/>
              </a:rPr>
              <a:t>http://thrive.mentored.com</a:t>
            </a:r>
            <a:r>
              <a:rPr lang="en-US" sz="2800" dirty="0"/>
              <a:t>  </a:t>
            </a:r>
          </a:p>
        </p:txBody>
      </p:sp>
    </p:spTree>
    <p:extLst>
      <p:ext uri="{BB962C8B-B14F-4D97-AF65-F5344CB8AC3E}">
        <p14:creationId xmlns:p14="http://schemas.microsoft.com/office/powerpoint/2010/main" val="218617457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61E4A7F-B82A-41F1-ABD0-DF2194F0A6A8}"/>
              </a:ext>
            </a:extLst>
          </p:cNvPr>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48849" y="29676"/>
            <a:ext cx="10799102" cy="1325563"/>
          </a:xfrm>
        </p:spPr>
        <p:txBody>
          <a:bodyPr>
            <a:normAutofit/>
          </a:bodyPr>
          <a:lstStyle/>
          <a:p>
            <a:r>
              <a:rPr lang="en-US" b="1" dirty="0">
                <a:latin typeface="Rockwell" panose="02060603020205020403" pitchFamily="18" charset="0"/>
              </a:rPr>
              <a:t>Bernoulli’s Formula – Math &amp; Science</a:t>
            </a:r>
            <a:endParaRPr lang="en-US" dirty="0">
              <a:latin typeface="Rockwell" panose="02060603020205020403"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971800" y="3429000"/>
                <a:ext cx="6172200" cy="1143000"/>
              </a:xfrm>
              <a:solidFill>
                <a:srgbClr val="FFFF00"/>
              </a:solidFill>
              <a:ln w="38100">
                <a:solidFill>
                  <a:srgbClr val="379F43"/>
                </a:solidFill>
              </a:ln>
              <a:effectLst>
                <a:glow rad="101600">
                  <a:schemeClr val="accent3">
                    <a:satMod val="175000"/>
                    <a:alpha val="40000"/>
                  </a:schemeClr>
                </a:glow>
              </a:effectLst>
              <a:scene3d>
                <a:camera prst="orthographicFront"/>
                <a:lightRig rig="threePt" dir="t"/>
              </a:scene3d>
              <a:sp3d>
                <a:bevelT prst="angle"/>
              </a:sp3d>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ea typeface="Cambria Math"/>
                        </a:rPr>
                        <m:t>𝐸</m:t>
                      </m:r>
                      <m:d>
                        <m:dPr>
                          <m:ctrlPr>
                            <a:rPr lang="en-US" b="0" i="1" smtClean="0">
                              <a:latin typeface="Cambria Math" panose="02040503050406030204" pitchFamily="18" charset="0"/>
                              <a:ea typeface="Cambria Math"/>
                            </a:rPr>
                          </m:ctrlPr>
                        </m:dPr>
                        <m:e>
                          <m:r>
                            <a:rPr lang="en-US" b="0" i="1" smtClean="0">
                              <a:latin typeface="Cambria Math"/>
                            </a:rPr>
                            <m:t>𝑢</m:t>
                          </m:r>
                          <m:r>
                            <a:rPr lang="en-US" b="0" i="1" smtClean="0">
                              <a:latin typeface="Cambria Math"/>
                            </a:rPr>
                            <m:t>  </m:t>
                          </m:r>
                          <m:r>
                            <a:rPr lang="en-US" b="0" i="1" smtClean="0">
                              <a:latin typeface="Cambria Math"/>
                            </a:rPr>
                            <m:t>𝑝</m:t>
                          </m:r>
                          <m:r>
                            <a:rPr lang="en-US" b="0" i="1" smtClean="0">
                              <a:latin typeface="Cambria Math"/>
                            </a:rPr>
                            <m:t>,</m:t>
                          </m:r>
                          <m:r>
                            <a:rPr lang="en-US" b="0" i="1" smtClean="0">
                              <a:latin typeface="Cambria Math"/>
                            </a:rPr>
                            <m:t>𝑋</m:t>
                          </m:r>
                        </m:e>
                      </m:d>
                      <m:r>
                        <a:rPr lang="en-US" b="0" i="1" smtClean="0">
                          <a:latin typeface="Cambria Math"/>
                        </a:rPr>
                        <m:t>=</m:t>
                      </m:r>
                      <m:nary>
                        <m:naryPr>
                          <m:chr m:val="∑"/>
                          <m:limLoc m:val="subSup"/>
                          <m:supHide m:val="on"/>
                          <m:ctrlPr>
                            <a:rPr lang="en-US" b="0" i="1" smtClean="0">
                              <a:latin typeface="Cambria Math" panose="02040503050406030204" pitchFamily="18" charset="0"/>
                            </a:rPr>
                          </m:ctrlPr>
                        </m:naryPr>
                        <m:sub>
                          <m:r>
                            <m:rPr>
                              <m:brk m:alnAt="9"/>
                            </m:rPr>
                            <a:rPr lang="en-US" b="0" i="1" smtClean="0">
                              <a:latin typeface="Cambria Math"/>
                            </a:rPr>
                            <m:t>𝑥</m:t>
                          </m:r>
                          <m:r>
                            <a:rPr lang="en-US" b="0" i="1" smtClean="0">
                              <a:latin typeface="Cambria Math"/>
                              <a:ea typeface="Cambria Math"/>
                            </a:rPr>
                            <m:t>∈</m:t>
                          </m:r>
                          <m:r>
                            <a:rPr lang="en-US" b="0" i="1" smtClean="0">
                              <a:latin typeface="Cambria Math"/>
                              <a:ea typeface="Cambria Math"/>
                            </a:rPr>
                            <m:t>𝑋</m:t>
                          </m:r>
                        </m:sub>
                        <m:sup/>
                        <m:e>
                          <m:r>
                            <a:rPr lang="en-US" b="0" i="1" smtClean="0">
                              <a:latin typeface="Cambria Math"/>
                            </a:rPr>
                            <m:t> </m:t>
                          </m:r>
                        </m:e>
                      </m:nary>
                      <m:r>
                        <a:rPr lang="en-US" b="0" i="1" smtClean="0">
                          <a:latin typeface="Cambria Math"/>
                        </a:rPr>
                        <m:t>𝑝</m:t>
                      </m:r>
                      <m:d>
                        <m:dPr>
                          <m:ctrlPr>
                            <a:rPr lang="en-US" i="1" smtClean="0">
                              <a:latin typeface="Cambria Math" panose="02040503050406030204" pitchFamily="18" charset="0"/>
                            </a:rPr>
                          </m:ctrlPr>
                        </m:dPr>
                        <m:e>
                          <m:r>
                            <a:rPr lang="en-US" i="1">
                              <a:latin typeface="Cambria Math"/>
                            </a:rPr>
                            <m:t>𝑥</m:t>
                          </m:r>
                        </m:e>
                      </m:d>
                      <m:r>
                        <m:rPr>
                          <m:sty m:val="p"/>
                        </m:rPr>
                        <a:rPr lang="en-US" b="0" i="0" smtClean="0">
                          <a:latin typeface="Cambria Math"/>
                        </a:rPr>
                        <m:t>u</m:t>
                      </m:r>
                      <m:r>
                        <a:rPr lang="en-US" b="0" i="0" smtClean="0">
                          <a:latin typeface="Cambria Math"/>
                        </a:rPr>
                        <m:t>(</m:t>
                      </m:r>
                      <m:r>
                        <m:rPr>
                          <m:sty m:val="p"/>
                        </m:rPr>
                        <a:rPr lang="en-US" b="0" i="0" smtClean="0">
                          <a:latin typeface="Cambria Math"/>
                        </a:rPr>
                        <m:t>x</m:t>
                      </m:r>
                      <m:r>
                        <a:rPr lang="en-US" b="0" i="0" smtClean="0">
                          <a:latin typeface="Cambria Math"/>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971800" y="3429000"/>
                <a:ext cx="6172200" cy="1143000"/>
              </a:xfrm>
              <a:blipFill>
                <a:blip r:embed="rId2"/>
                <a:stretch>
                  <a:fillRect/>
                </a:stretch>
              </a:blipFill>
              <a:ln w="38100">
                <a:solidFill>
                  <a:srgbClr val="379F43"/>
                </a:solidFill>
              </a:ln>
              <a:effectLst>
                <a:glow rad="101600">
                  <a:schemeClr val="accent3">
                    <a:satMod val="175000"/>
                    <a:alpha val="40000"/>
                  </a:schemeClr>
                </a:glow>
              </a:effectLst>
            </p:spPr>
            <p:txBody>
              <a:bodyPr/>
              <a:lstStyle/>
              <a:p>
                <a:r>
                  <a:rPr lang="en-US">
                    <a:noFill/>
                  </a:rPr>
                  <a:t> </a:t>
                </a:r>
              </a:p>
            </p:txBody>
          </p:sp>
        </mc:Fallback>
      </mc:AlternateContent>
      <p:grpSp>
        <p:nvGrpSpPr>
          <p:cNvPr id="12" name="Group 11"/>
          <p:cNvGrpSpPr/>
          <p:nvPr/>
        </p:nvGrpSpPr>
        <p:grpSpPr>
          <a:xfrm>
            <a:off x="3538018" y="1359991"/>
            <a:ext cx="4871707" cy="1883789"/>
            <a:chOff x="1713978" y="3276600"/>
            <a:chExt cx="5562600" cy="2931254"/>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276600"/>
              <a:ext cx="1943100" cy="237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13978" y="5633158"/>
              <a:ext cx="5562600" cy="574696"/>
            </a:xfrm>
            <a:prstGeom prst="rect">
              <a:avLst/>
            </a:prstGeom>
            <a:noFill/>
          </p:spPr>
          <p:txBody>
            <a:bodyPr wrap="square" rtlCol="0">
              <a:spAutoFit/>
            </a:bodyPr>
            <a:lstStyle/>
            <a:p>
              <a:pPr algn="ctr"/>
              <a:r>
                <a:rPr lang="en-US" dirty="0"/>
                <a:t>Dutch Polymath Daniel Bernoulli (1738) </a:t>
              </a:r>
            </a:p>
          </p:txBody>
        </p:sp>
      </p:grpSp>
      <p:sp>
        <p:nvSpPr>
          <p:cNvPr id="11" name="TextBox 10"/>
          <p:cNvSpPr txBox="1"/>
          <p:nvPr/>
        </p:nvSpPr>
        <p:spPr>
          <a:xfrm>
            <a:off x="1752600" y="4800600"/>
            <a:ext cx="8442542" cy="523220"/>
          </a:xfrm>
          <a:prstGeom prst="rect">
            <a:avLst/>
          </a:prstGeom>
          <a:noFill/>
        </p:spPr>
        <p:txBody>
          <a:bodyPr wrap="square" rtlCol="0">
            <a:spAutoFit/>
          </a:bodyPr>
          <a:lstStyle/>
          <a:p>
            <a:pPr algn="ctr"/>
            <a:r>
              <a:rPr lang="en-US" sz="2800" b="1" i="1" dirty="0"/>
              <a:t>Expected Value </a:t>
            </a:r>
            <a:r>
              <a:rPr lang="en-US" sz="2000" b="1" i="1" dirty="0"/>
              <a:t>= </a:t>
            </a:r>
            <a:r>
              <a:rPr lang="en-US" sz="2000" b="1" i="1" dirty="0">
                <a:effectLst>
                  <a:outerShdw blurRad="38100" dist="38100" dir="2700000" algn="tl">
                    <a:srgbClr val="000000">
                      <a:alpha val="43137"/>
                    </a:srgbClr>
                  </a:outerShdw>
                </a:effectLst>
              </a:rPr>
              <a:t>(odds of gain) </a:t>
            </a:r>
            <a:r>
              <a:rPr lang="en-US" sz="2000" b="1" i="1" dirty="0"/>
              <a:t>x </a:t>
            </a:r>
            <a:r>
              <a:rPr lang="en-US" sz="2000" b="1" i="1" dirty="0">
                <a:effectLst>
                  <a:outerShdw blurRad="38100" dist="38100" dir="2700000" algn="tl">
                    <a:srgbClr val="000000">
                      <a:alpha val="43137"/>
                    </a:srgbClr>
                  </a:outerShdw>
                </a:effectLst>
              </a:rPr>
              <a:t>(value of gain)</a:t>
            </a:r>
            <a:endParaRPr lang="en-US" sz="2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93" b="98507" l="9562" r="89243"/>
                    </a14:imgEffect>
                  </a14:imgLayer>
                </a14:imgProps>
              </a:ext>
              <a:ext uri="{28A0092B-C50C-407E-A947-70E740481C1C}">
                <a14:useLocalDpi xmlns:a14="http://schemas.microsoft.com/office/drawing/2010/main" val="0"/>
              </a:ext>
            </a:extLst>
          </a:blip>
          <a:srcRect/>
          <a:stretch>
            <a:fillRect/>
          </a:stretch>
        </p:blipFill>
        <p:spPr bwMode="auto">
          <a:xfrm>
            <a:off x="5853113" y="5410200"/>
            <a:ext cx="790575" cy="63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3330" y="5360833"/>
            <a:ext cx="704495" cy="82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FC40749-7C78-4208-9B1E-903CD224D522}" type="slidenum">
              <a:rPr lang="en-US" smtClean="0"/>
              <a:t>7</a:t>
            </a:fld>
            <a:endParaRPr lang="en-US"/>
          </a:p>
        </p:txBody>
      </p:sp>
      <p:grpSp>
        <p:nvGrpSpPr>
          <p:cNvPr id="49" name="Group 48">
            <a:extLst>
              <a:ext uri="{FF2B5EF4-FFF2-40B4-BE49-F238E27FC236}">
                <a16:creationId xmlns:a16="http://schemas.microsoft.com/office/drawing/2014/main" id="{81301EF7-38AC-46EE-A0D8-5EFB933ABBA8}"/>
              </a:ext>
            </a:extLst>
          </p:cNvPr>
          <p:cNvGrpSpPr/>
          <p:nvPr/>
        </p:nvGrpSpPr>
        <p:grpSpPr>
          <a:xfrm>
            <a:off x="0" y="6283326"/>
            <a:ext cx="12192000" cy="580211"/>
            <a:chOff x="-88136" y="6283325"/>
            <a:chExt cx="9906000" cy="580211"/>
          </a:xfrm>
        </p:grpSpPr>
        <p:grpSp>
          <p:nvGrpSpPr>
            <p:cNvPr id="50" name="Group 49">
              <a:extLst>
                <a:ext uri="{FF2B5EF4-FFF2-40B4-BE49-F238E27FC236}">
                  <a16:creationId xmlns:a16="http://schemas.microsoft.com/office/drawing/2014/main" id="{AD821D26-666C-4088-993A-724C20FF6EED}"/>
                </a:ext>
              </a:extLst>
            </p:cNvPr>
            <p:cNvGrpSpPr/>
            <p:nvPr/>
          </p:nvGrpSpPr>
          <p:grpSpPr>
            <a:xfrm>
              <a:off x="-88136" y="6283325"/>
              <a:ext cx="9906000" cy="574675"/>
              <a:chOff x="-88136" y="6130925"/>
              <a:chExt cx="9906000" cy="574675"/>
            </a:xfrm>
          </p:grpSpPr>
          <p:grpSp>
            <p:nvGrpSpPr>
              <p:cNvPr id="53" name="Group 19">
                <a:extLst>
                  <a:ext uri="{FF2B5EF4-FFF2-40B4-BE49-F238E27FC236}">
                    <a16:creationId xmlns:a16="http://schemas.microsoft.com/office/drawing/2014/main" id="{C1E803A0-C542-4B1A-B13D-1209E892EA75}"/>
                  </a:ext>
                </a:extLst>
              </p:cNvPr>
              <p:cNvGrpSpPr>
                <a:grpSpLocks/>
              </p:cNvGrpSpPr>
              <p:nvPr/>
            </p:nvGrpSpPr>
            <p:grpSpPr bwMode="auto">
              <a:xfrm>
                <a:off x="-88136" y="6130925"/>
                <a:ext cx="9906000" cy="574675"/>
                <a:chOff x="0" y="6283325"/>
                <a:chExt cx="9906000" cy="574675"/>
              </a:xfrm>
            </p:grpSpPr>
            <p:grpSp>
              <p:nvGrpSpPr>
                <p:cNvPr id="55" name="Group 19">
                  <a:extLst>
                    <a:ext uri="{FF2B5EF4-FFF2-40B4-BE49-F238E27FC236}">
                      <a16:creationId xmlns:a16="http://schemas.microsoft.com/office/drawing/2014/main" id="{33389364-4513-4606-88F5-647E6D0580AE}"/>
                    </a:ext>
                  </a:extLst>
                </p:cNvPr>
                <p:cNvGrpSpPr>
                  <a:grpSpLocks/>
                </p:cNvGrpSpPr>
                <p:nvPr/>
              </p:nvGrpSpPr>
              <p:grpSpPr bwMode="auto">
                <a:xfrm>
                  <a:off x="0" y="6496059"/>
                  <a:ext cx="9906000" cy="271226"/>
                  <a:chOff x="0" y="6523530"/>
                  <a:chExt cx="9143999" cy="270913"/>
                </a:xfrm>
              </p:grpSpPr>
              <p:grpSp>
                <p:nvGrpSpPr>
                  <p:cNvPr id="57" name="Group 13">
                    <a:extLst>
                      <a:ext uri="{FF2B5EF4-FFF2-40B4-BE49-F238E27FC236}">
                        <a16:creationId xmlns:a16="http://schemas.microsoft.com/office/drawing/2014/main" id="{F5D47B47-1676-4D6D-AB69-34E210E7D4B9}"/>
                      </a:ext>
                    </a:extLst>
                  </p:cNvPr>
                  <p:cNvGrpSpPr>
                    <a:grpSpLocks/>
                  </p:cNvGrpSpPr>
                  <p:nvPr/>
                </p:nvGrpSpPr>
                <p:grpSpPr bwMode="auto">
                  <a:xfrm>
                    <a:off x="0" y="6523530"/>
                    <a:ext cx="9143999" cy="220408"/>
                    <a:chOff x="0" y="6523530"/>
                    <a:chExt cx="9144289" cy="220408"/>
                  </a:xfrm>
                </p:grpSpPr>
                <p:sp>
                  <p:nvSpPr>
                    <p:cNvPr id="59" name="Rectangle 58">
                      <a:extLst>
                        <a:ext uri="{FF2B5EF4-FFF2-40B4-BE49-F238E27FC236}">
                          <a16:creationId xmlns:a16="http://schemas.microsoft.com/office/drawing/2014/main" id="{83EB2FA5-A931-4521-98A2-48B5DED326C5}"/>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60" name="Rectangle 59">
                      <a:extLst>
                        <a:ext uri="{FF2B5EF4-FFF2-40B4-BE49-F238E27FC236}">
                          <a16:creationId xmlns:a16="http://schemas.microsoft.com/office/drawing/2014/main" id="{7BA48977-1553-4EA5-8105-BC45A4180AA6}"/>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61" name="Rectangle 60">
                      <a:extLst>
                        <a:ext uri="{FF2B5EF4-FFF2-40B4-BE49-F238E27FC236}">
                          <a16:creationId xmlns:a16="http://schemas.microsoft.com/office/drawing/2014/main" id="{BB39F37C-E2E8-484E-8A72-826E04AE42A8}"/>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62" name="Rectangle 61">
                      <a:extLst>
                        <a:ext uri="{FF2B5EF4-FFF2-40B4-BE49-F238E27FC236}">
                          <a16:creationId xmlns:a16="http://schemas.microsoft.com/office/drawing/2014/main" id="{7A3F877B-1AB3-4278-93B3-DBC3643FBF87}"/>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8" name="TextBox 11">
                    <a:extLst>
                      <a:ext uri="{FF2B5EF4-FFF2-40B4-BE49-F238E27FC236}">
                        <a16:creationId xmlns:a16="http://schemas.microsoft.com/office/drawing/2014/main" id="{C62E98BC-C566-42F4-9D20-AE5CD27ABC90}"/>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6" name="Picture 18" descr="thrive logo final.png">
                  <a:extLst>
                    <a:ext uri="{FF2B5EF4-FFF2-40B4-BE49-F238E27FC236}">
                      <a16:creationId xmlns:a16="http://schemas.microsoft.com/office/drawing/2014/main" id="{3F15AF1A-5F73-4BBC-BCC1-5841847443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53">
                <a:extLst>
                  <a:ext uri="{FF2B5EF4-FFF2-40B4-BE49-F238E27FC236}">
                    <a16:creationId xmlns:a16="http://schemas.microsoft.com/office/drawing/2014/main" id="{035E80F4-D360-4689-8E81-0C31FDDE3E1A}"/>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51" name="Rectangle 50">
              <a:extLst>
                <a:ext uri="{FF2B5EF4-FFF2-40B4-BE49-F238E27FC236}">
                  <a16:creationId xmlns:a16="http://schemas.microsoft.com/office/drawing/2014/main" id="{A0130AD0-A72D-49FD-88B3-B8CD11A99CA4}"/>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52" name="Picture 51">
              <a:extLst>
                <a:ext uri="{FF2B5EF4-FFF2-40B4-BE49-F238E27FC236}">
                  <a16:creationId xmlns:a16="http://schemas.microsoft.com/office/drawing/2014/main" id="{ACCBF1B0-6AB5-41A3-AD35-ECE6D3822E9A}"/>
                </a:ext>
              </a:extLst>
            </p:cNvPr>
            <p:cNvPicPr/>
            <p:nvPr/>
          </p:nvPicPr>
          <p:blipFill rotWithShape="1">
            <a:blip r:embed="rId8"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4051141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9EDB9E-5A9B-4A2B-BA17-F5DF8597EA7A}"/>
              </a:ext>
            </a:extLst>
          </p:cNvPr>
          <p:cNvSpPr/>
          <p:nvPr/>
        </p:nvSpPr>
        <p:spPr>
          <a:xfrm>
            <a:off x="0" y="-20808"/>
            <a:ext cx="12192000" cy="687880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title"/>
          </p:nvPr>
        </p:nvSpPr>
        <p:spPr/>
        <p:txBody>
          <a:bodyPr/>
          <a:lstStyle/>
          <a:p>
            <a:r>
              <a:rPr lang="en-US" i="1" dirty="0">
                <a:effectLst/>
                <a:latin typeface="Rockwell" panose="02060603020205020403" pitchFamily="18" charset="0"/>
              </a:rPr>
              <a:t>THRIVE</a:t>
            </a:r>
            <a:r>
              <a:rPr lang="en-US" i="1" baseline="30000" dirty="0">
                <a:effectLst/>
                <a:latin typeface="Rockwell" panose="02060603020205020403" pitchFamily="18" charset="0"/>
              </a:rPr>
              <a:t>®</a:t>
            </a:r>
            <a:r>
              <a:rPr lang="en-US" dirty="0">
                <a:effectLst/>
                <a:latin typeface="Rockwell" panose="02060603020205020403" pitchFamily="18" charset="0"/>
              </a:rPr>
              <a:t> University Two-Day Bootcamp</a:t>
            </a:r>
          </a:p>
        </p:txBody>
      </p:sp>
      <p:pic>
        <p:nvPicPr>
          <p:cNvPr id="7" name="Picture 6">
            <a:extLst>
              <a:ext uri="{FF2B5EF4-FFF2-40B4-BE49-F238E27FC236}">
                <a16:creationId xmlns:a16="http://schemas.microsoft.com/office/drawing/2014/main" id="{70970AD6-6559-43AD-BA96-492689163006}"/>
              </a:ext>
            </a:extLst>
          </p:cNvPr>
          <p:cNvPicPr>
            <a:picLocks noChangeAspect="1"/>
          </p:cNvPicPr>
          <p:nvPr/>
        </p:nvPicPr>
        <p:blipFill>
          <a:blip r:embed="rId3"/>
          <a:stretch>
            <a:fillRect/>
          </a:stretch>
        </p:blipFill>
        <p:spPr>
          <a:xfrm>
            <a:off x="412748" y="1458896"/>
            <a:ext cx="2407903" cy="2228709"/>
          </a:xfrm>
          <a:prstGeom prst="rect">
            <a:avLst/>
          </a:prstGeom>
        </p:spPr>
      </p:pic>
      <p:sp>
        <p:nvSpPr>
          <p:cNvPr id="8" name="TextBox 7">
            <a:extLst>
              <a:ext uri="{FF2B5EF4-FFF2-40B4-BE49-F238E27FC236}">
                <a16:creationId xmlns:a16="http://schemas.microsoft.com/office/drawing/2014/main" id="{6B2E32C4-10CE-4E4D-9206-3B4A8D260EF1}"/>
              </a:ext>
            </a:extLst>
          </p:cNvPr>
          <p:cNvSpPr txBox="1"/>
          <p:nvPr/>
        </p:nvSpPr>
        <p:spPr>
          <a:xfrm>
            <a:off x="3332281" y="1335906"/>
            <a:ext cx="8354704" cy="3539430"/>
          </a:xfrm>
          <a:prstGeom prst="rect">
            <a:avLst/>
          </a:prstGeom>
          <a:noFill/>
        </p:spPr>
        <p:txBody>
          <a:bodyPr wrap="square" rtlCol="0">
            <a:spAutoFit/>
          </a:bodyPr>
          <a:lstStyle/>
          <a:p>
            <a:r>
              <a:rPr lang="en-US" sz="2800" dirty="0"/>
              <a:t>Newport Beach, CA</a:t>
            </a:r>
          </a:p>
          <a:p>
            <a:r>
              <a:rPr lang="en-US" sz="2800" dirty="0"/>
              <a:t>August 7- 8, 2019</a:t>
            </a:r>
          </a:p>
          <a:p>
            <a:endParaRPr lang="en-US" sz="2800" dirty="0"/>
          </a:p>
          <a:p>
            <a:r>
              <a:rPr lang="en-US" sz="2800" dirty="0"/>
              <a:t>To Register: </a:t>
            </a:r>
            <a:r>
              <a:rPr lang="en-US" sz="2800" dirty="0">
                <a:hlinkClick r:id="rId4"/>
              </a:rPr>
              <a:t>www.thriveulive.com</a:t>
            </a:r>
            <a:r>
              <a:rPr lang="en-US" sz="2800" dirty="0"/>
              <a:t> </a:t>
            </a:r>
          </a:p>
          <a:p>
            <a:r>
              <a:rPr lang="en-US" sz="2800" dirty="0"/>
              <a:t>(Scroll down and click on Thrive University August 2019)</a:t>
            </a:r>
          </a:p>
          <a:p>
            <a:endParaRPr lang="en-US" sz="2800" i="1" dirty="0">
              <a:latin typeface="Rockwell" panose="02060603020205020403" pitchFamily="18" charset="0"/>
            </a:endParaRPr>
          </a:p>
          <a:p>
            <a:endParaRPr lang="en-US" sz="2800" i="1" dirty="0">
              <a:latin typeface="Rockwell" panose="02060603020205020403" pitchFamily="18" charset="0"/>
            </a:endParaRPr>
          </a:p>
          <a:p>
            <a:endParaRPr lang="en-US" sz="2800" i="1" dirty="0">
              <a:latin typeface="Rockwell" panose="02060603020205020403" pitchFamily="18" charset="0"/>
            </a:endParaRPr>
          </a:p>
        </p:txBody>
      </p:sp>
      <p:grpSp>
        <p:nvGrpSpPr>
          <p:cNvPr id="6" name="Group 5">
            <a:extLst>
              <a:ext uri="{FF2B5EF4-FFF2-40B4-BE49-F238E27FC236}">
                <a16:creationId xmlns:a16="http://schemas.microsoft.com/office/drawing/2014/main" id="{7F460382-8821-4970-8508-3E9E74370B86}"/>
              </a:ext>
            </a:extLst>
          </p:cNvPr>
          <p:cNvGrpSpPr/>
          <p:nvPr/>
        </p:nvGrpSpPr>
        <p:grpSpPr>
          <a:xfrm>
            <a:off x="9970632" y="4017960"/>
            <a:ext cx="1110066" cy="489098"/>
            <a:chOff x="8654192" y="4702190"/>
            <a:chExt cx="1110066" cy="489098"/>
          </a:xfrm>
        </p:grpSpPr>
        <p:sp>
          <p:nvSpPr>
            <p:cNvPr id="4" name="Arrow: Left 3">
              <a:extLst>
                <a:ext uri="{FF2B5EF4-FFF2-40B4-BE49-F238E27FC236}">
                  <a16:creationId xmlns:a16="http://schemas.microsoft.com/office/drawing/2014/main" id="{1C9F5799-F10F-4412-B860-F2095F754F26}"/>
                </a:ext>
              </a:extLst>
            </p:cNvPr>
            <p:cNvSpPr/>
            <p:nvPr/>
          </p:nvSpPr>
          <p:spPr>
            <a:xfrm>
              <a:off x="8654192" y="4702190"/>
              <a:ext cx="1009439" cy="4890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680B91-68A2-4034-AEC7-AB677A5C4D40}"/>
                </a:ext>
              </a:extLst>
            </p:cNvPr>
            <p:cNvSpPr txBox="1"/>
            <p:nvPr/>
          </p:nvSpPr>
          <p:spPr>
            <a:xfrm>
              <a:off x="8690742" y="4804016"/>
              <a:ext cx="107351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Click Here</a:t>
              </a:r>
            </a:p>
          </p:txBody>
        </p:sp>
      </p:grpSp>
      <p:pic>
        <p:nvPicPr>
          <p:cNvPr id="30" name="Picture 29">
            <a:extLst>
              <a:ext uri="{FF2B5EF4-FFF2-40B4-BE49-F238E27FC236}">
                <a16:creationId xmlns:a16="http://schemas.microsoft.com/office/drawing/2014/main" id="{B7022EC0-437B-4B1F-BC2D-FEFA97E6E403}"/>
              </a:ext>
            </a:extLst>
          </p:cNvPr>
          <p:cNvPicPr>
            <a:picLocks noChangeAspect="1"/>
          </p:cNvPicPr>
          <p:nvPr/>
        </p:nvPicPr>
        <p:blipFill rotWithShape="1">
          <a:blip r:embed="rId5"/>
          <a:srcRect l="21072" r="21318"/>
          <a:stretch/>
        </p:blipFill>
        <p:spPr>
          <a:xfrm>
            <a:off x="2786866" y="3917433"/>
            <a:ext cx="7070940" cy="690152"/>
          </a:xfrm>
          <a:prstGeom prst="rect">
            <a:avLst/>
          </a:prstGeom>
        </p:spPr>
      </p:pic>
      <p:sp>
        <p:nvSpPr>
          <p:cNvPr id="3" name="TextBox 2">
            <a:extLst>
              <a:ext uri="{FF2B5EF4-FFF2-40B4-BE49-F238E27FC236}">
                <a16:creationId xmlns:a16="http://schemas.microsoft.com/office/drawing/2014/main" id="{53B0CD22-566E-4F48-883F-1F4EF8C4C9F3}"/>
              </a:ext>
            </a:extLst>
          </p:cNvPr>
          <p:cNvSpPr txBox="1"/>
          <p:nvPr/>
        </p:nvSpPr>
        <p:spPr>
          <a:xfrm>
            <a:off x="2002736" y="5067241"/>
            <a:ext cx="8458200" cy="523220"/>
          </a:xfrm>
          <a:prstGeom prst="rect">
            <a:avLst/>
          </a:prstGeom>
          <a:noFill/>
        </p:spPr>
        <p:txBody>
          <a:bodyPr wrap="square" rtlCol="0">
            <a:spAutoFit/>
          </a:bodyPr>
          <a:lstStyle/>
          <a:p>
            <a:pPr algn="ctr"/>
            <a:r>
              <a:rPr lang="en-US" sz="2800" dirty="0"/>
              <a:t> For more info. Call Michele Gebhardt 515-298-4748</a:t>
            </a:r>
          </a:p>
        </p:txBody>
      </p:sp>
    </p:spTree>
    <p:extLst>
      <p:ext uri="{BB962C8B-B14F-4D97-AF65-F5344CB8AC3E}">
        <p14:creationId xmlns:p14="http://schemas.microsoft.com/office/powerpoint/2010/main" val="667308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A50A9-1B08-4969-83B0-B83A5AF5269F}"/>
              </a:ext>
            </a:extLst>
          </p:cNvPr>
          <p:cNvSpPr/>
          <p:nvPr/>
        </p:nvSpPr>
        <p:spPr>
          <a:xfrm>
            <a:off x="0" y="-20808"/>
            <a:ext cx="12192000" cy="6878807"/>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a:extLst>
              <a:ext uri="{FF2B5EF4-FFF2-40B4-BE49-F238E27FC236}">
                <a16:creationId xmlns:a16="http://schemas.microsoft.com/office/drawing/2014/main" id="{F87229C0-05B8-4DC0-9E40-423CA8F0F0FA}"/>
              </a:ext>
            </a:extLst>
          </p:cNvPr>
          <p:cNvSpPr>
            <a:spLocks noGrp="1"/>
          </p:cNvSpPr>
          <p:nvPr>
            <p:ph type="title"/>
          </p:nvPr>
        </p:nvSpPr>
        <p:spPr>
          <a:xfrm>
            <a:off x="392595" y="375065"/>
            <a:ext cx="11492948" cy="1325563"/>
          </a:xfrm>
        </p:spPr>
        <p:txBody>
          <a:bodyPr/>
          <a:lstStyle/>
          <a:p>
            <a:pPr algn="ctr"/>
            <a:r>
              <a:rPr lang="en-US" sz="3600" i="1" dirty="0">
                <a:effectLst/>
                <a:latin typeface="Rockwell" panose="02060603020205020403" pitchFamily="18" charset="0"/>
              </a:rPr>
              <a:t>THRIVE</a:t>
            </a:r>
            <a:r>
              <a:rPr lang="en-US" sz="3600" i="1" baseline="30000" dirty="0">
                <a:effectLst/>
                <a:latin typeface="Rockwell" panose="02060603020205020403" pitchFamily="18" charset="0"/>
              </a:rPr>
              <a:t>®</a:t>
            </a:r>
            <a:r>
              <a:rPr lang="en-US" sz="3600" dirty="0">
                <a:effectLst/>
                <a:latin typeface="Rockwell" panose="02060603020205020403" pitchFamily="18" charset="0"/>
              </a:rPr>
              <a:t> University – 5 Fears 5 Risk Planning Process</a:t>
            </a:r>
          </a:p>
        </p:txBody>
      </p:sp>
      <p:sp>
        <p:nvSpPr>
          <p:cNvPr id="21" name="TextBox 20">
            <a:extLst>
              <a:ext uri="{FF2B5EF4-FFF2-40B4-BE49-F238E27FC236}">
                <a16:creationId xmlns:a16="http://schemas.microsoft.com/office/drawing/2014/main" id="{F555F368-7FDD-4E67-83F9-A52BBAC6B10A}"/>
              </a:ext>
            </a:extLst>
          </p:cNvPr>
          <p:cNvSpPr txBox="1"/>
          <p:nvPr/>
        </p:nvSpPr>
        <p:spPr>
          <a:xfrm>
            <a:off x="1401417" y="1485900"/>
            <a:ext cx="9924222" cy="4154984"/>
          </a:xfrm>
          <a:prstGeom prst="rect">
            <a:avLst/>
          </a:prstGeom>
          <a:solidFill>
            <a:srgbClr val="FFFF00"/>
          </a:solidFill>
        </p:spPr>
        <p:txBody>
          <a:bodyPr wrap="square" rtlCol="0">
            <a:spAutoFit/>
          </a:bodyPr>
          <a:lstStyle/>
          <a:p>
            <a:pPr marL="395278" lvl="1" indent="0">
              <a:buNone/>
            </a:pPr>
            <a:r>
              <a:rPr lang="en-US" sz="2400" dirty="0"/>
              <a:t>From: Ron Braun &lt;</a:t>
            </a:r>
            <a:r>
              <a:rPr lang="en-US" sz="2400" u="sng" dirty="0">
                <a:hlinkClick r:id="rId2"/>
              </a:rPr>
              <a:t>rbraun@upstreamip.com</a:t>
            </a:r>
            <a:r>
              <a:rPr lang="en-US" sz="2400" dirty="0"/>
              <a:t>&gt; </a:t>
            </a:r>
          </a:p>
          <a:p>
            <a:pPr marL="395278" lvl="1" indent="0">
              <a:buNone/>
            </a:pPr>
            <a:r>
              <a:rPr lang="en-US" sz="2400" dirty="0"/>
              <a:t>Date: 3/28/19 5:42 PM (GMT-06:00) </a:t>
            </a:r>
          </a:p>
          <a:p>
            <a:pPr marL="395278" lvl="1" indent="0">
              <a:buNone/>
            </a:pPr>
            <a:r>
              <a:rPr lang="en-US" sz="2400" dirty="0"/>
              <a:t>To: </a:t>
            </a:r>
            <a:r>
              <a:rPr lang="en-US" sz="2400" u="sng" dirty="0">
                <a:hlinkClick r:id="rId3"/>
              </a:rPr>
              <a:t>ccloke@thriveincome.com</a:t>
            </a:r>
            <a:r>
              <a:rPr lang="en-US" sz="2400" dirty="0"/>
              <a:t> </a:t>
            </a:r>
          </a:p>
          <a:p>
            <a:pPr marL="395278" lvl="1" indent="0">
              <a:buNone/>
            </a:pPr>
            <a:r>
              <a:rPr lang="en-US" sz="2400" dirty="0"/>
              <a:t>Subject: Three in a row </a:t>
            </a:r>
          </a:p>
          <a:p>
            <a:pPr marL="395278" lvl="1" indent="0">
              <a:buNone/>
            </a:pPr>
            <a:r>
              <a:rPr lang="en-US" sz="2400" dirty="0"/>
              <a:t> </a:t>
            </a:r>
          </a:p>
          <a:p>
            <a:pPr marL="395278" lvl="1" indent="0">
              <a:buNone/>
            </a:pPr>
            <a:r>
              <a:rPr lang="en-US" sz="2400" i="1" u="sng" dirty="0"/>
              <a:t>Just closed the third prospect interview in a row just by playing your video of 5 Fears and Five Risks.</a:t>
            </a:r>
            <a:br>
              <a:rPr lang="en-US" sz="2400" i="1" u="sng" dirty="0"/>
            </a:br>
            <a:br>
              <a:rPr lang="en-US" sz="2400" dirty="0"/>
            </a:br>
            <a:r>
              <a:rPr lang="en-US" sz="2400" dirty="0"/>
              <a:t>Sent from my iPhone</a:t>
            </a:r>
            <a:br>
              <a:rPr lang="en-US" sz="2400" dirty="0"/>
            </a:br>
            <a:r>
              <a:rPr lang="en-US" sz="2400" dirty="0"/>
              <a:t>Securities offered through Sigma Financial Corporation, member FINRA/SIPC.</a:t>
            </a:r>
          </a:p>
        </p:txBody>
      </p:sp>
    </p:spTree>
    <p:extLst>
      <p:ext uri="{BB962C8B-B14F-4D97-AF65-F5344CB8AC3E}">
        <p14:creationId xmlns:p14="http://schemas.microsoft.com/office/powerpoint/2010/main" val="2801763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42AA50-2EE5-47B5-9E00-166AD8B4B1E6}"/>
              </a:ext>
            </a:extLst>
          </p:cNvPr>
          <p:cNvSpPr/>
          <p:nvPr/>
        </p:nvSpPr>
        <p:spPr>
          <a:xfrm>
            <a:off x="0" y="-1"/>
            <a:ext cx="12192000" cy="6858001"/>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 name="Title 1">
            <a:extLst>
              <a:ext uri="{FF2B5EF4-FFF2-40B4-BE49-F238E27FC236}">
                <a16:creationId xmlns:a16="http://schemas.microsoft.com/office/drawing/2014/main" id="{F87229C0-05B8-4DC0-9E40-423CA8F0F0FA}"/>
              </a:ext>
            </a:extLst>
          </p:cNvPr>
          <p:cNvSpPr>
            <a:spLocks noGrp="1"/>
          </p:cNvSpPr>
          <p:nvPr>
            <p:ph type="title"/>
          </p:nvPr>
        </p:nvSpPr>
        <p:spPr>
          <a:xfrm>
            <a:off x="119270" y="126586"/>
            <a:ext cx="12294704" cy="1325563"/>
          </a:xfrm>
        </p:spPr>
        <p:txBody>
          <a:bodyPr/>
          <a:lstStyle/>
          <a:p>
            <a:pPr algn="ctr"/>
            <a:r>
              <a:rPr lang="en-US" sz="3600" i="1" dirty="0">
                <a:effectLst/>
                <a:latin typeface="Rockwell" panose="02060603020205020403" pitchFamily="18" charset="0"/>
              </a:rPr>
              <a:t>THRIVE</a:t>
            </a:r>
            <a:r>
              <a:rPr lang="en-US" sz="3600" i="1" baseline="30000" dirty="0">
                <a:effectLst/>
                <a:latin typeface="Rockwell" panose="02060603020205020403" pitchFamily="18" charset="0"/>
              </a:rPr>
              <a:t>®</a:t>
            </a:r>
            <a:r>
              <a:rPr lang="en-US" sz="3600" dirty="0">
                <a:effectLst/>
                <a:latin typeface="Rockwell" panose="02060603020205020403" pitchFamily="18" charset="0"/>
              </a:rPr>
              <a:t> University – 5 Fears 5 Risk Planning Process</a:t>
            </a:r>
          </a:p>
        </p:txBody>
      </p:sp>
      <p:sp>
        <p:nvSpPr>
          <p:cNvPr id="24" name="Content Placeholder 23">
            <a:extLst>
              <a:ext uri="{FF2B5EF4-FFF2-40B4-BE49-F238E27FC236}">
                <a16:creationId xmlns:a16="http://schemas.microsoft.com/office/drawing/2014/main" id="{5946BFF6-1025-4F7F-BD69-C4A7D93D0B14}"/>
              </a:ext>
            </a:extLst>
          </p:cNvPr>
          <p:cNvSpPr>
            <a:spLocks noGrp="1"/>
          </p:cNvSpPr>
          <p:nvPr>
            <p:ph idx="1"/>
          </p:nvPr>
        </p:nvSpPr>
        <p:spPr/>
        <p:txBody>
          <a:bodyPr/>
          <a:lstStyle/>
          <a:p>
            <a:endParaRPr lang="en-US"/>
          </a:p>
        </p:txBody>
      </p:sp>
      <p:sp>
        <p:nvSpPr>
          <p:cNvPr id="23" name="TextBox 22">
            <a:extLst>
              <a:ext uri="{FF2B5EF4-FFF2-40B4-BE49-F238E27FC236}">
                <a16:creationId xmlns:a16="http://schemas.microsoft.com/office/drawing/2014/main" id="{80926782-05B7-4D06-A315-8E927D5518B5}"/>
              </a:ext>
            </a:extLst>
          </p:cNvPr>
          <p:cNvSpPr txBox="1"/>
          <p:nvPr/>
        </p:nvSpPr>
        <p:spPr>
          <a:xfrm>
            <a:off x="432891" y="1170612"/>
            <a:ext cx="11430000" cy="5355312"/>
          </a:xfrm>
          <a:prstGeom prst="rect">
            <a:avLst/>
          </a:prstGeom>
          <a:solidFill>
            <a:srgbClr val="FFFF00"/>
          </a:solidFill>
        </p:spPr>
        <p:txBody>
          <a:bodyPr wrap="square" rtlCol="0">
            <a:spAutoFit/>
          </a:bodyPr>
          <a:lstStyle/>
          <a:p>
            <a:pPr marL="395278" lvl="1" indent="0">
              <a:buNone/>
            </a:pPr>
            <a:r>
              <a:rPr lang="en-US" b="1" dirty="0"/>
              <a:t>From:</a:t>
            </a:r>
            <a:r>
              <a:rPr lang="en-US" dirty="0"/>
              <a:t> Ron Braun &lt;</a:t>
            </a:r>
            <a:r>
              <a:rPr lang="en-US" u="sng" dirty="0">
                <a:hlinkClick r:id="rId3"/>
              </a:rPr>
              <a:t>rbraun@upstreamip.com</a:t>
            </a:r>
            <a:r>
              <a:rPr lang="en-US" dirty="0"/>
              <a:t>&gt; </a:t>
            </a:r>
            <a:br>
              <a:rPr lang="en-US" dirty="0"/>
            </a:br>
            <a:r>
              <a:rPr lang="en-US" b="1" dirty="0"/>
              <a:t>Sent:</a:t>
            </a:r>
            <a:r>
              <a:rPr lang="en-US" dirty="0"/>
              <a:t> Friday, March 29, 2019 1:53 PM</a:t>
            </a:r>
            <a:br>
              <a:rPr lang="en-US" dirty="0"/>
            </a:br>
            <a:r>
              <a:rPr lang="en-US" b="1" dirty="0"/>
              <a:t>To:</a:t>
            </a:r>
            <a:r>
              <a:rPr lang="en-US" dirty="0"/>
              <a:t> </a:t>
            </a:r>
            <a:r>
              <a:rPr lang="en-US" u="sng" dirty="0">
                <a:hlinkClick r:id="rId4"/>
              </a:rPr>
              <a:t>ccloke@thriveincome.com</a:t>
            </a:r>
            <a:br>
              <a:rPr lang="en-US" dirty="0"/>
            </a:br>
            <a:r>
              <a:rPr lang="en-US" b="1" dirty="0"/>
              <a:t>Subject:</a:t>
            </a:r>
            <a:r>
              <a:rPr lang="en-US" dirty="0"/>
              <a:t> testimonial</a:t>
            </a:r>
          </a:p>
          <a:p>
            <a:pPr marL="395278" lvl="1" indent="0">
              <a:buNone/>
            </a:pPr>
            <a:r>
              <a:rPr lang="en-US" dirty="0"/>
              <a:t> </a:t>
            </a:r>
          </a:p>
          <a:p>
            <a:pPr marL="395278" lvl="1" indent="0">
              <a:buNone/>
            </a:pPr>
            <a:r>
              <a:rPr lang="en-US" i="1" dirty="0"/>
              <a:t>Recently I start my 1</a:t>
            </a:r>
            <a:r>
              <a:rPr lang="en-US" i="1" baseline="30000" dirty="0"/>
              <a:t>st</a:t>
            </a:r>
            <a:r>
              <a:rPr lang="en-US" i="1" dirty="0"/>
              <a:t> meeting by asking the “Getting to the Heart of the Matter” questions myself and then simply playing the online video of Curtis going through the “5 Fears 5 Risk” presentation with my “Taxes in Retirement” seminar prospects. After having less than optimal success closing the planning, my first three prospects committed to my planning fee and the fourth is a hopeful maybe after using this approach. This presentation, taught at Thrive University as a 3-meeting process, is making a difference in my initial impact of emotionally reaching the client, creating value by framing their problem in the Retirement Income Dashboard (RNG) and helping my prospective clients see the value of the planning process we use.</a:t>
            </a:r>
            <a:endParaRPr lang="en-US" dirty="0"/>
          </a:p>
          <a:p>
            <a:pPr marL="395278" lvl="1" indent="0">
              <a:buNone/>
            </a:pPr>
            <a:r>
              <a:rPr lang="en-US" dirty="0"/>
              <a:t> </a:t>
            </a:r>
          </a:p>
          <a:p>
            <a:pPr marL="395278" lvl="1" indent="0">
              <a:buNone/>
            </a:pPr>
            <a:r>
              <a:rPr lang="en-US" b="1" dirty="0"/>
              <a:t>Ronald C. Braun, CFP®, AIF®</a:t>
            </a:r>
            <a:endParaRPr lang="en-US" sz="3200" dirty="0"/>
          </a:p>
          <a:p>
            <a:pPr marL="395278" lvl="1" indent="0">
              <a:buNone/>
            </a:pPr>
            <a:r>
              <a:rPr lang="en-US" dirty="0"/>
              <a:t>Senior Wealth Manager</a:t>
            </a:r>
            <a:endParaRPr lang="en-US" sz="3200" dirty="0"/>
          </a:p>
          <a:p>
            <a:pPr marL="395278" lvl="1" indent="0">
              <a:buNone/>
            </a:pPr>
            <a:r>
              <a:rPr lang="en-US" dirty="0"/>
              <a:t>UPSTREAM Investment Partners, LLC</a:t>
            </a:r>
            <a:endParaRPr lang="en-US" sz="3200" dirty="0"/>
          </a:p>
          <a:p>
            <a:pPr marL="395278" lvl="1" indent="0">
              <a:buNone/>
            </a:pPr>
            <a:r>
              <a:rPr lang="en-US" dirty="0"/>
              <a:t>7125 Orchard Lake Rd.</a:t>
            </a:r>
            <a:endParaRPr lang="en-US" sz="3200" dirty="0"/>
          </a:p>
          <a:p>
            <a:pPr marL="395278" lvl="1" indent="0">
              <a:buNone/>
            </a:pPr>
            <a:r>
              <a:rPr lang="en-US" dirty="0"/>
              <a:t>Suite 304</a:t>
            </a:r>
            <a:endParaRPr lang="en-US" sz="3200" dirty="0"/>
          </a:p>
          <a:p>
            <a:pPr marL="395278" lvl="1" indent="0">
              <a:buNone/>
            </a:pPr>
            <a:r>
              <a:rPr lang="en-US" dirty="0"/>
              <a:t>West Bloomfield, MI 48322</a:t>
            </a:r>
          </a:p>
        </p:txBody>
      </p:sp>
      <p:grpSp>
        <p:nvGrpSpPr>
          <p:cNvPr id="7" name="Group 6">
            <a:extLst>
              <a:ext uri="{FF2B5EF4-FFF2-40B4-BE49-F238E27FC236}">
                <a16:creationId xmlns:a16="http://schemas.microsoft.com/office/drawing/2014/main" id="{1E875ED7-CC6B-41A6-B71D-16870DEE84BA}"/>
              </a:ext>
            </a:extLst>
          </p:cNvPr>
          <p:cNvGrpSpPr/>
          <p:nvPr/>
        </p:nvGrpSpPr>
        <p:grpSpPr>
          <a:xfrm>
            <a:off x="1838568" y="1665625"/>
            <a:ext cx="9100695" cy="4365286"/>
            <a:chOff x="1645465" y="1716736"/>
            <a:chExt cx="9100695" cy="4365286"/>
          </a:xfrm>
        </p:grpSpPr>
        <p:pic>
          <p:nvPicPr>
            <p:cNvPr id="3" name="Picture 2">
              <a:extLst>
                <a:ext uri="{FF2B5EF4-FFF2-40B4-BE49-F238E27FC236}">
                  <a16:creationId xmlns:a16="http://schemas.microsoft.com/office/drawing/2014/main" id="{A3EC3E8C-0621-4632-86EB-B99865DCE6AC}"/>
                </a:ext>
              </a:extLst>
            </p:cNvPr>
            <p:cNvPicPr>
              <a:picLocks noChangeAspect="1"/>
            </p:cNvPicPr>
            <p:nvPr/>
          </p:nvPicPr>
          <p:blipFill>
            <a:blip r:embed="rId5"/>
            <a:stretch>
              <a:fillRect/>
            </a:stretch>
          </p:blipFill>
          <p:spPr>
            <a:xfrm>
              <a:off x="1645465" y="1716736"/>
              <a:ext cx="9100695" cy="436528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a:extLst>
                <a:ext uri="{FF2B5EF4-FFF2-40B4-BE49-F238E27FC236}">
                  <a16:creationId xmlns:a16="http://schemas.microsoft.com/office/drawing/2014/main" id="{E34C1145-0D0B-4923-9FEC-E1C8D1E278EC}"/>
                </a:ext>
              </a:extLst>
            </p:cNvPr>
            <p:cNvSpPr txBox="1"/>
            <p:nvPr/>
          </p:nvSpPr>
          <p:spPr>
            <a:xfrm>
              <a:off x="4929690" y="2750023"/>
              <a:ext cx="5213784" cy="369332"/>
            </a:xfrm>
            <a:prstGeom prst="rect">
              <a:avLst/>
            </a:prstGeom>
            <a:noFill/>
          </p:spPr>
          <p:txBody>
            <a:bodyPr wrap="square" rtlCol="0">
              <a:spAutoFit/>
            </a:bodyPr>
            <a:lstStyle/>
            <a:p>
              <a:pPr algn="ctr"/>
              <a:r>
                <a:rPr lang="en-US" dirty="0">
                  <a:solidFill>
                    <a:schemeClr val="bg1"/>
                  </a:solidFill>
                </a:rPr>
                <a:t>www.curtiscloke.com</a:t>
              </a:r>
            </a:p>
          </p:txBody>
        </p:sp>
        <p:sp>
          <p:nvSpPr>
            <p:cNvPr id="6" name="TextBox 5">
              <a:extLst>
                <a:ext uri="{FF2B5EF4-FFF2-40B4-BE49-F238E27FC236}">
                  <a16:creationId xmlns:a16="http://schemas.microsoft.com/office/drawing/2014/main" id="{1F1C9393-01CB-463A-9F95-EB19EF24F4EF}"/>
                </a:ext>
              </a:extLst>
            </p:cNvPr>
            <p:cNvSpPr txBox="1"/>
            <p:nvPr/>
          </p:nvSpPr>
          <p:spPr>
            <a:xfrm>
              <a:off x="5446524" y="2061660"/>
              <a:ext cx="4180115" cy="769441"/>
            </a:xfrm>
            <a:prstGeom prst="rect">
              <a:avLst/>
            </a:prstGeom>
            <a:noFill/>
          </p:spPr>
          <p:txBody>
            <a:bodyPr wrap="square" rtlCol="0">
              <a:spAutoFit/>
            </a:bodyPr>
            <a:lstStyle/>
            <a:p>
              <a:pPr algn="ctr"/>
              <a:r>
                <a:rPr lang="en-US" sz="4400" dirty="0">
                  <a:solidFill>
                    <a:schemeClr val="bg1"/>
                  </a:solidFill>
                </a:rPr>
                <a:t>Thrive Store</a:t>
              </a:r>
            </a:p>
          </p:txBody>
        </p:sp>
      </p:grpSp>
    </p:spTree>
    <p:extLst>
      <p:ext uri="{BB962C8B-B14F-4D97-AF65-F5344CB8AC3E}">
        <p14:creationId xmlns:p14="http://schemas.microsoft.com/office/powerpoint/2010/main" val="92962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37575F-4672-4B36-B09F-110AF6760131}"/>
              </a:ext>
            </a:extLst>
          </p:cNvPr>
          <p:cNvSpPr/>
          <p:nvPr/>
        </p:nvSpPr>
        <p:spPr>
          <a:xfrm>
            <a:off x="0" y="-1"/>
            <a:ext cx="12192000" cy="6804045"/>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2" name="Title 1">
            <a:extLst>
              <a:ext uri="{FF2B5EF4-FFF2-40B4-BE49-F238E27FC236}">
                <a16:creationId xmlns:a16="http://schemas.microsoft.com/office/drawing/2014/main" id="{F87229C0-05B8-4DC0-9E40-423CA8F0F0FA}"/>
              </a:ext>
            </a:extLst>
          </p:cNvPr>
          <p:cNvSpPr>
            <a:spLocks noGrp="1"/>
          </p:cNvSpPr>
          <p:nvPr>
            <p:ph type="title"/>
          </p:nvPr>
        </p:nvSpPr>
        <p:spPr/>
        <p:txBody>
          <a:bodyPr/>
          <a:lstStyle/>
          <a:p>
            <a:r>
              <a:rPr lang="en-US" b="1" i="1" dirty="0">
                <a:effectLst/>
              </a:rPr>
              <a:t>THRIVE®</a:t>
            </a:r>
            <a:r>
              <a:rPr lang="en-US" b="1" dirty="0">
                <a:effectLst/>
              </a:rPr>
              <a:t> University – RNG Retirement NextGen®</a:t>
            </a:r>
          </a:p>
        </p:txBody>
      </p:sp>
      <p:sp>
        <p:nvSpPr>
          <p:cNvPr id="3" name="Text Placeholder 2">
            <a:extLst>
              <a:ext uri="{FF2B5EF4-FFF2-40B4-BE49-F238E27FC236}">
                <a16:creationId xmlns:a16="http://schemas.microsoft.com/office/drawing/2014/main" id="{2E47E2A8-8E3C-4C0F-8F5C-D7DB8D9CB6E0}"/>
              </a:ext>
            </a:extLst>
          </p:cNvPr>
          <p:cNvSpPr>
            <a:spLocks noGrp="1"/>
          </p:cNvSpPr>
          <p:nvPr>
            <p:ph type="body" sz="quarter" idx="10"/>
          </p:nvPr>
        </p:nvSpPr>
        <p:spPr>
          <a:xfrm>
            <a:off x="605767" y="2259604"/>
            <a:ext cx="10833210" cy="3595964"/>
          </a:xfrm>
          <a:solidFill>
            <a:srgbClr val="FFFF00"/>
          </a:solidFill>
          <a:ln>
            <a:noFill/>
          </a:ln>
          <a:effectLst/>
          <a:scene3d>
            <a:camera prst="orthographicFront">
              <a:rot lat="0" lon="0" rev="0"/>
            </a:camera>
            <a:lightRig rig="contrasting" dir="t">
              <a:rot lat="0" lon="0" rev="1500000"/>
            </a:lightRig>
          </a:scene3d>
          <a:sp3d prstMaterial="metal">
            <a:bevelT w="88900" h="88900"/>
          </a:sp3d>
        </p:spPr>
        <p:txBody>
          <a:bodyPr>
            <a:normAutofit fontScale="92500" lnSpcReduction="10000"/>
          </a:bodyPr>
          <a:lstStyle/>
          <a:p>
            <a:pPr marL="395278" lvl="1" indent="0">
              <a:buNone/>
            </a:pPr>
            <a:endParaRPr lang="en-US" dirty="0"/>
          </a:p>
          <a:p>
            <a:pPr marL="395278" lvl="1" indent="0">
              <a:lnSpc>
                <a:spcPct val="170000"/>
              </a:lnSpc>
              <a:buNone/>
            </a:pPr>
            <a:endParaRPr lang="en-US" i="1" dirty="0"/>
          </a:p>
          <a:p>
            <a:pPr marL="395278" lvl="1" indent="0">
              <a:buNone/>
            </a:pPr>
            <a:endParaRPr lang="en-US" dirty="0"/>
          </a:p>
          <a:p>
            <a:pPr marL="395278" lvl="1" indent="0">
              <a:buNone/>
            </a:pPr>
            <a:endParaRPr lang="en-US" dirty="0"/>
          </a:p>
          <a:p>
            <a:pPr marL="395278" lvl="1" indent="0">
              <a:buNone/>
            </a:pPr>
            <a:r>
              <a:rPr lang="en-US" sz="2000" dirty="0"/>
              <a:t>Dave Alison, CFPR</a:t>
            </a:r>
          </a:p>
          <a:p>
            <a:pPr marL="395278" lvl="1" indent="0">
              <a:buNone/>
            </a:pPr>
            <a:r>
              <a:rPr lang="en-US" sz="2000" dirty="0"/>
              <a:t>President | Founding Partner</a:t>
            </a:r>
          </a:p>
          <a:p>
            <a:pPr marL="395278" lvl="1" indent="0">
              <a:buNone/>
            </a:pPr>
            <a:r>
              <a:rPr lang="en-US" sz="2000" dirty="0"/>
              <a:t>Clarity 2 Prosperity</a:t>
            </a:r>
          </a:p>
          <a:p>
            <a:pPr marL="0" indent="0">
              <a:buNone/>
            </a:pPr>
            <a:endParaRPr lang="en-US" dirty="0"/>
          </a:p>
          <a:p>
            <a:pPr marL="0" indent="0">
              <a:buNone/>
            </a:pPr>
            <a:endParaRPr lang="en-US" dirty="0"/>
          </a:p>
          <a:p>
            <a:pPr marL="0" indent="0">
              <a:buNone/>
            </a:pPr>
            <a:r>
              <a:rPr lang="en-US" dirty="0"/>
              <a:t> </a:t>
            </a:r>
          </a:p>
        </p:txBody>
      </p:sp>
      <p:pic>
        <p:nvPicPr>
          <p:cNvPr id="5" name="Picture 4">
            <a:extLst>
              <a:ext uri="{FF2B5EF4-FFF2-40B4-BE49-F238E27FC236}">
                <a16:creationId xmlns:a16="http://schemas.microsoft.com/office/drawing/2014/main" id="{22DA8227-8BC5-409F-A109-91B387E2653A}"/>
              </a:ext>
            </a:extLst>
          </p:cNvPr>
          <p:cNvPicPr>
            <a:picLocks noChangeAspect="1"/>
          </p:cNvPicPr>
          <p:nvPr/>
        </p:nvPicPr>
        <p:blipFill>
          <a:blip r:embed="rId2"/>
          <a:stretch>
            <a:fillRect/>
          </a:stretch>
        </p:blipFill>
        <p:spPr>
          <a:xfrm>
            <a:off x="4150173" y="3616594"/>
            <a:ext cx="1840826" cy="1840826"/>
          </a:xfrm>
          <a:prstGeom prst="rect">
            <a:avLst/>
          </a:prstGeom>
          <a:ln>
            <a:noFill/>
          </a:ln>
          <a:effectLst>
            <a:outerShdw blurRad="292100" dist="139700" dir="2700000" algn="tl" rotWithShape="0">
              <a:srgbClr val="333333">
                <a:alpha val="65000"/>
              </a:srgbClr>
            </a:outerShdw>
          </a:effectLst>
        </p:spPr>
      </p:pic>
      <p:pic>
        <p:nvPicPr>
          <p:cNvPr id="1026" name="Picture 2" descr="Image result for clarity 2 prosperity">
            <a:extLst>
              <a:ext uri="{FF2B5EF4-FFF2-40B4-BE49-F238E27FC236}">
                <a16:creationId xmlns:a16="http://schemas.microsoft.com/office/drawing/2014/main" id="{9C9C06F3-088E-4FE2-9E52-303A4B04A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02" y="3558416"/>
            <a:ext cx="1957181" cy="1957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75A7AF-CEAE-4184-BF66-71028507F9C2}"/>
              </a:ext>
            </a:extLst>
          </p:cNvPr>
          <p:cNvSpPr txBox="1"/>
          <p:nvPr/>
        </p:nvSpPr>
        <p:spPr>
          <a:xfrm>
            <a:off x="8902875" y="4259517"/>
            <a:ext cx="2481943" cy="1200329"/>
          </a:xfrm>
          <a:prstGeom prst="rect">
            <a:avLst/>
          </a:prstGeom>
          <a:noFill/>
        </p:spPr>
        <p:txBody>
          <a:bodyPr wrap="square" rtlCol="0">
            <a:spAutoFit/>
          </a:bodyPr>
          <a:lstStyle/>
          <a:p>
            <a:r>
              <a:rPr lang="en-US" dirty="0"/>
              <a:t>RNG Launched by C2P as the Retirement Planning Software of Choice December 2018</a:t>
            </a:r>
          </a:p>
        </p:txBody>
      </p:sp>
      <p:sp>
        <p:nvSpPr>
          <p:cNvPr id="7" name="TextBox 6">
            <a:extLst>
              <a:ext uri="{FF2B5EF4-FFF2-40B4-BE49-F238E27FC236}">
                <a16:creationId xmlns:a16="http://schemas.microsoft.com/office/drawing/2014/main" id="{3E0C2D6F-A694-4B1E-BF68-A9ABD71ACC86}"/>
              </a:ext>
            </a:extLst>
          </p:cNvPr>
          <p:cNvSpPr txBox="1"/>
          <p:nvPr/>
        </p:nvSpPr>
        <p:spPr>
          <a:xfrm>
            <a:off x="602817" y="1322689"/>
            <a:ext cx="10833209" cy="2308324"/>
          </a:xfrm>
          <a:prstGeom prst="rect">
            <a:avLst/>
          </a:prstGeom>
          <a:solidFill>
            <a:srgbClr val="FFFF00"/>
          </a:solidFill>
        </p:spPr>
        <p:txBody>
          <a:bodyPr wrap="square" rtlCol="0">
            <a:spAutoFit/>
          </a:bodyPr>
          <a:lstStyle/>
          <a:p>
            <a:pPr marL="395278" lvl="1" indent="0">
              <a:buNone/>
            </a:pPr>
            <a:r>
              <a:rPr lang="en-US" b="1" dirty="0"/>
              <a:t>What does Dave Allison of C2P have to say about Thrive U and RNG?</a:t>
            </a:r>
          </a:p>
          <a:p>
            <a:pPr marL="395278" lvl="1" indent="0">
              <a:buNone/>
            </a:pPr>
            <a:r>
              <a:rPr lang="en-US" dirty="0"/>
              <a:t> </a:t>
            </a:r>
          </a:p>
          <a:p>
            <a:pPr marL="395278" lvl="1" indent="0">
              <a:spcBef>
                <a:spcPts val="0"/>
              </a:spcBef>
              <a:buNone/>
            </a:pPr>
            <a:r>
              <a:rPr lang="en-US" i="1" dirty="0"/>
              <a:t>"I have tested so many planning software programs and struggled to find something that connected the art of creating the need, developing sales opportunities, and actually performing comprehensive financial planning all in one, without being so complex that advisors don't want to use it and clients can't understand it. RNG has solved that issue and for any advisors that want to use the power of analytics to motivate their clients to say yes, I highly recommend Retirement NextGen (RNG), the retirement planning software powered by Thrive Income Distribution System, LLC.“</a:t>
            </a:r>
          </a:p>
        </p:txBody>
      </p:sp>
      <p:sp>
        <p:nvSpPr>
          <p:cNvPr id="4" name="TextBox 3">
            <a:extLst>
              <a:ext uri="{FF2B5EF4-FFF2-40B4-BE49-F238E27FC236}">
                <a16:creationId xmlns:a16="http://schemas.microsoft.com/office/drawing/2014/main" id="{01DB30BB-54E0-4962-B160-E59A9BB77D90}"/>
              </a:ext>
            </a:extLst>
          </p:cNvPr>
          <p:cNvSpPr txBox="1"/>
          <p:nvPr/>
        </p:nvSpPr>
        <p:spPr>
          <a:xfrm>
            <a:off x="2883294" y="5949264"/>
            <a:ext cx="9308706" cy="646331"/>
          </a:xfrm>
          <a:prstGeom prst="rect">
            <a:avLst/>
          </a:prstGeom>
          <a:noFill/>
        </p:spPr>
        <p:txBody>
          <a:bodyPr wrap="square" rtlCol="0">
            <a:spAutoFit/>
          </a:bodyPr>
          <a:lstStyle/>
          <a:p>
            <a:r>
              <a:rPr lang="en-US" sz="3600" dirty="0">
                <a:hlinkClick r:id="rId4"/>
              </a:rPr>
              <a:t>www.retirementnextgen.com</a:t>
            </a:r>
            <a:r>
              <a:rPr lang="en-US" sz="3600" dirty="0"/>
              <a:t> </a:t>
            </a:r>
          </a:p>
        </p:txBody>
      </p:sp>
      <p:pic>
        <p:nvPicPr>
          <p:cNvPr id="8" name="Picture 7">
            <a:extLst>
              <a:ext uri="{FF2B5EF4-FFF2-40B4-BE49-F238E27FC236}">
                <a16:creationId xmlns:a16="http://schemas.microsoft.com/office/drawing/2014/main" id="{36E9D836-9480-4B94-B2DB-5A7732156FA2}"/>
              </a:ext>
            </a:extLst>
          </p:cNvPr>
          <p:cNvPicPr>
            <a:picLocks noChangeAspect="1"/>
          </p:cNvPicPr>
          <p:nvPr/>
        </p:nvPicPr>
        <p:blipFill>
          <a:blip r:embed="rId5"/>
          <a:stretch>
            <a:fillRect/>
          </a:stretch>
        </p:blipFill>
        <p:spPr>
          <a:xfrm>
            <a:off x="8902875" y="3558416"/>
            <a:ext cx="1542422" cy="701101"/>
          </a:xfrm>
          <a:prstGeom prst="rect">
            <a:avLst/>
          </a:prstGeom>
        </p:spPr>
      </p:pic>
    </p:spTree>
    <p:extLst>
      <p:ext uri="{BB962C8B-B14F-4D97-AF65-F5344CB8AC3E}">
        <p14:creationId xmlns:p14="http://schemas.microsoft.com/office/powerpoint/2010/main" val="4271930908"/>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a:xfrm>
            <a:off x="0" y="-20057"/>
            <a:ext cx="12192000" cy="632385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16B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7" name="TextBox 16"/>
          <p:cNvSpPr txBox="1"/>
          <p:nvPr/>
        </p:nvSpPr>
        <p:spPr>
          <a:xfrm>
            <a:off x="646763" y="1767950"/>
            <a:ext cx="9723782" cy="1754326"/>
          </a:xfrm>
          <a:prstGeom prst="rect">
            <a:avLst/>
          </a:prstGeom>
          <a:noFill/>
        </p:spPr>
        <p:txBody>
          <a:bodyPr wrap="square" rtlCol="0">
            <a:spAutoFit/>
          </a:bodyPr>
          <a:lstStyle/>
          <a:p>
            <a:pPr marL="285750" indent="-285750">
              <a:buFont typeface="Arial" panose="020B0604020202020204" pitchFamily="34" charset="0"/>
              <a:buChar char="•"/>
              <a:defRPr/>
            </a:pPr>
            <a:endParaRPr lang="en-US" dirty="0">
              <a:solidFill>
                <a:prstClr val="black"/>
              </a:solidFill>
              <a:latin typeface="Calibri"/>
            </a:endParaRPr>
          </a:p>
          <a:p>
            <a:pPr marL="342900" indent="-342900">
              <a:buFontTx/>
              <a:buAutoNum type="arabicPeriod"/>
              <a:defRPr/>
            </a:pPr>
            <a:endParaRPr lang="en-US" dirty="0">
              <a:solidFill>
                <a:prstClr val="black"/>
              </a:solidFill>
              <a:latin typeface="Calibri"/>
            </a:endParaRPr>
          </a:p>
          <a:p>
            <a:pPr lvl="1">
              <a:defRPr/>
            </a:pPr>
            <a:endParaRPr lang="en-US" dirty="0">
              <a:solidFill>
                <a:prstClr val="black"/>
              </a:solidFill>
              <a:latin typeface="Calibri"/>
            </a:endParaRPr>
          </a:p>
          <a:p>
            <a:pPr marL="800100" lvl="1" indent="-342900">
              <a:buFontTx/>
              <a:buAutoNum type="alphaUcPeriod"/>
              <a:defRPr/>
            </a:pPr>
            <a:endParaRPr lang="en-US" dirty="0">
              <a:solidFill>
                <a:prstClr val="black"/>
              </a:solidFill>
              <a:latin typeface="Calibri"/>
            </a:endParaRPr>
          </a:p>
          <a:p>
            <a:pPr marL="800100" lvl="1" indent="-342900">
              <a:buFontTx/>
              <a:buAutoNum type="alphaUcPeriod"/>
              <a:defRPr/>
            </a:pPr>
            <a:endParaRPr lang="en-US" dirty="0">
              <a:solidFill>
                <a:prstClr val="black"/>
              </a:solidFill>
              <a:latin typeface="Calibri"/>
            </a:endParaRPr>
          </a:p>
          <a:p>
            <a:pPr lvl="1">
              <a:defRPr/>
            </a:pPr>
            <a:endParaRPr lang="en-US" dirty="0">
              <a:solidFill>
                <a:prstClr val="black"/>
              </a:solidFill>
              <a:latin typeface="Calibri"/>
            </a:endParaRPr>
          </a:p>
        </p:txBody>
      </p:sp>
      <p:sp>
        <p:nvSpPr>
          <p:cNvPr id="20" name="Title 1"/>
          <p:cNvSpPr txBox="1">
            <a:spLocks/>
          </p:cNvSpPr>
          <p:nvPr/>
        </p:nvSpPr>
        <p:spPr>
          <a:xfrm>
            <a:off x="369696" y="400878"/>
            <a:ext cx="7616688" cy="549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FFFF00"/>
                </a:solidFill>
                <a:effectLst>
                  <a:outerShdw blurRad="101600" dist="76200" dir="2700000" algn="tl" rotWithShape="0">
                    <a:prstClr val="black">
                      <a:alpha val="35000"/>
                    </a:prstClr>
                  </a:outerShdw>
                </a:effectLst>
                <a:latin typeface="Rockwell"/>
              </a:rPr>
              <a:t>Key Takeaways</a:t>
            </a:r>
            <a:endParaRPr lang="en-US" sz="3600" b="1" baseline="30000" dirty="0">
              <a:solidFill>
                <a:srgbClr val="FFFF00"/>
              </a:solidFill>
              <a:effectLst>
                <a:outerShdw blurRad="50800" dist="38100" dir="5400000" algn="t" rotWithShape="0">
                  <a:prstClr val="black">
                    <a:alpha val="40000"/>
                  </a:prstClr>
                </a:outerShdw>
              </a:effectLst>
              <a:latin typeface="Rockwell" panose="02060603020205020403" pitchFamily="18" charset="0"/>
            </a:endParaRPr>
          </a:p>
        </p:txBody>
      </p:sp>
      <p:grpSp>
        <p:nvGrpSpPr>
          <p:cNvPr id="21" name="Group 20"/>
          <p:cNvGrpSpPr/>
          <p:nvPr/>
        </p:nvGrpSpPr>
        <p:grpSpPr>
          <a:xfrm>
            <a:off x="0" y="6283326"/>
            <a:ext cx="12192000" cy="580211"/>
            <a:chOff x="-88136" y="6283325"/>
            <a:chExt cx="9906000" cy="580211"/>
          </a:xfrm>
        </p:grpSpPr>
        <p:grpSp>
          <p:nvGrpSpPr>
            <p:cNvPr id="22" name="Group 21"/>
            <p:cNvGrpSpPr/>
            <p:nvPr/>
          </p:nvGrpSpPr>
          <p:grpSpPr>
            <a:xfrm>
              <a:off x="-88136" y="6283325"/>
              <a:ext cx="9906000" cy="574675"/>
              <a:chOff x="-88136" y="6130925"/>
              <a:chExt cx="9906000" cy="574675"/>
            </a:xfrm>
          </p:grpSpPr>
          <p:grpSp>
            <p:nvGrpSpPr>
              <p:cNvPr id="25" name="Group 19"/>
              <p:cNvGrpSpPr>
                <a:grpSpLocks/>
              </p:cNvGrpSpPr>
              <p:nvPr/>
            </p:nvGrpSpPr>
            <p:grpSpPr bwMode="auto">
              <a:xfrm>
                <a:off x="-88136" y="6130925"/>
                <a:ext cx="9906000" cy="574675"/>
                <a:chOff x="0" y="6283325"/>
                <a:chExt cx="9906000" cy="574675"/>
              </a:xfrm>
            </p:grpSpPr>
            <p:grpSp>
              <p:nvGrpSpPr>
                <p:cNvPr id="27" name="Group 19"/>
                <p:cNvGrpSpPr>
                  <a:grpSpLocks/>
                </p:cNvGrpSpPr>
                <p:nvPr/>
              </p:nvGrpSpPr>
              <p:grpSpPr bwMode="auto">
                <a:xfrm>
                  <a:off x="0" y="6496059"/>
                  <a:ext cx="9906000" cy="271226"/>
                  <a:chOff x="0" y="6523530"/>
                  <a:chExt cx="9143999" cy="270913"/>
                </a:xfrm>
              </p:grpSpPr>
              <p:grpSp>
                <p:nvGrpSpPr>
                  <p:cNvPr id="29" name="Group 13"/>
                  <p:cNvGrpSpPr>
                    <a:grpSpLocks/>
                  </p:cNvGrpSpPr>
                  <p:nvPr/>
                </p:nvGrpSpPr>
                <p:grpSpPr bwMode="auto">
                  <a:xfrm>
                    <a:off x="0" y="6523530"/>
                    <a:ext cx="9143999" cy="220408"/>
                    <a:chOff x="0" y="6523530"/>
                    <a:chExt cx="9144289" cy="220408"/>
                  </a:xfrm>
                </p:grpSpPr>
                <p:sp>
                  <p:nvSpPr>
                    <p:cNvPr id="31" name="Rectangle 30"/>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2" name="Rectangle 31"/>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3" name="Rectangle 32"/>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4" name="Rectangle 33"/>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0" name="TextBox 11"/>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2017   Thrive Income Distribution System®</a:t>
                    </a:r>
                  </a:p>
                </p:txBody>
              </p:sp>
            </p:grpSp>
            <p:pic>
              <p:nvPicPr>
                <p:cNvPr id="28" name="Picture 18" descr="thrive logo f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3" name="Rectangle 22"/>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4" name="Picture 23"/>
            <p:cNvPicPr/>
            <p:nvPr/>
          </p:nvPicPr>
          <p:blipFill rotWithShape="1">
            <a:blip r:embed="rId4"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19" name="TextBox 18">
            <a:extLst>
              <a:ext uri="{FF2B5EF4-FFF2-40B4-BE49-F238E27FC236}">
                <a16:creationId xmlns:a16="http://schemas.microsoft.com/office/drawing/2014/main" id="{A55D00FC-3485-4E5C-A323-F9E00A423FF4}"/>
              </a:ext>
            </a:extLst>
          </p:cNvPr>
          <p:cNvSpPr txBox="1"/>
          <p:nvPr/>
        </p:nvSpPr>
        <p:spPr>
          <a:xfrm>
            <a:off x="1997452" y="1021114"/>
            <a:ext cx="7764221" cy="5021055"/>
          </a:xfrm>
          <a:prstGeom prst="rect">
            <a:avLst/>
          </a:prstGeom>
          <a:noFill/>
        </p:spPr>
        <p:txBody>
          <a:bodyPr wrap="square" rtlCol="0">
            <a:spAutoFit/>
          </a:bodyPr>
          <a:lstStyle/>
          <a:p>
            <a:pPr marL="285744" indent="-285744">
              <a:lnSpc>
                <a:spcPct val="150000"/>
              </a:lnSpc>
              <a:buFont typeface="Arial" panose="020B0604020202020204" pitchFamily="34" charset="0"/>
              <a:buChar char="•"/>
            </a:pPr>
            <a:r>
              <a:rPr lang="en-US" sz="2400" dirty="0">
                <a:solidFill>
                  <a:srgbClr val="333F50"/>
                </a:solidFill>
              </a:rPr>
              <a:t>Know your client – Getting to the Heart of the Matter</a:t>
            </a:r>
          </a:p>
          <a:p>
            <a:pPr marL="285744" indent="-285744">
              <a:lnSpc>
                <a:spcPct val="150000"/>
              </a:lnSpc>
              <a:buFont typeface="Arial" panose="020B0604020202020204" pitchFamily="34" charset="0"/>
              <a:buChar char="•"/>
            </a:pPr>
            <a:r>
              <a:rPr lang="en-US" sz="2400" dirty="0">
                <a:solidFill>
                  <a:srgbClr val="333F50"/>
                </a:solidFill>
              </a:rPr>
              <a:t>Client-Driven Process</a:t>
            </a:r>
          </a:p>
          <a:p>
            <a:pPr marL="285744" indent="-285744">
              <a:lnSpc>
                <a:spcPct val="150000"/>
              </a:lnSpc>
              <a:buFont typeface="Arial" panose="020B0604020202020204" pitchFamily="34" charset="0"/>
              <a:buChar char="•"/>
            </a:pPr>
            <a:r>
              <a:rPr lang="en-US" sz="2400" dirty="0">
                <a:solidFill>
                  <a:srgbClr val="333F50"/>
                </a:solidFill>
              </a:rPr>
              <a:t>Understanding Fears vs. Risk</a:t>
            </a:r>
          </a:p>
          <a:p>
            <a:pPr marL="285744" indent="-285744">
              <a:lnSpc>
                <a:spcPct val="150000"/>
              </a:lnSpc>
              <a:buFont typeface="Arial" panose="020B0604020202020204" pitchFamily="34" charset="0"/>
              <a:buChar char="•"/>
            </a:pPr>
            <a:r>
              <a:rPr lang="en-US" sz="2400" dirty="0">
                <a:solidFill>
                  <a:srgbClr val="333F50"/>
                </a:solidFill>
              </a:rPr>
              <a:t>Separate Analytics (Fee) from Implementation (Product)</a:t>
            </a:r>
          </a:p>
          <a:p>
            <a:pPr marL="285744" indent="-285744">
              <a:lnSpc>
                <a:spcPct val="150000"/>
              </a:lnSpc>
              <a:buFont typeface="Arial" panose="020B0604020202020204" pitchFamily="34" charset="0"/>
              <a:buChar char="•"/>
            </a:pPr>
            <a:r>
              <a:rPr lang="en-US" sz="2400" dirty="0">
                <a:solidFill>
                  <a:srgbClr val="333F50"/>
                </a:solidFill>
              </a:rPr>
              <a:t>Overcoming the FOMO Factor</a:t>
            </a:r>
          </a:p>
          <a:p>
            <a:pPr marL="285744" indent="-285744">
              <a:lnSpc>
                <a:spcPct val="150000"/>
              </a:lnSpc>
              <a:buFont typeface="Arial" panose="020B0604020202020204" pitchFamily="34" charset="0"/>
              <a:buChar char="•"/>
            </a:pPr>
            <a:r>
              <a:rPr lang="en-US" sz="2400" dirty="0">
                <a:solidFill>
                  <a:srgbClr val="333F50"/>
                </a:solidFill>
              </a:rPr>
              <a:t>Embrace the “Basket of Products” approach</a:t>
            </a:r>
          </a:p>
          <a:p>
            <a:pPr marL="285744" indent="-285744">
              <a:lnSpc>
                <a:spcPct val="150000"/>
              </a:lnSpc>
              <a:buFont typeface="Arial" panose="020B0604020202020204" pitchFamily="34" charset="0"/>
              <a:buChar char="•"/>
            </a:pPr>
            <a:r>
              <a:rPr lang="en-US" sz="2400" dirty="0">
                <a:solidFill>
                  <a:srgbClr val="333F50"/>
                </a:solidFill>
              </a:rPr>
              <a:t>Divide and Conquer </a:t>
            </a:r>
          </a:p>
          <a:p>
            <a:pPr marL="285744" indent="-285744">
              <a:lnSpc>
                <a:spcPct val="150000"/>
              </a:lnSpc>
              <a:buFont typeface="Arial" panose="020B0604020202020204" pitchFamily="34" charset="0"/>
              <a:buChar char="•"/>
            </a:pPr>
            <a:r>
              <a:rPr lang="en-US" sz="2400" dirty="0">
                <a:solidFill>
                  <a:srgbClr val="333F50"/>
                </a:solidFill>
              </a:rPr>
              <a:t>Understanding the 4 L’s of Retirement</a:t>
            </a:r>
          </a:p>
          <a:p>
            <a:pPr marL="285744" indent="-285744">
              <a:lnSpc>
                <a:spcPct val="150000"/>
              </a:lnSpc>
              <a:buFont typeface="Arial" panose="020B0604020202020204" pitchFamily="34" charset="0"/>
              <a:buChar char="•"/>
            </a:pPr>
            <a:r>
              <a:rPr lang="en-US" sz="2400" dirty="0">
                <a:solidFill>
                  <a:srgbClr val="333F50"/>
                </a:solidFill>
              </a:rPr>
              <a:t>Frame the contrast of the Before and After with Pictures</a:t>
            </a:r>
          </a:p>
        </p:txBody>
      </p:sp>
    </p:spTree>
    <p:extLst>
      <p:ext uri="{BB962C8B-B14F-4D97-AF65-F5344CB8AC3E}">
        <p14:creationId xmlns:p14="http://schemas.microsoft.com/office/powerpoint/2010/main" val="4437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fade">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fade">
                                      <p:cBhvr>
                                        <p:cTn id="42" dur="500"/>
                                        <p:tgtEl>
                                          <p:spTgt spid="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fade">
                                      <p:cBhvr>
                                        <p:cTn id="47" dur="500"/>
                                        <p:tgtEl>
                                          <p:spTgt spid="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kern="0">
              <a:solidFill>
                <a:sysClr val="windowText" lastClr="000000"/>
              </a:solidFill>
            </a:endParaRPr>
          </a:p>
        </p:txBody>
      </p:sp>
      <p:sp>
        <p:nvSpPr>
          <p:cNvPr id="2" name="Title 1"/>
          <p:cNvSpPr>
            <a:spLocks noGrp="1"/>
          </p:cNvSpPr>
          <p:nvPr>
            <p:ph type="title"/>
          </p:nvPr>
        </p:nvSpPr>
        <p:spPr>
          <a:xfrm>
            <a:off x="2634579" y="204642"/>
            <a:ext cx="8149590" cy="1325563"/>
          </a:xfrm>
        </p:spPr>
        <p:txBody>
          <a:bodyPr>
            <a:normAutofit/>
          </a:bodyPr>
          <a:lstStyle/>
          <a:p>
            <a:r>
              <a:rPr lang="en-US" sz="3600" b="1" dirty="0">
                <a:latin typeface="+mn-lt"/>
              </a:rPr>
              <a:t>Re-</a:t>
            </a:r>
            <a:r>
              <a:rPr lang="en-US" sz="3600" b="1" dirty="0" err="1">
                <a:latin typeface="+mn-lt"/>
              </a:rPr>
              <a:t>Firement</a:t>
            </a:r>
            <a:r>
              <a:rPr lang="en-US" sz="3600" b="1" dirty="0">
                <a:latin typeface="+mn-lt"/>
              </a:rPr>
              <a:t> for a Life of Significance</a:t>
            </a:r>
          </a:p>
        </p:txBody>
      </p:sp>
      <p:pic>
        <p:nvPicPr>
          <p:cNvPr id="4" name="Picture 3"/>
          <p:cNvPicPr>
            <a:picLocks noChangeAspect="1"/>
          </p:cNvPicPr>
          <p:nvPr/>
        </p:nvPicPr>
        <p:blipFill>
          <a:blip r:embed="rId2"/>
          <a:stretch>
            <a:fillRect/>
          </a:stretch>
        </p:blipFill>
        <p:spPr>
          <a:xfrm>
            <a:off x="2467411" y="1383313"/>
            <a:ext cx="7264869" cy="4539186"/>
          </a:xfrm>
          <a:prstGeom prst="rect">
            <a:avLst/>
          </a:prstGeom>
        </p:spPr>
      </p:pic>
    </p:spTree>
    <p:extLst>
      <p:ext uri="{BB962C8B-B14F-4D97-AF65-F5344CB8AC3E}">
        <p14:creationId xmlns:p14="http://schemas.microsoft.com/office/powerpoint/2010/main" val="1373103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346486"/>
          </a:xfrm>
          <a:prstGeom prst="rect">
            <a:avLst/>
          </a:prstGeom>
        </p:spPr>
      </p:pic>
      <p:sp>
        <p:nvSpPr>
          <p:cNvPr id="2" name="Title 1"/>
          <p:cNvSpPr>
            <a:spLocks noGrp="1"/>
          </p:cNvSpPr>
          <p:nvPr>
            <p:ph type="title"/>
          </p:nvPr>
        </p:nvSpPr>
        <p:spPr>
          <a:xfrm>
            <a:off x="1611142" y="119535"/>
            <a:ext cx="9052431" cy="1325563"/>
          </a:xfrm>
        </p:spPr>
        <p:txBody>
          <a:bodyPr>
            <a:normAutofit/>
          </a:bodyPr>
          <a:lstStyle/>
          <a:p>
            <a:pPr algn="ctr"/>
            <a:r>
              <a:rPr lang="en-US" sz="5400" b="1" dirty="0">
                <a:effectLst/>
                <a:latin typeface="Rockwell" panose="02060603020205020403" pitchFamily="18" charset="0"/>
              </a:rPr>
              <a:t>Utility </a:t>
            </a:r>
            <a:r>
              <a:rPr lang="en-US" sz="5400" b="1">
                <a:effectLst/>
                <a:latin typeface="Rockwell" panose="02060603020205020403" pitchFamily="18" charset="0"/>
              </a:rPr>
              <a:t>of the Joy </a:t>
            </a:r>
            <a:r>
              <a:rPr lang="en-US" sz="5400" b="1" dirty="0">
                <a:effectLst/>
                <a:latin typeface="Rockwell" panose="02060603020205020403" pitchFamily="18" charset="0"/>
              </a:rPr>
              <a:t>of Living</a:t>
            </a:r>
            <a:br>
              <a:rPr lang="en-US" b="1" dirty="0">
                <a:effectLst/>
                <a:latin typeface="Rockwell" panose="02060603020205020403" pitchFamily="18" charset="0"/>
              </a:rPr>
            </a:br>
            <a:r>
              <a:rPr lang="en-US" b="1" dirty="0">
                <a:effectLst/>
                <a:latin typeface="Rockwell" panose="02060603020205020403" pitchFamily="18" charset="0"/>
              </a:rPr>
              <a:t>Live &amp; Give on purpose for purpose</a:t>
            </a:r>
          </a:p>
        </p:txBody>
      </p:sp>
      <p:sp>
        <p:nvSpPr>
          <p:cNvPr id="3" name="Text Placeholder 2"/>
          <p:cNvSpPr>
            <a:spLocks noGrp="1"/>
          </p:cNvSpPr>
          <p:nvPr>
            <p:ph type="body" sz="quarter" idx="10"/>
          </p:nvPr>
        </p:nvSpPr>
        <p:spPr>
          <a:xfrm>
            <a:off x="1406541" y="1863774"/>
            <a:ext cx="9398000" cy="3387095"/>
          </a:xfrm>
        </p:spPr>
        <p:txBody>
          <a:bodyPr/>
          <a:lstStyle/>
          <a:p>
            <a:pPr marL="0" indent="0" algn="ctr">
              <a:buNone/>
            </a:pPr>
            <a:r>
              <a:rPr lang="en-US" sz="3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Contentment - Purpose - Meaning</a:t>
            </a:r>
          </a:p>
        </p:txBody>
      </p:sp>
      <p:pic>
        <p:nvPicPr>
          <p:cNvPr id="4" name="Picture 3"/>
          <p:cNvPicPr>
            <a:picLocks noChangeAspect="1"/>
          </p:cNvPicPr>
          <p:nvPr/>
        </p:nvPicPr>
        <p:blipFill>
          <a:blip r:embed="rId3"/>
          <a:stretch>
            <a:fillRect/>
          </a:stretch>
        </p:blipFill>
        <p:spPr>
          <a:xfrm>
            <a:off x="19082" y="1483197"/>
            <a:ext cx="12172917" cy="4390268"/>
          </a:xfrm>
          <a:prstGeom prst="rect">
            <a:avLst/>
          </a:prstGeom>
        </p:spPr>
      </p:pic>
      <p:grpSp>
        <p:nvGrpSpPr>
          <p:cNvPr id="31" name="Group 30"/>
          <p:cNvGrpSpPr/>
          <p:nvPr/>
        </p:nvGrpSpPr>
        <p:grpSpPr>
          <a:xfrm>
            <a:off x="-182879" y="6283326"/>
            <a:ext cx="12499144" cy="580211"/>
            <a:chOff x="-88136" y="6283325"/>
            <a:chExt cx="9906000" cy="580211"/>
          </a:xfrm>
        </p:grpSpPr>
        <p:grpSp>
          <p:nvGrpSpPr>
            <p:cNvPr id="32" name="Group 19"/>
            <p:cNvGrpSpPr>
              <a:grpSpLocks/>
            </p:cNvGrpSpPr>
            <p:nvPr/>
          </p:nvGrpSpPr>
          <p:grpSpPr bwMode="auto">
            <a:xfrm>
              <a:off x="-88136" y="6283325"/>
              <a:ext cx="9906000" cy="574675"/>
              <a:chOff x="0" y="6283325"/>
              <a:chExt cx="9906000" cy="574675"/>
            </a:xfrm>
          </p:grpSpPr>
          <p:grpSp>
            <p:nvGrpSpPr>
              <p:cNvPr id="35" name="Group 19"/>
              <p:cNvGrpSpPr>
                <a:grpSpLocks/>
              </p:cNvGrpSpPr>
              <p:nvPr/>
            </p:nvGrpSpPr>
            <p:grpSpPr bwMode="auto">
              <a:xfrm>
                <a:off x="0" y="6496059"/>
                <a:ext cx="9906000" cy="271226"/>
                <a:chOff x="0" y="6523530"/>
                <a:chExt cx="9143999" cy="270913"/>
              </a:xfrm>
            </p:grpSpPr>
            <p:grpSp>
              <p:nvGrpSpPr>
                <p:cNvPr id="37" name="Group 13"/>
                <p:cNvGrpSpPr>
                  <a:grpSpLocks/>
                </p:cNvGrpSpPr>
                <p:nvPr/>
              </p:nvGrpSpPr>
              <p:grpSpPr bwMode="auto">
                <a:xfrm>
                  <a:off x="0" y="6523530"/>
                  <a:ext cx="9143999" cy="220408"/>
                  <a:chOff x="0" y="6523530"/>
                  <a:chExt cx="9144289" cy="220408"/>
                </a:xfrm>
              </p:grpSpPr>
              <p:sp>
                <p:nvSpPr>
                  <p:cNvPr id="39" name="Rectangle 38"/>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40" name="Rectangle 39"/>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1" name="Rectangle 40"/>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t>
                    </a:r>
                  </a:p>
                </p:txBody>
              </p:sp>
              <p:sp>
                <p:nvSpPr>
                  <p:cNvPr id="42" name="Rectangle 41"/>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38" name="TextBox 11"/>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en-US" sz="700" baseline="30000" dirty="0">
                      <a:solidFill>
                        <a:schemeClr val="bg1"/>
                      </a:solidFill>
                      <a:latin typeface="Calibri" pitchFamily="34" charset="0"/>
                      <a:cs typeface="Arial" charset="0"/>
                    </a:rPr>
                    <a:t> </a:t>
                  </a:r>
                  <a:r>
                    <a:rPr lang="en-US" sz="700" dirty="0">
                      <a:solidFill>
                        <a:schemeClr val="bg1"/>
                      </a:solidFill>
                      <a:latin typeface="Calibri" pitchFamily="34" charset="0"/>
                      <a:cs typeface="Arial" charset="0"/>
                    </a:rPr>
                    <a:t>Copyright 2009 – 2016   Thrive Income Distribution System®</a:t>
                  </a:r>
                </a:p>
              </p:txBody>
            </p:sp>
          </p:grpSp>
          <p:pic>
            <p:nvPicPr>
              <p:cNvPr id="36" name="Picture 18" descr="thrive logo fin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Rectangle 32"/>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18029071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4999"/>
            <a:ext cx="12192000" cy="6346486"/>
          </a:xfrm>
          <a:prstGeom prst="rect">
            <a:avLst/>
          </a:prstGeom>
        </p:spPr>
      </p:pic>
      <p:sp>
        <p:nvSpPr>
          <p:cNvPr id="3" name="Rectangle 2"/>
          <p:cNvSpPr/>
          <p:nvPr/>
        </p:nvSpPr>
        <p:spPr>
          <a:xfrm>
            <a:off x="3877919" y="3349550"/>
            <a:ext cx="4417076" cy="923330"/>
          </a:xfrm>
          <a:prstGeom prst="rect">
            <a:avLst/>
          </a:prstGeom>
        </p:spPr>
        <p:txBody>
          <a:bodyPr wrap="square">
            <a:spAutoFit/>
          </a:bodyPr>
          <a:lstStyle/>
          <a:p>
            <a:pPr algn="ctr"/>
            <a:r>
              <a:rPr lang="en-US" sz="5400" b="1" dirty="0"/>
              <a:t>Thank You</a:t>
            </a:r>
          </a:p>
        </p:txBody>
      </p:sp>
      <p:grpSp>
        <p:nvGrpSpPr>
          <p:cNvPr id="17" name="Group 16"/>
          <p:cNvGrpSpPr/>
          <p:nvPr/>
        </p:nvGrpSpPr>
        <p:grpSpPr>
          <a:xfrm>
            <a:off x="0" y="6283326"/>
            <a:ext cx="12192000" cy="580211"/>
            <a:chOff x="-88136" y="6283325"/>
            <a:chExt cx="9906000" cy="580211"/>
          </a:xfrm>
        </p:grpSpPr>
        <p:grpSp>
          <p:nvGrpSpPr>
            <p:cNvPr id="29" name="Group 28"/>
            <p:cNvGrpSpPr/>
            <p:nvPr/>
          </p:nvGrpSpPr>
          <p:grpSpPr>
            <a:xfrm>
              <a:off x="-88136" y="6283325"/>
              <a:ext cx="9906000" cy="574675"/>
              <a:chOff x="-88136" y="6130925"/>
              <a:chExt cx="9906000" cy="574675"/>
            </a:xfrm>
          </p:grpSpPr>
          <p:grpSp>
            <p:nvGrpSpPr>
              <p:cNvPr id="32" name="Group 19"/>
              <p:cNvGrpSpPr>
                <a:grpSpLocks/>
              </p:cNvGrpSpPr>
              <p:nvPr/>
            </p:nvGrpSpPr>
            <p:grpSpPr bwMode="auto">
              <a:xfrm>
                <a:off x="-88136" y="6130925"/>
                <a:ext cx="9906000" cy="574675"/>
                <a:chOff x="0" y="6283325"/>
                <a:chExt cx="9906000" cy="574675"/>
              </a:xfrm>
            </p:grpSpPr>
            <p:grpSp>
              <p:nvGrpSpPr>
                <p:cNvPr id="34" name="Group 19"/>
                <p:cNvGrpSpPr>
                  <a:grpSpLocks/>
                </p:cNvGrpSpPr>
                <p:nvPr/>
              </p:nvGrpSpPr>
              <p:grpSpPr bwMode="auto">
                <a:xfrm>
                  <a:off x="0" y="6496059"/>
                  <a:ext cx="9906000" cy="271226"/>
                  <a:chOff x="0" y="6523530"/>
                  <a:chExt cx="9143999" cy="270913"/>
                </a:xfrm>
              </p:grpSpPr>
              <p:grpSp>
                <p:nvGrpSpPr>
                  <p:cNvPr id="36" name="Group 13"/>
                  <p:cNvGrpSpPr>
                    <a:grpSpLocks/>
                  </p:cNvGrpSpPr>
                  <p:nvPr/>
                </p:nvGrpSpPr>
                <p:grpSpPr bwMode="auto">
                  <a:xfrm>
                    <a:off x="0" y="6523530"/>
                    <a:ext cx="9143999" cy="220408"/>
                    <a:chOff x="0" y="6523530"/>
                    <a:chExt cx="9144289" cy="220408"/>
                  </a:xfrm>
                </p:grpSpPr>
                <p:sp>
                  <p:nvSpPr>
                    <p:cNvPr id="38" name="Rectangle 37"/>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9" name="Rectangle 38"/>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40" name="Rectangle 39"/>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41" name="Rectangle 40"/>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7" name="TextBox 11"/>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2017   Thrive Income Distribution System®</a:t>
                    </a:r>
                  </a:p>
                </p:txBody>
              </p:sp>
            </p:grpSp>
            <p:pic>
              <p:nvPicPr>
                <p:cNvPr id="35" name="Picture 18" descr="thrive logo fin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30" name="Rectangle 29"/>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31" name="Picture 30"/>
            <p:cNvPicPr/>
            <p:nvPr/>
          </p:nvPicPr>
          <p:blipFill rotWithShape="1">
            <a:blip r:embed="rId5"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pic>
        <p:nvPicPr>
          <p:cNvPr id="2" name="Picture 1"/>
          <p:cNvPicPr>
            <a:picLocks noChangeAspect="1"/>
          </p:cNvPicPr>
          <p:nvPr/>
        </p:nvPicPr>
        <p:blipFill>
          <a:blip r:embed="rId6"/>
          <a:stretch>
            <a:fillRect/>
          </a:stretch>
        </p:blipFill>
        <p:spPr>
          <a:xfrm>
            <a:off x="4958540" y="567275"/>
            <a:ext cx="2255836" cy="2265313"/>
          </a:xfrm>
          <a:prstGeom prst="rect">
            <a:avLst/>
          </a:prstGeom>
        </p:spPr>
      </p:pic>
      <p:sp>
        <p:nvSpPr>
          <p:cNvPr id="22" name="TextBox 21"/>
          <p:cNvSpPr txBox="1"/>
          <p:nvPr/>
        </p:nvSpPr>
        <p:spPr>
          <a:xfrm>
            <a:off x="5094595" y="2823083"/>
            <a:ext cx="6400800" cy="400110"/>
          </a:xfrm>
          <a:prstGeom prst="rect">
            <a:avLst/>
          </a:prstGeom>
          <a:noFill/>
        </p:spPr>
        <p:txBody>
          <a:bodyPr wrap="square" rtlCol="0">
            <a:spAutoFit/>
          </a:bodyPr>
          <a:lstStyle/>
          <a:p>
            <a:r>
              <a:rPr lang="en-US" sz="2000" i="1" dirty="0">
                <a:solidFill>
                  <a:srgbClr val="FF0000"/>
                </a:solidFill>
                <a:latin typeface="Rockwell" panose="02060603020205020403" pitchFamily="18" charset="0"/>
                <a:hlinkClick r:id="rId7"/>
              </a:rPr>
              <a:t>www.thriveu.net</a:t>
            </a:r>
            <a:r>
              <a:rPr lang="en-US" sz="2000" i="1" dirty="0">
                <a:solidFill>
                  <a:srgbClr val="FF0000"/>
                </a:solidFill>
                <a:latin typeface="Rockwell" panose="02060603020205020403" pitchFamily="18" charset="0"/>
              </a:rPr>
              <a:t>   </a:t>
            </a:r>
          </a:p>
        </p:txBody>
      </p:sp>
    </p:spTree>
    <p:extLst>
      <p:ext uri="{BB962C8B-B14F-4D97-AF65-F5344CB8AC3E}">
        <p14:creationId xmlns:p14="http://schemas.microsoft.com/office/powerpoint/2010/main" val="414393609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300" name="Text Box 9"/>
          <p:cNvSpPr txBox="1">
            <a:spLocks noChangeArrowheads="1"/>
          </p:cNvSpPr>
          <p:nvPr/>
        </p:nvSpPr>
        <p:spPr bwMode="auto">
          <a:xfrm>
            <a:off x="2346325" y="3875090"/>
            <a:ext cx="3429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None/>
            </a:pPr>
            <a:endParaRPr lang="en-US" altLang="en-US" sz="1800" dirty="0">
              <a:solidFill>
                <a:srgbClr val="005000"/>
              </a:solidFill>
            </a:endParaRPr>
          </a:p>
        </p:txBody>
      </p:sp>
      <p:sp>
        <p:nvSpPr>
          <p:cNvPr id="12322" name="TextBox 16"/>
          <p:cNvSpPr txBox="1">
            <a:spLocks noChangeArrowheads="1"/>
          </p:cNvSpPr>
          <p:nvPr/>
        </p:nvSpPr>
        <p:spPr bwMode="auto">
          <a:xfrm>
            <a:off x="231874" y="208019"/>
            <a:ext cx="478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dirty="0">
                <a:solidFill>
                  <a:schemeClr val="accent5">
                    <a:lumMod val="50000"/>
                  </a:schemeClr>
                </a:solidFill>
                <a:effectLst>
                  <a:outerShdw blurRad="50800" dist="38100" dir="2700000" algn="tl" rotWithShape="0">
                    <a:prstClr val="black">
                      <a:alpha val="40000"/>
                    </a:prstClr>
                  </a:outerShdw>
                </a:effectLst>
                <a:latin typeface="Rockwell" panose="02060603020205020403" pitchFamily="18" charset="0"/>
              </a:rPr>
              <a:t>De-Risk the Solution </a:t>
            </a:r>
          </a:p>
        </p:txBody>
      </p:sp>
      <p:sp>
        <p:nvSpPr>
          <p:cNvPr id="2" name="TextBox 1"/>
          <p:cNvSpPr txBox="1"/>
          <p:nvPr/>
        </p:nvSpPr>
        <p:spPr>
          <a:xfrm>
            <a:off x="3534410" y="2209800"/>
            <a:ext cx="5076190" cy="2123658"/>
          </a:xfrm>
          <a:prstGeom prst="rect">
            <a:avLst/>
          </a:prstGeom>
          <a:noFill/>
        </p:spPr>
        <p:txBody>
          <a:bodyPr wrap="square" rtlCol="0">
            <a:spAutoFit/>
          </a:bodyPr>
          <a:lstStyle/>
          <a:p>
            <a:r>
              <a:rPr lang="en-US" sz="4400" dirty="0">
                <a:latin typeface="Rockwell Extra Bold" panose="02060903040505020403" pitchFamily="18" charset="0"/>
              </a:rPr>
              <a:t>Skill  </a:t>
            </a:r>
            <a:r>
              <a:rPr lang="en-US" sz="4400" b="1" dirty="0">
                <a:latin typeface="Rockwell Extra Bold" panose="02060903040505020403" pitchFamily="18" charset="0"/>
              </a:rPr>
              <a:t>vs.</a:t>
            </a:r>
            <a:r>
              <a:rPr lang="en-US" sz="4400" dirty="0">
                <a:latin typeface="Rockwell Extra Bold" panose="02060903040505020403" pitchFamily="18" charset="0"/>
              </a:rPr>
              <a:t>  Luck</a:t>
            </a:r>
          </a:p>
          <a:p>
            <a:endParaRPr lang="en-US" sz="4400" dirty="0">
              <a:latin typeface="Rockwell Extra Bold" panose="02060903040505020403" pitchFamily="18" charset="0"/>
            </a:endParaRPr>
          </a:p>
          <a:p>
            <a:r>
              <a:rPr lang="en-US" sz="4400" dirty="0">
                <a:latin typeface="Rockwell Extra Bold" panose="02060903040505020403" pitchFamily="18" charset="0"/>
              </a:rPr>
              <a:t>Flow  </a:t>
            </a:r>
            <a:r>
              <a:rPr lang="en-US" sz="4400" b="1" dirty="0">
                <a:latin typeface="Rockwell Extra Bold" panose="02060903040505020403" pitchFamily="18" charset="0"/>
              </a:rPr>
              <a:t>vs.</a:t>
            </a:r>
            <a:r>
              <a:rPr lang="en-US" sz="4400" dirty="0">
                <a:latin typeface="Rockwell Extra Bold" panose="02060903040505020403" pitchFamily="18" charset="0"/>
              </a:rPr>
              <a:t>  Grow</a:t>
            </a:r>
          </a:p>
        </p:txBody>
      </p:sp>
      <p:pic>
        <p:nvPicPr>
          <p:cNvPr id="4" name="Graphic 3" descr="Stars">
            <a:extLst>
              <a:ext uri="{FF2B5EF4-FFF2-40B4-BE49-F238E27FC236}">
                <a16:creationId xmlns:a16="http://schemas.microsoft.com/office/drawing/2014/main" id="{AC358260-4A3D-4C72-B3AE-7639E04906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8380" y="4232277"/>
            <a:ext cx="1392781" cy="1392781"/>
          </a:xfrm>
          <a:prstGeom prst="rect">
            <a:avLst/>
          </a:prstGeom>
        </p:spPr>
      </p:pic>
      <p:grpSp>
        <p:nvGrpSpPr>
          <p:cNvPr id="47" name="Group 46">
            <a:extLst>
              <a:ext uri="{FF2B5EF4-FFF2-40B4-BE49-F238E27FC236}">
                <a16:creationId xmlns:a16="http://schemas.microsoft.com/office/drawing/2014/main" id="{AA0A6884-9E44-42E3-9E00-05122B8ECA9D}"/>
              </a:ext>
            </a:extLst>
          </p:cNvPr>
          <p:cNvGrpSpPr/>
          <p:nvPr/>
        </p:nvGrpSpPr>
        <p:grpSpPr>
          <a:xfrm>
            <a:off x="0" y="6283326"/>
            <a:ext cx="12192000" cy="580211"/>
            <a:chOff x="-88136" y="6283325"/>
            <a:chExt cx="9906000" cy="580211"/>
          </a:xfrm>
        </p:grpSpPr>
        <p:grpSp>
          <p:nvGrpSpPr>
            <p:cNvPr id="48" name="Group 47">
              <a:extLst>
                <a:ext uri="{FF2B5EF4-FFF2-40B4-BE49-F238E27FC236}">
                  <a16:creationId xmlns:a16="http://schemas.microsoft.com/office/drawing/2014/main" id="{7150CA4C-E5AE-4615-BB9F-F52CECAA7158}"/>
                </a:ext>
              </a:extLst>
            </p:cNvPr>
            <p:cNvGrpSpPr/>
            <p:nvPr/>
          </p:nvGrpSpPr>
          <p:grpSpPr>
            <a:xfrm>
              <a:off x="-88136" y="6283325"/>
              <a:ext cx="9906000" cy="574675"/>
              <a:chOff x="-88136" y="6130925"/>
              <a:chExt cx="9906000" cy="574675"/>
            </a:xfrm>
          </p:grpSpPr>
          <p:grpSp>
            <p:nvGrpSpPr>
              <p:cNvPr id="51" name="Group 19">
                <a:extLst>
                  <a:ext uri="{FF2B5EF4-FFF2-40B4-BE49-F238E27FC236}">
                    <a16:creationId xmlns:a16="http://schemas.microsoft.com/office/drawing/2014/main" id="{5847898A-770E-456E-9B8A-C3949CDDCCFA}"/>
                  </a:ext>
                </a:extLst>
              </p:cNvPr>
              <p:cNvGrpSpPr>
                <a:grpSpLocks/>
              </p:cNvGrpSpPr>
              <p:nvPr/>
            </p:nvGrpSpPr>
            <p:grpSpPr bwMode="auto">
              <a:xfrm>
                <a:off x="-88136" y="6130925"/>
                <a:ext cx="9906000" cy="574675"/>
                <a:chOff x="0" y="6283325"/>
                <a:chExt cx="9906000" cy="574675"/>
              </a:xfrm>
            </p:grpSpPr>
            <p:grpSp>
              <p:nvGrpSpPr>
                <p:cNvPr id="53" name="Group 19">
                  <a:extLst>
                    <a:ext uri="{FF2B5EF4-FFF2-40B4-BE49-F238E27FC236}">
                      <a16:creationId xmlns:a16="http://schemas.microsoft.com/office/drawing/2014/main" id="{D4A5414C-BD33-4DCC-9FC0-FF3D6031CB9E}"/>
                    </a:ext>
                  </a:extLst>
                </p:cNvPr>
                <p:cNvGrpSpPr>
                  <a:grpSpLocks/>
                </p:cNvGrpSpPr>
                <p:nvPr/>
              </p:nvGrpSpPr>
              <p:grpSpPr bwMode="auto">
                <a:xfrm>
                  <a:off x="0" y="6496059"/>
                  <a:ext cx="9906000" cy="271226"/>
                  <a:chOff x="0" y="6523530"/>
                  <a:chExt cx="9143999" cy="270913"/>
                </a:xfrm>
              </p:grpSpPr>
              <p:grpSp>
                <p:nvGrpSpPr>
                  <p:cNvPr id="55" name="Group 13">
                    <a:extLst>
                      <a:ext uri="{FF2B5EF4-FFF2-40B4-BE49-F238E27FC236}">
                        <a16:creationId xmlns:a16="http://schemas.microsoft.com/office/drawing/2014/main" id="{95889C59-F147-4AD7-BAE4-38D6A4A4C060}"/>
                      </a:ext>
                    </a:extLst>
                  </p:cNvPr>
                  <p:cNvGrpSpPr>
                    <a:grpSpLocks/>
                  </p:cNvGrpSpPr>
                  <p:nvPr/>
                </p:nvGrpSpPr>
                <p:grpSpPr bwMode="auto">
                  <a:xfrm>
                    <a:off x="0" y="6523530"/>
                    <a:ext cx="9143999" cy="220408"/>
                    <a:chOff x="0" y="6523530"/>
                    <a:chExt cx="9144289" cy="220408"/>
                  </a:xfrm>
                </p:grpSpPr>
                <p:sp>
                  <p:nvSpPr>
                    <p:cNvPr id="57" name="Rectangle 56">
                      <a:extLst>
                        <a:ext uri="{FF2B5EF4-FFF2-40B4-BE49-F238E27FC236}">
                          <a16:creationId xmlns:a16="http://schemas.microsoft.com/office/drawing/2014/main" id="{B9BC7A78-9DB6-4E01-BCD7-F581739397F8}"/>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58" name="Rectangle 57">
                      <a:extLst>
                        <a:ext uri="{FF2B5EF4-FFF2-40B4-BE49-F238E27FC236}">
                          <a16:creationId xmlns:a16="http://schemas.microsoft.com/office/drawing/2014/main" id="{2B46C861-FC5B-44FD-9F17-C939B815E970}"/>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59" name="Rectangle 58">
                      <a:extLst>
                        <a:ext uri="{FF2B5EF4-FFF2-40B4-BE49-F238E27FC236}">
                          <a16:creationId xmlns:a16="http://schemas.microsoft.com/office/drawing/2014/main" id="{E5E21629-DD1A-42B3-9424-116C46127F98}"/>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60" name="Rectangle 59">
                      <a:extLst>
                        <a:ext uri="{FF2B5EF4-FFF2-40B4-BE49-F238E27FC236}">
                          <a16:creationId xmlns:a16="http://schemas.microsoft.com/office/drawing/2014/main" id="{109178FF-C218-47CF-B3E4-1C8CEAC686CB}"/>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56" name="TextBox 11">
                    <a:extLst>
                      <a:ext uri="{FF2B5EF4-FFF2-40B4-BE49-F238E27FC236}">
                        <a16:creationId xmlns:a16="http://schemas.microsoft.com/office/drawing/2014/main" id="{4D99352A-87A9-4C3E-A452-7930FF02EA7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54" name="Picture 18" descr="thrive logo final.png">
                  <a:extLst>
                    <a:ext uri="{FF2B5EF4-FFF2-40B4-BE49-F238E27FC236}">
                      <a16:creationId xmlns:a16="http://schemas.microsoft.com/office/drawing/2014/main" id="{B821A313-0BE4-4B09-A61E-911DE65616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2889C0C3-C408-4B0E-AF7B-7DE40F966507}"/>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49" name="Rectangle 48">
              <a:extLst>
                <a:ext uri="{FF2B5EF4-FFF2-40B4-BE49-F238E27FC236}">
                  <a16:creationId xmlns:a16="http://schemas.microsoft.com/office/drawing/2014/main" id="{9AF43556-A93A-45C8-B8F7-B6D6F51AC9BE}"/>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50" name="Picture 49">
              <a:extLst>
                <a:ext uri="{FF2B5EF4-FFF2-40B4-BE49-F238E27FC236}">
                  <a16:creationId xmlns:a16="http://schemas.microsoft.com/office/drawing/2014/main" id="{61FBB566-C80A-4379-9F14-0E630DDC55CC}"/>
                </a:ext>
              </a:extLst>
            </p:cNvPr>
            <p:cNvPicPr/>
            <p:nvPr/>
          </p:nvPicPr>
          <p:blipFill rotWithShape="1">
            <a:blip r:embed="rId6"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
        <p:nvSpPr>
          <p:cNvPr id="61" name="Line 5">
            <a:extLst>
              <a:ext uri="{FF2B5EF4-FFF2-40B4-BE49-F238E27FC236}">
                <a16:creationId xmlns:a16="http://schemas.microsoft.com/office/drawing/2014/main" id="{302B2D0B-8397-44E3-BD80-FD0B705B1401}"/>
              </a:ext>
            </a:extLst>
          </p:cNvPr>
          <p:cNvSpPr>
            <a:spLocks noChangeShapeType="1"/>
          </p:cNvSpPr>
          <p:nvPr/>
        </p:nvSpPr>
        <p:spPr bwMode="auto">
          <a:xfrm>
            <a:off x="504383" y="851094"/>
            <a:ext cx="4226643" cy="3255"/>
          </a:xfrm>
          <a:prstGeom prst="line">
            <a:avLst/>
          </a:prstGeom>
          <a:noFill/>
          <a:ln w="57150">
            <a:solidFill>
              <a:srgbClr val="006600"/>
            </a:solidFill>
            <a:round/>
            <a:headEnd/>
            <a:tailEnd/>
          </a:ln>
          <a:effectLst>
            <a:outerShdw blurRad="50800" dist="25400" dir="2700000" algn="tl" rotWithShape="0">
              <a:schemeClr val="bg1">
                <a:lumMod val="50000"/>
                <a:alpha val="89000"/>
              </a:schemeClr>
            </a:outerShdw>
          </a:effectLst>
        </p:spPr>
        <p:txBody>
          <a:bodyPr/>
          <a:lstStyle/>
          <a:p>
            <a:pPr>
              <a:defRPr/>
            </a:pPr>
            <a:endParaRPr lang="en-US" dirty="0">
              <a:solidFill>
                <a:prstClr val="black"/>
              </a:solidFill>
            </a:endParaRPr>
          </a:p>
        </p:txBody>
      </p:sp>
    </p:spTree>
    <p:extLst>
      <p:ext uri="{BB962C8B-B14F-4D97-AF65-F5344CB8AC3E}">
        <p14:creationId xmlns:p14="http://schemas.microsoft.com/office/powerpoint/2010/main" val="3777036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6393D7E-CF46-49AA-A55D-76277DD9A369}"/>
              </a:ext>
            </a:extLst>
          </p:cNvPr>
          <p:cNvSpPr/>
          <p:nvPr/>
        </p:nvSpPr>
        <p:spPr>
          <a:xfrm>
            <a:off x="0" y="0"/>
            <a:ext cx="12192000" cy="6324600"/>
          </a:xfrm>
          <a:prstGeom prst="rect">
            <a:avLst/>
          </a:prstGeom>
          <a:gradFill flip="none" rotWithShape="1">
            <a:gsLst>
              <a:gs pos="13000">
                <a:srgbClr val="E1FFE1"/>
              </a:gs>
              <a:gs pos="86000">
                <a:srgbClr val="29B216">
                  <a:alpha val="51765"/>
                </a:srgbClr>
              </a:gs>
              <a:gs pos="100000">
                <a:srgbClr val="004800"/>
              </a:gs>
            </a:gsLst>
            <a:path path="circle">
              <a:fillToRect l="50000" t="50000" r="50000" b="50000"/>
            </a:path>
            <a:tileRect/>
          </a:grad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3" name="Diagram 2">
            <a:extLst>
              <a:ext uri="{FF2B5EF4-FFF2-40B4-BE49-F238E27FC236}">
                <a16:creationId xmlns:a16="http://schemas.microsoft.com/office/drawing/2014/main" id="{5EDEE2F3-1589-4397-8C5B-86A7098A8A8D}"/>
              </a:ext>
            </a:extLst>
          </p:cNvPr>
          <p:cNvGraphicFramePr/>
          <p:nvPr/>
        </p:nvGraphicFramePr>
        <p:xfrm>
          <a:off x="1984048" y="913591"/>
          <a:ext cx="8223904" cy="5491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C97F6B4-400A-4AFC-AD2E-9F8D91F8E5F7}"/>
              </a:ext>
            </a:extLst>
          </p:cNvPr>
          <p:cNvSpPr txBox="1"/>
          <p:nvPr/>
        </p:nvSpPr>
        <p:spPr>
          <a:xfrm>
            <a:off x="4730561" y="2888279"/>
            <a:ext cx="2646552" cy="830997"/>
          </a:xfrm>
          <a:prstGeom prst="rect">
            <a:avLst/>
          </a:prstGeom>
          <a:noFill/>
        </p:spPr>
        <p:txBody>
          <a:bodyPr wrap="square" rtlCol="0">
            <a:spAutoFit/>
          </a:bodyPr>
          <a:lstStyle/>
          <a:p>
            <a:pPr algn="ctr"/>
            <a:r>
              <a:rPr lang="en-US" sz="2400" b="1" dirty="0">
                <a:solidFill>
                  <a:srgbClr val="C00000"/>
                </a:solidFill>
                <a:latin typeface="Arial Rounded MT Bold" panose="020F0704030504030204" pitchFamily="34" charset="0"/>
              </a:rPr>
              <a:t>“Hello to Close” with Confidence</a:t>
            </a:r>
          </a:p>
        </p:txBody>
      </p:sp>
      <p:sp>
        <p:nvSpPr>
          <p:cNvPr id="12300" name="Text Box 9"/>
          <p:cNvSpPr txBox="1">
            <a:spLocks noChangeArrowheads="1"/>
          </p:cNvSpPr>
          <p:nvPr/>
        </p:nvSpPr>
        <p:spPr bwMode="auto">
          <a:xfrm>
            <a:off x="3283745" y="3763568"/>
            <a:ext cx="257175" cy="2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750"/>
              </a:spcAft>
              <a:buNone/>
            </a:pPr>
            <a:endParaRPr lang="en-US" altLang="en-US" sz="1350" dirty="0">
              <a:solidFill>
                <a:srgbClr val="005000"/>
              </a:solidFill>
            </a:endParaRPr>
          </a:p>
        </p:txBody>
      </p:sp>
      <p:pic>
        <p:nvPicPr>
          <p:cNvPr id="4" name="Graphic 3" descr="Stars">
            <a:extLst>
              <a:ext uri="{FF2B5EF4-FFF2-40B4-BE49-F238E27FC236}">
                <a16:creationId xmlns:a16="http://schemas.microsoft.com/office/drawing/2014/main" id="{AC358260-4A3D-4C72-B3AE-7639E04906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80589" y="4899824"/>
            <a:ext cx="1044586" cy="1044586"/>
          </a:xfrm>
          <a:prstGeom prst="rect">
            <a:avLst/>
          </a:prstGeom>
        </p:spPr>
      </p:pic>
      <p:sp>
        <p:nvSpPr>
          <p:cNvPr id="6" name="TextBox 5">
            <a:extLst>
              <a:ext uri="{FF2B5EF4-FFF2-40B4-BE49-F238E27FC236}">
                <a16:creationId xmlns:a16="http://schemas.microsoft.com/office/drawing/2014/main" id="{8110C47F-98FB-4522-9235-E0323C04D322}"/>
              </a:ext>
            </a:extLst>
          </p:cNvPr>
          <p:cNvSpPr txBox="1"/>
          <p:nvPr/>
        </p:nvSpPr>
        <p:spPr>
          <a:xfrm>
            <a:off x="2392174" y="156148"/>
            <a:ext cx="7000875" cy="507831"/>
          </a:xfrm>
          <a:prstGeom prst="rect">
            <a:avLst/>
          </a:prstGeom>
          <a:noFill/>
        </p:spPr>
        <p:txBody>
          <a:bodyPr wrap="square" rtlCol="0">
            <a:spAutoFit/>
          </a:bodyPr>
          <a:lstStyle/>
          <a:p>
            <a:pPr algn="ctr"/>
            <a:r>
              <a:rPr lang="en-US" sz="2700" dirty="0">
                <a:solidFill>
                  <a:srgbClr val="2B5259"/>
                </a:solidFill>
                <a:effectLst>
                  <a:outerShdw blurRad="38100" dist="38100" dir="2700000" algn="tl">
                    <a:srgbClr val="000000">
                      <a:alpha val="43137"/>
                    </a:srgbClr>
                  </a:outerShdw>
                </a:effectLst>
                <a:latin typeface="Rockwell" panose="02060603020205020403" pitchFamily="18" charset="0"/>
                <a:ea typeface="+mj-ea"/>
                <a:cs typeface="+mj-cs"/>
              </a:rPr>
              <a:t>Cycle of Decision</a:t>
            </a:r>
          </a:p>
        </p:txBody>
      </p:sp>
      <p:grpSp>
        <p:nvGrpSpPr>
          <p:cNvPr id="25" name="Group 24">
            <a:extLst>
              <a:ext uri="{FF2B5EF4-FFF2-40B4-BE49-F238E27FC236}">
                <a16:creationId xmlns:a16="http://schemas.microsoft.com/office/drawing/2014/main" id="{7E55A4EB-CF77-4F82-B489-6E54B29EB834}"/>
              </a:ext>
            </a:extLst>
          </p:cNvPr>
          <p:cNvGrpSpPr/>
          <p:nvPr/>
        </p:nvGrpSpPr>
        <p:grpSpPr>
          <a:xfrm>
            <a:off x="0" y="6283326"/>
            <a:ext cx="12192000" cy="580211"/>
            <a:chOff x="-88136" y="6283325"/>
            <a:chExt cx="9906000" cy="580211"/>
          </a:xfrm>
        </p:grpSpPr>
        <p:grpSp>
          <p:nvGrpSpPr>
            <p:cNvPr id="26" name="Group 25">
              <a:extLst>
                <a:ext uri="{FF2B5EF4-FFF2-40B4-BE49-F238E27FC236}">
                  <a16:creationId xmlns:a16="http://schemas.microsoft.com/office/drawing/2014/main" id="{51AF68AD-CE09-4761-BBED-59D3328917A9}"/>
                </a:ext>
              </a:extLst>
            </p:cNvPr>
            <p:cNvGrpSpPr/>
            <p:nvPr/>
          </p:nvGrpSpPr>
          <p:grpSpPr>
            <a:xfrm>
              <a:off x="-88136" y="6283325"/>
              <a:ext cx="9906000" cy="574675"/>
              <a:chOff x="-88136" y="6130925"/>
              <a:chExt cx="9906000" cy="574675"/>
            </a:xfrm>
          </p:grpSpPr>
          <p:grpSp>
            <p:nvGrpSpPr>
              <p:cNvPr id="29" name="Group 19">
                <a:extLst>
                  <a:ext uri="{FF2B5EF4-FFF2-40B4-BE49-F238E27FC236}">
                    <a16:creationId xmlns:a16="http://schemas.microsoft.com/office/drawing/2014/main" id="{86779C86-1E7E-41CC-A879-9A59C0D07B8D}"/>
                  </a:ext>
                </a:extLst>
              </p:cNvPr>
              <p:cNvGrpSpPr>
                <a:grpSpLocks/>
              </p:cNvGrpSpPr>
              <p:nvPr/>
            </p:nvGrpSpPr>
            <p:grpSpPr bwMode="auto">
              <a:xfrm>
                <a:off x="-88136" y="6130925"/>
                <a:ext cx="9906000" cy="574675"/>
                <a:chOff x="0" y="6283325"/>
                <a:chExt cx="9906000" cy="574675"/>
              </a:xfrm>
            </p:grpSpPr>
            <p:grpSp>
              <p:nvGrpSpPr>
                <p:cNvPr id="31" name="Group 19">
                  <a:extLst>
                    <a:ext uri="{FF2B5EF4-FFF2-40B4-BE49-F238E27FC236}">
                      <a16:creationId xmlns:a16="http://schemas.microsoft.com/office/drawing/2014/main" id="{B0ECF0CC-C33E-4B5C-A227-FB9D8ACF7419}"/>
                    </a:ext>
                  </a:extLst>
                </p:cNvPr>
                <p:cNvGrpSpPr>
                  <a:grpSpLocks/>
                </p:cNvGrpSpPr>
                <p:nvPr/>
              </p:nvGrpSpPr>
              <p:grpSpPr bwMode="auto">
                <a:xfrm>
                  <a:off x="0" y="6496059"/>
                  <a:ext cx="9906000" cy="271226"/>
                  <a:chOff x="0" y="6523530"/>
                  <a:chExt cx="9143999" cy="270913"/>
                </a:xfrm>
              </p:grpSpPr>
              <p:grpSp>
                <p:nvGrpSpPr>
                  <p:cNvPr id="33" name="Group 13">
                    <a:extLst>
                      <a:ext uri="{FF2B5EF4-FFF2-40B4-BE49-F238E27FC236}">
                        <a16:creationId xmlns:a16="http://schemas.microsoft.com/office/drawing/2014/main" id="{87B27238-70ED-4D23-8966-6549391F7DEB}"/>
                      </a:ext>
                    </a:extLst>
                  </p:cNvPr>
                  <p:cNvGrpSpPr>
                    <a:grpSpLocks/>
                  </p:cNvGrpSpPr>
                  <p:nvPr/>
                </p:nvGrpSpPr>
                <p:grpSpPr bwMode="auto">
                  <a:xfrm>
                    <a:off x="0" y="6523530"/>
                    <a:ext cx="9143999" cy="220408"/>
                    <a:chOff x="0" y="6523530"/>
                    <a:chExt cx="9144289" cy="220408"/>
                  </a:xfrm>
                </p:grpSpPr>
                <p:sp>
                  <p:nvSpPr>
                    <p:cNvPr id="35" name="Rectangle 34">
                      <a:extLst>
                        <a:ext uri="{FF2B5EF4-FFF2-40B4-BE49-F238E27FC236}">
                          <a16:creationId xmlns:a16="http://schemas.microsoft.com/office/drawing/2014/main" id="{45D349DF-C9D8-42EF-97F3-7425527A2809}"/>
                        </a:ext>
                      </a:extLst>
                    </p:cNvPr>
                    <p:cNvSpPr/>
                    <p:nvPr/>
                  </p:nvSpPr>
                  <p:spPr bwMode="auto">
                    <a:xfrm>
                      <a:off x="2574763" y="6523530"/>
                      <a:ext cx="6569526" cy="90384"/>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black"/>
                        </a:solidFill>
                      </a:endParaRPr>
                    </a:p>
                  </p:txBody>
                </p:sp>
                <p:sp>
                  <p:nvSpPr>
                    <p:cNvPr id="36" name="Rectangle 35">
                      <a:extLst>
                        <a:ext uri="{FF2B5EF4-FFF2-40B4-BE49-F238E27FC236}">
                          <a16:creationId xmlns:a16="http://schemas.microsoft.com/office/drawing/2014/main" id="{BC345B92-6BF5-448A-8C85-54316AC7C416}"/>
                        </a:ext>
                      </a:extLst>
                    </p:cNvPr>
                    <p:cNvSpPr/>
                    <p:nvPr/>
                  </p:nvSpPr>
                  <p:spPr bwMode="auto">
                    <a:xfrm>
                      <a:off x="2574763" y="6651969"/>
                      <a:ext cx="6569526" cy="91969"/>
                    </a:xfrm>
                    <a:prstGeom prst="rect">
                      <a:avLst/>
                    </a:prstGeom>
                    <a:gradFill flip="none" rotWithShape="1">
                      <a:gsLst>
                        <a:gs pos="40000">
                          <a:srgbClr val="006600"/>
                        </a:gs>
                        <a:gs pos="0">
                          <a:schemeClr val="bg2">
                            <a:lumMod val="10000"/>
                          </a:schemeClr>
                        </a:gs>
                        <a:gs pos="100000">
                          <a:srgbClr val="CFFF9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sp>
                  <p:nvSpPr>
                    <p:cNvPr id="37" name="Rectangle 36">
                      <a:extLst>
                        <a:ext uri="{FF2B5EF4-FFF2-40B4-BE49-F238E27FC236}">
                          <a16:creationId xmlns:a16="http://schemas.microsoft.com/office/drawing/2014/main" id="{9775C2EC-44CD-4069-9927-D2F84553DC3A}"/>
                        </a:ext>
                      </a:extLst>
                    </p:cNvPr>
                    <p:cNvSpPr/>
                    <p:nvPr/>
                  </p:nvSpPr>
                  <p:spPr bwMode="auto">
                    <a:xfrm flipH="1">
                      <a:off x="0" y="6658312"/>
                      <a:ext cx="1110797" cy="82455"/>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kern="0" dirty="0">
                          <a:solidFill>
                            <a:prstClr val="white"/>
                          </a:solidFill>
                        </a:rPr>
                        <a:t>`</a:t>
                      </a:r>
                    </a:p>
                  </p:txBody>
                </p:sp>
                <p:sp>
                  <p:nvSpPr>
                    <p:cNvPr id="38" name="Rectangle 37">
                      <a:extLst>
                        <a:ext uri="{FF2B5EF4-FFF2-40B4-BE49-F238E27FC236}">
                          <a16:creationId xmlns:a16="http://schemas.microsoft.com/office/drawing/2014/main" id="{E0F0D10E-BF40-4368-9FB9-8A5A93D243A8}"/>
                        </a:ext>
                      </a:extLst>
                    </p:cNvPr>
                    <p:cNvSpPr/>
                    <p:nvPr/>
                  </p:nvSpPr>
                  <p:spPr bwMode="auto">
                    <a:xfrm flipH="1">
                      <a:off x="0" y="6542558"/>
                      <a:ext cx="1110797" cy="84041"/>
                    </a:xfrm>
                    <a:prstGeom prst="rect">
                      <a:avLst/>
                    </a:prstGeom>
                    <a:gradFill flip="none" rotWithShape="1">
                      <a:gsLst>
                        <a:gs pos="40000">
                          <a:srgbClr val="006600"/>
                        </a:gs>
                        <a:gs pos="0">
                          <a:schemeClr val="bg2">
                            <a:lumMod val="10000"/>
                          </a:schemeClr>
                        </a:gs>
                        <a:gs pos="9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kern="0" dirty="0">
                        <a:solidFill>
                          <a:prstClr val="white"/>
                        </a:solidFill>
                      </a:endParaRPr>
                    </a:p>
                  </p:txBody>
                </p:sp>
              </p:grpSp>
              <p:sp>
                <p:nvSpPr>
                  <p:cNvPr id="34" name="TextBox 11">
                    <a:extLst>
                      <a:ext uri="{FF2B5EF4-FFF2-40B4-BE49-F238E27FC236}">
                        <a16:creationId xmlns:a16="http://schemas.microsoft.com/office/drawing/2014/main" id="{F9DD5F28-98ED-401A-AFC7-47FCB9BBDA7C}"/>
                      </a:ext>
                    </a:extLst>
                  </p:cNvPr>
                  <p:cNvSpPr txBox="1">
                    <a:spLocks noChangeArrowheads="1"/>
                  </p:cNvSpPr>
                  <p:nvPr/>
                </p:nvSpPr>
                <p:spPr bwMode="auto">
                  <a:xfrm>
                    <a:off x="3257605" y="6594388"/>
                    <a:ext cx="27321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defRPr/>
                    </a:pPr>
                    <a:r>
                      <a:rPr lang="en-US" sz="700" kern="0" baseline="30000" dirty="0">
                        <a:solidFill>
                          <a:schemeClr val="bg1"/>
                        </a:solidFill>
                        <a:latin typeface="Calibri" pitchFamily="34" charset="0"/>
                        <a:cs typeface="Arial" charset="0"/>
                      </a:rPr>
                      <a:t> </a:t>
                    </a:r>
                    <a:r>
                      <a:rPr lang="en-US" sz="700" kern="0" dirty="0">
                        <a:solidFill>
                          <a:schemeClr val="bg1"/>
                        </a:solidFill>
                        <a:latin typeface="Calibri" pitchFamily="34" charset="0"/>
                        <a:cs typeface="Arial" charset="0"/>
                      </a:rPr>
                      <a:t>Copyright 2009 – 2018   Thrive Income Distribution System®</a:t>
                    </a:r>
                  </a:p>
                </p:txBody>
              </p:sp>
            </p:grpSp>
            <p:pic>
              <p:nvPicPr>
                <p:cNvPr id="32" name="Picture 18" descr="thrive logo final.png">
                  <a:extLst>
                    <a:ext uri="{FF2B5EF4-FFF2-40B4-BE49-F238E27FC236}">
                      <a16:creationId xmlns:a16="http://schemas.microsoft.com/office/drawing/2014/main" id="{89D25437-2248-4960-BEB0-B6F982F5363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6283325"/>
                  <a:ext cx="1148024"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8B7F285D-68AE-4B32-8701-C1AC6F2FAACA}"/>
                  </a:ext>
                </a:extLst>
              </p:cNvPr>
              <p:cNvSpPr txBox="1"/>
              <p:nvPr/>
            </p:nvSpPr>
            <p:spPr>
              <a:xfrm>
                <a:off x="3833017" y="6289521"/>
                <a:ext cx="1893069" cy="200055"/>
              </a:xfrm>
              <a:prstGeom prst="rect">
                <a:avLst/>
              </a:prstGeom>
              <a:noFill/>
            </p:spPr>
            <p:txBody>
              <a:bodyPr wrap="square">
                <a:spAutoFit/>
              </a:bodyPr>
              <a:lstStyle/>
              <a:p>
                <a:pPr>
                  <a:defRPr/>
                </a:pPr>
                <a:r>
                  <a:rPr lang="en-US" sz="700" kern="0" dirty="0">
                    <a:solidFill>
                      <a:schemeClr val="bg1"/>
                    </a:solidFill>
                  </a:rPr>
                  <a:t>For Financial Professional  Use Only</a:t>
                </a:r>
              </a:p>
            </p:txBody>
          </p:sp>
        </p:grpSp>
        <p:sp>
          <p:nvSpPr>
            <p:cNvPr id="27" name="Rectangle 26">
              <a:extLst>
                <a:ext uri="{FF2B5EF4-FFF2-40B4-BE49-F238E27FC236}">
                  <a16:creationId xmlns:a16="http://schemas.microsoft.com/office/drawing/2014/main" id="{8EDD87A1-4DF7-4711-B008-73F4FF97F9D8}"/>
                </a:ext>
              </a:extLst>
            </p:cNvPr>
            <p:cNvSpPr/>
            <p:nvPr/>
          </p:nvSpPr>
          <p:spPr>
            <a:xfrm>
              <a:off x="6858000" y="6367881"/>
              <a:ext cx="1524000" cy="463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28" name="Picture 27">
              <a:extLst>
                <a:ext uri="{FF2B5EF4-FFF2-40B4-BE49-F238E27FC236}">
                  <a16:creationId xmlns:a16="http://schemas.microsoft.com/office/drawing/2014/main" id="{13B696DE-D58E-48EF-BEBB-5F2ADD476B85}"/>
                </a:ext>
              </a:extLst>
            </p:cNvPr>
            <p:cNvPicPr/>
            <p:nvPr/>
          </p:nvPicPr>
          <p:blipFill rotWithShape="1">
            <a:blip r:embed="rId11" cstate="print">
              <a:extLst>
                <a:ext uri="{28A0092B-C50C-407E-A947-70E740481C1C}">
                  <a14:useLocalDpi xmlns:a14="http://schemas.microsoft.com/office/drawing/2010/main" val="0"/>
                </a:ext>
              </a:extLst>
            </a:blip>
            <a:srcRect l="1550" t="793" r="331" b="-1"/>
            <a:stretch/>
          </p:blipFill>
          <p:spPr>
            <a:xfrm>
              <a:off x="7074088" y="6367881"/>
              <a:ext cx="1109355" cy="495655"/>
            </a:xfrm>
            <a:prstGeom prst="rect">
              <a:avLst/>
            </a:prstGeom>
          </p:spPr>
        </p:pic>
      </p:grpSp>
    </p:spTree>
    <p:extLst>
      <p:ext uri="{BB962C8B-B14F-4D97-AF65-F5344CB8AC3E}">
        <p14:creationId xmlns:p14="http://schemas.microsoft.com/office/powerpoint/2010/main" val="29400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TIMING" val="|25.9|1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EFS">
      <a:dk1>
        <a:sysClr val="windowText" lastClr="000000"/>
      </a:dk1>
      <a:lt1>
        <a:sysClr val="window" lastClr="FFFFFF"/>
      </a:lt1>
      <a:dk2>
        <a:srgbClr val="455F51"/>
      </a:dk2>
      <a:lt2>
        <a:srgbClr val="E3DED1"/>
      </a:lt2>
      <a:accent1>
        <a:srgbClr val="2A9319"/>
      </a:accent1>
      <a:accent2>
        <a:srgbClr val="9BBB5C"/>
      </a:accent2>
      <a:accent3>
        <a:srgbClr val="E46C0A"/>
      </a:accent3>
      <a:accent4>
        <a:srgbClr val="BD392F"/>
      </a:accent4>
      <a:accent5>
        <a:srgbClr val="3C4B5E"/>
      </a:accent5>
      <a:accent6>
        <a:srgbClr val="0B5400"/>
      </a:accent6>
      <a:hlink>
        <a:srgbClr val="6B9F25"/>
      </a:hlink>
      <a:folHlink>
        <a:srgbClr val="BA6906"/>
      </a:folHlink>
    </a:clrScheme>
    <a:fontScheme name="AFES2-template">
      <a:majorFont>
        <a:latin typeface="Lato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5CB85553839745B6246481CA797061" ma:contentTypeVersion="6" ma:contentTypeDescription="Create a new document." ma:contentTypeScope="" ma:versionID="23229661723f390ce88743f34c48b2c4">
  <xsd:schema xmlns:xsd="http://www.w3.org/2001/XMLSchema" xmlns:xs="http://www.w3.org/2001/XMLSchema" xmlns:p="http://schemas.microsoft.com/office/2006/metadata/properties" xmlns:ns2="20377ef1-93f3-4ef3-9f77-61bf0891d420" xmlns:ns3="30095bfa-c5a5-40fb-a666-7b7f8c6db305" targetNamespace="http://schemas.microsoft.com/office/2006/metadata/properties" ma:root="true" ma:fieldsID="5baf25a122b96fca8d94912fcb7187fc" ns2:_="" ns3:_="">
    <xsd:import namespace="20377ef1-93f3-4ef3-9f77-61bf0891d420"/>
    <xsd:import namespace="30095bfa-c5a5-40fb-a666-7b7f8c6db305"/>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377ef1-93f3-4ef3-9f77-61bf0891d42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095bfa-c5a5-40fb-a666-7b7f8c6db305"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9B6724-148E-49B4-8E56-4FEB4D617C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377ef1-93f3-4ef3-9f77-61bf0891d420"/>
    <ds:schemaRef ds:uri="30095bfa-c5a5-40fb-a666-7b7f8c6db3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0F14D8-80F9-4D83-8112-65D133EB513C}">
  <ds:schemaRefs>
    <ds:schemaRef ds:uri="http://schemas.microsoft.com/sharepoint/v3/contenttype/forms"/>
  </ds:schemaRefs>
</ds:datastoreItem>
</file>

<file path=customXml/itemProps3.xml><?xml version="1.0" encoding="utf-8"?>
<ds:datastoreItem xmlns:ds="http://schemas.openxmlformats.org/officeDocument/2006/customXml" ds:itemID="{3CCFBCF0-557A-4A36-957F-6EFA16CC5B33}">
  <ds:schemaRefs>
    <ds:schemaRef ds:uri="http://schemas.microsoft.com/office/2006/documentManagement/types"/>
    <ds:schemaRef ds:uri="http://schemas.openxmlformats.org/package/2006/metadata/core-properties"/>
    <ds:schemaRef ds:uri="http://purl.org/dc/dcmitype/"/>
    <ds:schemaRef ds:uri="20377ef1-93f3-4ef3-9f77-61bf0891d420"/>
    <ds:schemaRef ds:uri="http://purl.org/dc/terms/"/>
    <ds:schemaRef ds:uri="http://schemas.microsoft.com/office/infopath/2007/PartnerControls"/>
    <ds:schemaRef ds:uri="http://www.w3.org/XML/1998/namespace"/>
    <ds:schemaRef ds:uri="http://schemas.microsoft.com/office/2006/metadata/properties"/>
    <ds:schemaRef ds:uri="30095bfa-c5a5-40fb-a666-7b7f8c6db305"/>
    <ds:schemaRef ds:uri="http://purl.org/dc/elements/1.1/"/>
  </ds:schemaRefs>
</ds:datastoreItem>
</file>

<file path=customXml/itemProps4.xml><?xml version="1.0" encoding="utf-8"?>
<ds:datastoreItem xmlns:ds="http://schemas.openxmlformats.org/officeDocument/2006/customXml" ds:itemID="{94FBE080-CB44-4E2B-9936-FCB55E75AF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12970</TotalTime>
  <Words>5482</Words>
  <Application>Microsoft Office PowerPoint</Application>
  <PresentationFormat>Widescreen</PresentationFormat>
  <Paragraphs>961</Paragraphs>
  <Slides>77</Slides>
  <Notes>44</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77</vt:i4>
      </vt:variant>
    </vt:vector>
  </HeadingPairs>
  <TitlesOfParts>
    <vt:vector size="98" baseType="lpstr">
      <vt:lpstr>Arial</vt:lpstr>
      <vt:lpstr>Arial Black</vt:lpstr>
      <vt:lpstr>Arial Rounded MT Bold</vt:lpstr>
      <vt:lpstr>Calibri</vt:lpstr>
      <vt:lpstr>Calibri Light</vt:lpstr>
      <vt:lpstr>Cambria Math</vt:lpstr>
      <vt:lpstr>Century Gothic</vt:lpstr>
      <vt:lpstr>Lato</vt:lpstr>
      <vt:lpstr>Lato Black</vt:lpstr>
      <vt:lpstr>Lato Bold</vt:lpstr>
      <vt:lpstr>Raleway Light</vt:lpstr>
      <vt:lpstr>Rockwell</vt:lpstr>
      <vt:lpstr>Rockwell Condensed</vt:lpstr>
      <vt:lpstr>Rockwell Extra Bold</vt:lpstr>
      <vt:lpstr>Segoe UI</vt:lpstr>
      <vt:lpstr>Tahoma</vt:lpstr>
      <vt:lpstr>Times</vt:lpstr>
      <vt:lpstr>Times New Roman</vt:lpstr>
      <vt:lpstr>Wingdings</vt:lpstr>
      <vt:lpstr>Office Theme</vt:lpstr>
      <vt:lpstr>1_Office Theme</vt:lpstr>
      <vt:lpstr> Cracking the Retirement Income Code     </vt:lpstr>
      <vt:lpstr>PowerPoint Presentation</vt:lpstr>
      <vt:lpstr>PowerPoint Presentation</vt:lpstr>
      <vt:lpstr>Perspective Principles – Retirement Planning</vt:lpstr>
      <vt:lpstr>Session Perspectives</vt:lpstr>
      <vt:lpstr>Changing Retirement Landscape</vt:lpstr>
      <vt:lpstr>Bernoulli’s Formula – Math &amp; Science</vt:lpstr>
      <vt:lpstr>PowerPoint Presentation</vt:lpstr>
      <vt:lpstr>PowerPoint Presentation</vt:lpstr>
      <vt:lpstr>PowerPoint Presentation</vt:lpstr>
      <vt:lpstr>PowerPoint Presentation</vt:lpstr>
      <vt:lpstr>Getting Your Timing Right</vt:lpstr>
      <vt:lpstr>PowerPoint Presentation</vt:lpstr>
      <vt:lpstr>PowerPoint Presentation</vt:lpstr>
      <vt:lpstr>Get to the Heart of the Matter</vt:lpstr>
      <vt:lpstr>Get to the Heart of the Matter</vt:lpstr>
      <vt:lpstr>Top Five Fears</vt:lpstr>
      <vt:lpstr>PowerPoint Presentation</vt:lpstr>
      <vt:lpstr>Top Five Fears</vt:lpstr>
      <vt:lpstr>PowerPoint Presentation</vt:lpstr>
      <vt:lpstr>Projecting Average Portfolio Returns </vt:lpstr>
      <vt:lpstr>Emotion Commotion™</vt:lpstr>
      <vt:lpstr>PowerPoint Presentation</vt:lpstr>
      <vt:lpstr>PowerPoint Presentation</vt:lpstr>
      <vt:lpstr>Top Five Risks</vt:lpstr>
      <vt:lpstr>PowerPoint Presentation</vt:lpstr>
      <vt:lpstr>PowerPoint Presentation</vt:lpstr>
      <vt:lpstr>PowerPoint Presentation</vt:lpstr>
      <vt:lpstr>PowerPoint Presentation</vt:lpstr>
      <vt:lpstr>SWIP Strategy</vt:lpstr>
      <vt:lpstr>Bucket Strategy</vt:lpstr>
      <vt:lpstr>Flooring Strategy</vt:lpstr>
      <vt:lpstr>Hybrid Floor – Bucket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L’s of Retirement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Buy Income and Invest the Difference®</vt:lpstr>
      <vt:lpstr>Tom Hegna on Thrive University </vt:lpstr>
      <vt:lpstr>THRIVE University Online</vt:lpstr>
      <vt:lpstr>THRIVE® University Two-Day Bootcamp</vt:lpstr>
      <vt:lpstr>THRIVE® University – 5 Fears 5 Risk Planning Process</vt:lpstr>
      <vt:lpstr>THRIVE® University – 5 Fears 5 Risk Planning Process</vt:lpstr>
      <vt:lpstr>THRIVE® University – RNG Retirement NextGen®</vt:lpstr>
      <vt:lpstr>PowerPoint Presentation</vt:lpstr>
      <vt:lpstr>Re-Firement for a Life of Significance</vt:lpstr>
      <vt:lpstr>Utility of the Joy of Living Live &amp; Give on purpose for purpose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Cloke</dc:creator>
  <cp:lastModifiedBy>Tara Laptew</cp:lastModifiedBy>
  <cp:revision>286</cp:revision>
  <cp:lastPrinted>2017-08-20T14:06:47Z</cp:lastPrinted>
  <dcterms:created xsi:type="dcterms:W3CDTF">2015-04-28T11:47:53Z</dcterms:created>
  <dcterms:modified xsi:type="dcterms:W3CDTF">2019-07-23T13:59:28Z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0x010100415CB85553839745B6246481CA797061</vt:lpwstr>
  </property>
</Properties>
</file>