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7.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8" r:id="rId3"/>
    <p:sldMasterId id="2147483738" r:id="rId4"/>
    <p:sldMasterId id="2147483763" r:id="rId5"/>
    <p:sldMasterId id="2147483799" r:id="rId6"/>
    <p:sldMasterId id="2147483834" r:id="rId7"/>
  </p:sldMasterIdLst>
  <p:notesMasterIdLst>
    <p:notesMasterId r:id="rId42"/>
  </p:notesMasterIdLst>
  <p:handoutMasterIdLst>
    <p:handoutMasterId r:id="rId43"/>
  </p:handoutMasterIdLst>
  <p:sldIdLst>
    <p:sldId id="1921" r:id="rId8"/>
    <p:sldId id="1780" r:id="rId9"/>
    <p:sldId id="1783" r:id="rId10"/>
    <p:sldId id="1789" r:id="rId11"/>
    <p:sldId id="1784" r:id="rId12"/>
    <p:sldId id="1792" r:id="rId13"/>
    <p:sldId id="1662" r:id="rId14"/>
    <p:sldId id="1770" r:id="rId15"/>
    <p:sldId id="1919" r:id="rId16"/>
    <p:sldId id="1801" r:id="rId17"/>
    <p:sldId id="1924" r:id="rId18"/>
    <p:sldId id="1794" r:id="rId19"/>
    <p:sldId id="1795" r:id="rId20"/>
    <p:sldId id="1715" r:id="rId21"/>
    <p:sldId id="1923" r:id="rId22"/>
    <p:sldId id="1796" r:id="rId23"/>
    <p:sldId id="1797" r:id="rId24"/>
    <p:sldId id="1798" r:id="rId25"/>
    <p:sldId id="1920" r:id="rId26"/>
    <p:sldId id="1623" r:id="rId27"/>
    <p:sldId id="1778" r:id="rId28"/>
    <p:sldId id="1786" r:id="rId29"/>
    <p:sldId id="1661" r:id="rId30"/>
    <p:sldId id="1772" r:id="rId31"/>
    <p:sldId id="1918" r:id="rId32"/>
    <p:sldId id="1892" r:id="rId33"/>
    <p:sldId id="1893" r:id="rId34"/>
    <p:sldId id="1894" r:id="rId35"/>
    <p:sldId id="1887" r:id="rId36"/>
    <p:sldId id="1677" r:id="rId37"/>
    <p:sldId id="1711" r:id="rId38"/>
    <p:sldId id="1710" r:id="rId39"/>
    <p:sldId id="1643" r:id="rId40"/>
    <p:sldId id="17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bcock, Brandon" initials="BB" lastIdx="68" clrIdx="0">
    <p:extLst>
      <p:ext uri="{19B8F6BF-5375-455C-9EA6-DF929625EA0E}">
        <p15:presenceInfo xmlns:p15="http://schemas.microsoft.com/office/powerpoint/2012/main" userId="S-1-5-21-1591775360-3941134002-2630833513-39409" providerId="AD"/>
      </p:ext>
    </p:extLst>
  </p:cmAuthor>
  <p:cmAuthor id="2" name="Murphy, Becky" initials="MB" lastIdx="5" clrIdx="1">
    <p:extLst>
      <p:ext uri="{19B8F6BF-5375-455C-9EA6-DF929625EA0E}">
        <p15:presenceInfo xmlns:p15="http://schemas.microsoft.com/office/powerpoint/2012/main" userId="S-1-5-21-1591775360-3941134002-2630833513-4464" providerId="AD"/>
      </p:ext>
    </p:extLst>
  </p:cmAuthor>
  <p:cmAuthor id="3" name="Bobby Samuelson" initials="BS" lastIdx="8" clrIdx="2">
    <p:extLst>
      <p:ext uri="{19B8F6BF-5375-455C-9EA6-DF929625EA0E}">
        <p15:presenceInfo xmlns:p15="http://schemas.microsoft.com/office/powerpoint/2012/main" userId="c32c6cbdde5760e7" providerId="Windows Live"/>
      </p:ext>
    </p:extLst>
  </p:cmAuthor>
  <p:cmAuthor id="4" name="Microsoft Office User" initials="MOU" lastIdx="1" clrIdx="3">
    <p:extLst>
      <p:ext uri="{19B8F6BF-5375-455C-9EA6-DF929625EA0E}">
        <p15:presenceInfo xmlns:p15="http://schemas.microsoft.com/office/powerpoint/2012/main" userId="Microsoft Office User" providerId="None"/>
      </p:ext>
    </p:extLst>
  </p:cmAuthor>
  <p:cmAuthor id="5" name="Salena Behrens" initials="SB" lastIdx="4" clrIdx="4">
    <p:extLst>
      <p:ext uri="{19B8F6BF-5375-455C-9EA6-DF929625EA0E}">
        <p15:presenceInfo xmlns:p15="http://schemas.microsoft.com/office/powerpoint/2012/main" userId="Salena Behre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466"/>
    <a:srgbClr val="003C71"/>
    <a:srgbClr val="F1F2F2"/>
    <a:srgbClr val="FAA21A"/>
    <a:srgbClr val="7F55A3"/>
    <a:srgbClr val="9879B7"/>
    <a:srgbClr val="DAD8D6"/>
    <a:srgbClr val="84BD00"/>
    <a:srgbClr val="582C83"/>
    <a:srgbClr val="AFAC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49" autoAdjust="0"/>
    <p:restoredTop sz="93875" autoAdjust="0"/>
  </p:normalViewPr>
  <p:slideViewPr>
    <p:cSldViewPr snapToGrid="0">
      <p:cViewPr varScale="1">
        <p:scale>
          <a:sx n="118" d="100"/>
          <a:sy n="118" d="100"/>
        </p:scale>
        <p:origin x="224" y="200"/>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Users\erincusack\Downloads\SFA%20Illustration_20201015_for%20Product%20Overview%20-%20validate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erincusack\Downloads\SFA%20Illustration_20201015_for%20Product%20Overview%20-%20validated.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'Graphs and Tables'!$Y$2</c:f>
              <c:strCache>
                <c:ptCount val="1"/>
                <c:pt idx="0">
                  <c:v>Premium</c:v>
                </c:pt>
              </c:strCache>
            </c:strRef>
          </c:tx>
          <c:spPr>
            <a:ln w="28575" cap="rnd">
              <a:solidFill>
                <a:schemeClr val="accent1"/>
              </a:solidFill>
              <a:round/>
            </a:ln>
            <a:effectLst/>
          </c:spPr>
          <c:marker>
            <c:symbol val="none"/>
          </c:marker>
          <c:cat>
            <c:numRef>
              <c:f>'Graphs and Tables'!$X$3:$X$13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'Graphs and Tables'!$Y$3:$Y$13</c:f>
              <c:numCache>
                <c:formatCode>_(* #,##0_);_(* \(#,##0\);_(* "-"??_);_(@_)</c:formatCode>
                <c:ptCount val="11"/>
                <c:pt idx="0">
                  <c:v>100000</c:v>
                </c:pt>
                <c:pt idx="1">
                  <c:v>100000</c:v>
                </c:pt>
                <c:pt idx="2">
                  <c:v>100000</c:v>
                </c:pt>
                <c:pt idx="3">
                  <c:v>100000</c:v>
                </c:pt>
                <c:pt idx="4">
                  <c:v>100000</c:v>
                </c:pt>
                <c:pt idx="5">
                  <c:v>100000</c:v>
                </c:pt>
                <c:pt idx="6">
                  <c:v>100000</c:v>
                </c:pt>
                <c:pt idx="7">
                  <c:v>100000</c:v>
                </c:pt>
                <c:pt idx="8">
                  <c:v>100000</c:v>
                </c:pt>
                <c:pt idx="9">
                  <c:v>100000</c:v>
                </c:pt>
                <c:pt idx="10">
                  <c:v>100000</c:v>
                </c:pt>
              </c:numCache>
            </c:numRef>
          </c:val>
          <c:smooth val="0"/>
          <c:extLst>
            <c:ext xmlns:c16="http://schemas.microsoft.com/office/drawing/2014/chart" uri="{C3380CC4-5D6E-409C-BE32-E72D297353CC}">
              <c16:uniqueId val="{00000000-3BAD-F445-8042-A82595DCD178}"/>
            </c:ext>
          </c:extLst>
        </c:ser>
        <c:ser>
          <c:idx val="1"/>
          <c:order val="1"/>
          <c:tx>
            <c:strRef>
              <c:f>'Graphs and Tables'!$Z$2</c:f>
              <c:strCache>
                <c:ptCount val="1"/>
                <c:pt idx="0">
                  <c:v>Account Value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tx>
                <c:rich>
                  <a:bodyPr/>
                  <a:lstStyle/>
                  <a:p>
                    <a:fld id="{2A947A4C-CA9F-9548-AD4A-EACFF665709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BAD-F445-8042-A82595DCD178}"/>
                </c:ext>
              </c:extLst>
            </c:dLbl>
            <c:dLbl>
              <c:idx val="1"/>
              <c:tx>
                <c:rich>
                  <a:bodyPr/>
                  <a:lstStyle/>
                  <a:p>
                    <a:fld id="{10C87E5E-CB4B-634E-880C-66DA0DEA851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BAD-F445-8042-A82595DCD178}"/>
                </c:ext>
              </c:extLst>
            </c:dLbl>
            <c:dLbl>
              <c:idx val="2"/>
              <c:tx>
                <c:rich>
                  <a:bodyPr/>
                  <a:lstStyle/>
                  <a:p>
                    <a:fld id="{9DB938E0-A655-F045-9B5A-CC798085313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BAD-F445-8042-A82595DCD178}"/>
                </c:ext>
              </c:extLst>
            </c:dLbl>
            <c:dLbl>
              <c:idx val="3"/>
              <c:tx>
                <c:rich>
                  <a:bodyPr/>
                  <a:lstStyle/>
                  <a:p>
                    <a:fld id="{CB819CDE-BBFC-6E47-9C46-14ADCBFE17D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BAD-F445-8042-A82595DCD178}"/>
                </c:ext>
              </c:extLst>
            </c:dLbl>
            <c:dLbl>
              <c:idx val="4"/>
              <c:tx>
                <c:rich>
                  <a:bodyPr/>
                  <a:lstStyle/>
                  <a:p>
                    <a:fld id="{96F2EA92-6F1A-5341-B382-28A565C7649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BAD-F445-8042-A82595DCD178}"/>
                </c:ext>
              </c:extLst>
            </c:dLbl>
            <c:dLbl>
              <c:idx val="5"/>
              <c:tx>
                <c:rich>
                  <a:bodyPr/>
                  <a:lstStyle/>
                  <a:p>
                    <a:fld id="{0A64711F-AC00-2546-A2B5-EEA4BE69760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3BAD-F445-8042-A82595DCD178}"/>
                </c:ext>
              </c:extLst>
            </c:dLbl>
            <c:dLbl>
              <c:idx val="6"/>
              <c:tx>
                <c:rich>
                  <a:bodyPr/>
                  <a:lstStyle/>
                  <a:p>
                    <a:fld id="{6A3D7250-7413-4244-A96B-2499AE0238A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3BAD-F445-8042-A82595DCD178}"/>
                </c:ext>
              </c:extLst>
            </c:dLbl>
            <c:dLbl>
              <c:idx val="7"/>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921DD1A0-E3D7-0D47-A663-710564BD4F12}" type="CELLRANGE">
                      <a:rPr lang="en-US"/>
                      <a:pPr>
                        <a:defRPr sz="800" b="0" i="0" u="none" strike="noStrike" kern="1200" baseline="0">
                          <a:solidFill>
                            <a:schemeClr val="tx1">
                              <a:lumMod val="75000"/>
                              <a:lumOff val="25000"/>
                            </a:schemeClr>
                          </a:solidFill>
                          <a:latin typeface="+mn-lt"/>
                          <a:ea typeface="+mn-ea"/>
                          <a:cs typeface="+mn-cs"/>
                        </a:defRPr>
                      </a:pPr>
                      <a:t>[CELLRANGE]</a:t>
                    </a:fld>
                    <a:endParaRPr lang="en-US"/>
                  </a:p>
                </c:rich>
              </c:tx>
              <c:spPr>
                <a:noFill/>
                <a:ln>
                  <a:noFill/>
                </a:ln>
                <a:effectLst/>
              </c:spPr>
              <c:dLblPos val="t"/>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8-3BAD-F445-8042-A82595DCD178}"/>
                </c:ext>
              </c:extLst>
            </c:dLbl>
            <c:dLbl>
              <c:idx val="8"/>
              <c:tx>
                <c:rich>
                  <a:bodyPr/>
                  <a:lstStyle/>
                  <a:p>
                    <a:fld id="{A7F2BC86-9E2D-2D41-B8B3-D169AF0C346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BAD-F445-8042-A82595DCD178}"/>
                </c:ext>
              </c:extLst>
            </c:dLbl>
            <c:dLbl>
              <c:idx val="9"/>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fld id="{4E05D083-311D-E842-876B-C1F6E88582E3}" type="CELLRANGE">
                      <a:rPr lang="en-US"/>
                      <a:pPr>
                        <a:defRPr sz="800" b="0" i="0" u="none" strike="noStrike" kern="1200" baseline="0">
                          <a:solidFill>
                            <a:schemeClr val="tx1">
                              <a:lumMod val="75000"/>
                              <a:lumOff val="25000"/>
                            </a:schemeClr>
                          </a:solidFill>
                          <a:latin typeface="+mn-lt"/>
                          <a:ea typeface="+mn-ea"/>
                          <a:cs typeface="+mn-cs"/>
                        </a:defRPr>
                      </a:pPr>
                      <a:t>[CELLRANGE]</a:t>
                    </a:fld>
                    <a:endParaRPr lang="en-US"/>
                  </a:p>
                </c:rich>
              </c:tx>
              <c:spPr>
                <a:noFill/>
                <a:ln>
                  <a:noFill/>
                </a:ln>
                <a:effectLst/>
              </c:spPr>
              <c:dLblPos val="t"/>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A-3BAD-F445-8042-A82595DCD178}"/>
                </c:ext>
              </c:extLst>
            </c:dLbl>
            <c:dLbl>
              <c:idx val="10"/>
              <c:tx>
                <c:rich>
                  <a:bodyPr/>
                  <a:lstStyle/>
                  <a:p>
                    <a:fld id="{B5C66F56-A704-F24F-ACE5-FD4AED61D73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3BAD-F445-8042-A82595DCD17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'Graphs and Tables'!$X$3:$X$13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'Graphs and Tables'!$Z$3:$Z$13</c:f>
              <c:numCache>
                <c:formatCode>_(* #,##0_);_(* \(#,##0\);_(* "-"??_);_(@_)</c:formatCode>
                <c:ptCount val="11"/>
                <c:pt idx="0">
                  <c:v>100000</c:v>
                </c:pt>
                <c:pt idx="1">
                  <c:v>101544.16208135872</c:v>
                </c:pt>
                <c:pt idx="2">
                  <c:v>105605.92856461307</c:v>
                </c:pt>
                <c:pt idx="3">
                  <c:v>109830.16570719759</c:v>
                </c:pt>
                <c:pt idx="4">
                  <c:v>114223.3723354855</c:v>
                </c:pt>
                <c:pt idx="5">
                  <c:v>114223.3723354855</c:v>
                </c:pt>
                <c:pt idx="6">
                  <c:v>118792.30722890493</c:v>
                </c:pt>
                <c:pt idx="7">
                  <c:v>123543.99951806113</c:v>
                </c:pt>
                <c:pt idx="8">
                  <c:v>123543.99951806113</c:v>
                </c:pt>
                <c:pt idx="9">
                  <c:v>128485.75949878358</c:v>
                </c:pt>
                <c:pt idx="10">
                  <c:v>133625.18987873493</c:v>
                </c:pt>
              </c:numCache>
            </c:numRef>
          </c:val>
          <c:smooth val="0"/>
          <c:extLst>
            <c:ext xmlns:c15="http://schemas.microsoft.com/office/drawing/2012/chart" uri="{02D57815-91ED-43cb-92C2-25804820EDAC}">
              <c15:datalabelsRange>
                <c15:f>'Graphs and Tables'!$AM$3:$AM$13</c15:f>
                <c15:dlblRangeCache>
                  <c:ptCount val="11"/>
                  <c:pt idx="1">
                    <c:v>+2%</c:v>
                  </c:pt>
                  <c:pt idx="2">
                    <c:v>+4%</c:v>
                  </c:pt>
                  <c:pt idx="3">
                    <c:v>+4%</c:v>
                  </c:pt>
                  <c:pt idx="4">
                    <c:v>+4%</c:v>
                  </c:pt>
                  <c:pt idx="5">
                    <c:v>0%</c:v>
                  </c:pt>
                  <c:pt idx="6">
                    <c:v>+4%</c:v>
                  </c:pt>
                  <c:pt idx="7">
                    <c:v>+4%</c:v>
                  </c:pt>
                  <c:pt idx="8">
                    <c:v>0%</c:v>
                  </c:pt>
                  <c:pt idx="9">
                    <c:v>+4%</c:v>
                  </c:pt>
                  <c:pt idx="10">
                    <c:v>+4%</c:v>
                  </c:pt>
                </c15:dlblRangeCache>
              </c15:datalabelsRange>
            </c:ext>
            <c:ext xmlns:c16="http://schemas.microsoft.com/office/drawing/2014/chart" uri="{C3380CC4-5D6E-409C-BE32-E72D297353CC}">
              <c16:uniqueId val="{0000000C-3BAD-F445-8042-A82595DCD178}"/>
            </c:ext>
          </c:extLst>
        </c:ser>
        <c:dLbls>
          <c:showLegendKey val="0"/>
          <c:showVal val="0"/>
          <c:showCatName val="0"/>
          <c:showSerName val="0"/>
          <c:showPercent val="0"/>
          <c:showBubbleSize val="0"/>
        </c:dLbls>
        <c:marker val="1"/>
        <c:smooth val="0"/>
        <c:axId val="8890768"/>
        <c:axId val="792504688"/>
      </c:lineChart>
      <c:lineChart>
        <c:grouping val="standard"/>
        <c:varyColors val="0"/>
        <c:ser>
          <c:idx val="2"/>
          <c:order val="2"/>
          <c:tx>
            <c:strRef>
              <c:f>'Graphs and Tables'!$AJ$2</c:f>
              <c:strCache>
                <c:ptCount val="1"/>
                <c:pt idx="0">
                  <c:v>Index</c:v>
                </c:pt>
              </c:strCache>
            </c:strRef>
          </c:tx>
          <c:spPr>
            <a:ln w="22225" cap="rnd">
              <a:solidFill>
                <a:schemeClr val="accent4"/>
              </a:solidFill>
              <a:prstDash val="dash"/>
              <a:round/>
            </a:ln>
            <a:effectLst/>
          </c:spPr>
          <c:marker>
            <c:symbol val="none"/>
          </c:marker>
          <c:cat>
            <c:numRef>
              <c:f>'Graphs and Tables'!$X$3:$X$13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'Graphs and Tables'!$AA$3:$AA$13</c:f>
              <c:numCache>
                <c:formatCode>_(* #,##0_);_(* \(#,##0\);_(* "-"??_);_(@_)</c:formatCode>
                <c:ptCount val="11"/>
                <c:pt idx="0">
                  <c:v>1000</c:v>
                </c:pt>
                <c:pt idx="1">
                  <c:v>1015.4416208135873</c:v>
                </c:pt>
                <c:pt idx="2">
                  <c:v>1134.0208644763206</c:v>
                </c:pt>
                <c:pt idx="3">
                  <c:v>1469.7051620495529</c:v>
                </c:pt>
                <c:pt idx="4">
                  <c:v>1637.11395947966</c:v>
                </c:pt>
                <c:pt idx="5">
                  <c:v>1625.2186635285134</c:v>
                </c:pt>
                <c:pt idx="6">
                  <c:v>1795.2911803059694</c:v>
                </c:pt>
                <c:pt idx="7">
                  <c:v>2143.5466429184817</c:v>
                </c:pt>
                <c:pt idx="8">
                  <c:v>1993.2970468496544</c:v>
                </c:pt>
                <c:pt idx="9">
                  <c:v>2568.9227672465881</c:v>
                </c:pt>
                <c:pt idx="10">
                  <c:v>2986.6019433224124</c:v>
                </c:pt>
              </c:numCache>
            </c:numRef>
          </c:val>
          <c:smooth val="0"/>
          <c:extLst>
            <c:ext xmlns:c16="http://schemas.microsoft.com/office/drawing/2014/chart" uri="{C3380CC4-5D6E-409C-BE32-E72D297353CC}">
              <c16:uniqueId val="{0000000D-3BAD-F445-8042-A82595DCD178}"/>
            </c:ext>
          </c:extLst>
        </c:ser>
        <c:dLbls>
          <c:showLegendKey val="0"/>
          <c:showVal val="0"/>
          <c:showCatName val="0"/>
          <c:showSerName val="0"/>
          <c:showPercent val="0"/>
          <c:showBubbleSize val="0"/>
        </c:dLbls>
        <c:marker val="1"/>
        <c:smooth val="0"/>
        <c:axId val="787417200"/>
        <c:axId val="839141200"/>
      </c:lineChart>
      <c:catAx>
        <c:axId val="88907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Policy 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504688"/>
        <c:crosses val="autoZero"/>
        <c:auto val="1"/>
        <c:lblAlgn val="ctr"/>
        <c:lblOffset val="100"/>
        <c:noMultiLvlLbl val="0"/>
      </c:catAx>
      <c:valAx>
        <c:axId val="792504688"/>
        <c:scaling>
          <c:orientation val="minMax"/>
          <c:max val="160000"/>
          <c:min val="8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Policy Values ($)</a:t>
                </a:r>
              </a:p>
            </c:rich>
          </c:tx>
          <c:overlay val="0"/>
          <c:spPr>
            <a:noFill/>
            <a:ln>
              <a:noFill/>
            </a:ln>
            <a:effectLst/>
          </c:sp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90768"/>
        <c:crosses val="autoZero"/>
        <c:crossBetween val="midCat"/>
      </c:valAx>
      <c:valAx>
        <c:axId val="839141200"/>
        <c:scaling>
          <c:orientation val="minMax"/>
        </c:scaling>
        <c:delete val="0"/>
        <c:axPos val="r"/>
        <c:title>
          <c:tx>
            <c:rich>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Index</a:t>
                </a:r>
              </a:p>
            </c:rich>
          </c:tx>
          <c:overlay val="0"/>
          <c:spPr>
            <a:noFill/>
            <a:ln>
              <a:noFill/>
            </a:ln>
            <a:effectLst/>
          </c:sp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7417200"/>
        <c:crosses val="max"/>
        <c:crossBetween val="between"/>
      </c:valAx>
      <c:catAx>
        <c:axId val="787417200"/>
        <c:scaling>
          <c:orientation val="minMax"/>
        </c:scaling>
        <c:delete val="1"/>
        <c:axPos val="b"/>
        <c:numFmt formatCode="General" sourceLinked="1"/>
        <c:majorTickMark val="out"/>
        <c:minorTickMark val="none"/>
        <c:tickLblPos val="nextTo"/>
        <c:crossAx val="8391412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'Graphs and Tables'!$Y$2</c:f>
              <c:strCache>
                <c:ptCount val="1"/>
                <c:pt idx="0">
                  <c:v>Premium</c:v>
                </c:pt>
              </c:strCache>
            </c:strRef>
          </c:tx>
          <c:spPr>
            <a:ln w="28575" cap="rnd">
              <a:solidFill>
                <a:schemeClr val="accent1"/>
              </a:solidFill>
              <a:round/>
            </a:ln>
            <a:effectLst/>
          </c:spPr>
          <c:marker>
            <c:symbol val="none"/>
          </c:marker>
          <c:cat>
            <c:numRef>
              <c:f>'Graphs and Tables'!$X$3:$X$13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'Graphs and Tables'!$Y$3:$Y$13</c:f>
              <c:numCache>
                <c:formatCode>_(* #,##0_);_(* \(#,##0\);_(* "-"??_);_(@_)</c:formatCode>
                <c:ptCount val="11"/>
                <c:pt idx="0">
                  <c:v>100000</c:v>
                </c:pt>
                <c:pt idx="1">
                  <c:v>100000</c:v>
                </c:pt>
                <c:pt idx="2">
                  <c:v>100000</c:v>
                </c:pt>
                <c:pt idx="3">
                  <c:v>100000</c:v>
                </c:pt>
                <c:pt idx="4">
                  <c:v>100000</c:v>
                </c:pt>
                <c:pt idx="5">
                  <c:v>100000</c:v>
                </c:pt>
                <c:pt idx="6">
                  <c:v>100000</c:v>
                </c:pt>
                <c:pt idx="7">
                  <c:v>100000</c:v>
                </c:pt>
                <c:pt idx="8">
                  <c:v>100000</c:v>
                </c:pt>
                <c:pt idx="9">
                  <c:v>100000</c:v>
                </c:pt>
                <c:pt idx="10">
                  <c:v>100000</c:v>
                </c:pt>
              </c:numCache>
            </c:numRef>
          </c:val>
          <c:smooth val="0"/>
          <c:extLst>
            <c:ext xmlns:c16="http://schemas.microsoft.com/office/drawing/2014/chart" uri="{C3380CC4-5D6E-409C-BE32-E72D297353CC}">
              <c16:uniqueId val="{00000000-4129-AE43-9D2B-2EE420B19ED5}"/>
            </c:ext>
          </c:extLst>
        </c:ser>
        <c:ser>
          <c:idx val="1"/>
          <c:order val="1"/>
          <c:tx>
            <c:strRef>
              <c:f>'Graphs and Tables'!$AE$2</c:f>
              <c:strCache>
                <c:ptCount val="1"/>
                <c:pt idx="0">
                  <c:v>Account Value</c:v>
                </c:pt>
              </c:strCache>
            </c:strRef>
          </c:tx>
          <c:spPr>
            <a:ln w="28575" cap="rnd">
              <a:solidFill>
                <a:schemeClr val="accent2"/>
              </a:solidFill>
              <a:round/>
            </a:ln>
            <a:effectLst/>
          </c:spPr>
          <c:marker>
            <c:symbol val="none"/>
          </c:marker>
          <c:cat>
            <c:numRef>
              <c:f>'Graphs and Tables'!$X$3:$X$13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'Graphs and Tables'!$AE$3:$AE$13</c:f>
              <c:numCache>
                <c:formatCode>_(* #,##0_);_(* \(#,##0\);_(* "-"??_);_(@_)</c:formatCode>
                <c:ptCount val="11"/>
                <c:pt idx="0">
                  <c:v>100000</c:v>
                </c:pt>
                <c:pt idx="1">
                  <c:v>100000</c:v>
                </c:pt>
                <c:pt idx="2">
                  <c:v>100000</c:v>
                </c:pt>
                <c:pt idx="3">
                  <c:v>100000</c:v>
                </c:pt>
                <c:pt idx="4">
                  <c:v>100000</c:v>
                </c:pt>
                <c:pt idx="5">
                  <c:v>100000</c:v>
                </c:pt>
                <c:pt idx="6">
                  <c:v>100000</c:v>
                </c:pt>
                <c:pt idx="7">
                  <c:v>100000</c:v>
                </c:pt>
                <c:pt idx="8">
                  <c:v>100000</c:v>
                </c:pt>
                <c:pt idx="9">
                  <c:v>100000</c:v>
                </c:pt>
                <c:pt idx="10">
                  <c:v>168784.34556733331</c:v>
                </c:pt>
              </c:numCache>
            </c:numRef>
          </c:val>
          <c:smooth val="0"/>
          <c:extLst>
            <c:ext xmlns:c16="http://schemas.microsoft.com/office/drawing/2014/chart" uri="{C3380CC4-5D6E-409C-BE32-E72D297353CC}">
              <c16:uniqueId val="{00000001-4129-AE43-9D2B-2EE420B19ED5}"/>
            </c:ext>
          </c:extLst>
        </c:ser>
        <c:ser>
          <c:idx val="3"/>
          <c:order val="3"/>
          <c:tx>
            <c:strRef>
              <c:f>'Graphs and Tables'!$AF$2</c:f>
              <c:strCache>
                <c:ptCount val="1"/>
                <c:pt idx="0">
                  <c:v>Tracking Value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tx>
                <c:rich>
                  <a:bodyPr/>
                  <a:lstStyle/>
                  <a:p>
                    <a:fld id="{F67EFED8-2452-9C4A-8B97-E61AA714A00D}"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4129-AE43-9D2B-2EE420B19ED5}"/>
                </c:ext>
              </c:extLst>
            </c:dLbl>
            <c:dLbl>
              <c:idx val="1"/>
              <c:tx>
                <c:rich>
                  <a:bodyPr/>
                  <a:lstStyle/>
                  <a:p>
                    <a:fld id="{0D150440-FF26-A649-8068-28C952B75C0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4129-AE43-9D2B-2EE420B19ED5}"/>
                </c:ext>
              </c:extLst>
            </c:dLbl>
            <c:dLbl>
              <c:idx val="2"/>
              <c:tx>
                <c:rich>
                  <a:bodyPr/>
                  <a:lstStyle/>
                  <a:p>
                    <a:fld id="{EAEA1898-AB0E-C44D-B66D-0463CD58B616}"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4129-AE43-9D2B-2EE420B19ED5}"/>
                </c:ext>
              </c:extLst>
            </c:dLbl>
            <c:dLbl>
              <c:idx val="3"/>
              <c:tx>
                <c:rich>
                  <a:bodyPr/>
                  <a:lstStyle/>
                  <a:p>
                    <a:fld id="{F76CCD70-F6CB-0141-8CEE-7471F1CD150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129-AE43-9D2B-2EE420B19ED5}"/>
                </c:ext>
              </c:extLst>
            </c:dLbl>
            <c:dLbl>
              <c:idx val="4"/>
              <c:tx>
                <c:rich>
                  <a:bodyPr/>
                  <a:lstStyle/>
                  <a:p>
                    <a:fld id="{F541BDCE-62EB-2944-B048-F97579E8CCC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129-AE43-9D2B-2EE420B19ED5}"/>
                </c:ext>
              </c:extLst>
            </c:dLbl>
            <c:dLbl>
              <c:idx val="5"/>
              <c:tx>
                <c:rich>
                  <a:bodyPr/>
                  <a:lstStyle/>
                  <a:p>
                    <a:fld id="{AD239166-3A08-DE4F-B5B7-B90416DB488D}"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129-AE43-9D2B-2EE420B19ED5}"/>
                </c:ext>
              </c:extLst>
            </c:dLbl>
            <c:dLbl>
              <c:idx val="6"/>
              <c:layout>
                <c:manualLayout>
                  <c:x val="-3.9167215639434434E-2"/>
                  <c:y val="5.4348673016440592E-2"/>
                </c:manualLayout>
              </c:layout>
              <c:tx>
                <c:rich>
                  <a:bodyPr/>
                  <a:lstStyle/>
                  <a:p>
                    <a:fld id="{B73CE769-95A2-114F-9382-0937240BC7F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4129-AE43-9D2B-2EE420B19ED5}"/>
                </c:ext>
              </c:extLst>
            </c:dLbl>
            <c:dLbl>
              <c:idx val="7"/>
              <c:tx>
                <c:rich>
                  <a:bodyPr/>
                  <a:lstStyle/>
                  <a:p>
                    <a:fld id="{4E6282D1-9D11-4943-8D49-570F383FCD0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4129-AE43-9D2B-2EE420B19ED5}"/>
                </c:ext>
              </c:extLst>
            </c:dLbl>
            <c:dLbl>
              <c:idx val="8"/>
              <c:tx>
                <c:rich>
                  <a:bodyPr/>
                  <a:lstStyle/>
                  <a:p>
                    <a:fld id="{399E0105-7DCE-3744-AD53-630B8A81A34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4129-AE43-9D2B-2EE420B19ED5}"/>
                </c:ext>
              </c:extLst>
            </c:dLbl>
            <c:dLbl>
              <c:idx val="9"/>
              <c:layout>
                <c:manualLayout>
                  <c:x val="-4.4022900480253993E-2"/>
                  <c:y val="4.6677724107980385E-2"/>
                </c:manualLayout>
              </c:layout>
              <c:tx>
                <c:rich>
                  <a:bodyPr/>
                  <a:lstStyle/>
                  <a:p>
                    <a:fld id="{702F2521-EB52-F143-9AC5-54DD4122CC6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129-AE43-9D2B-2EE420B19ED5}"/>
                </c:ext>
              </c:extLst>
            </c:dLbl>
            <c:dLbl>
              <c:idx val="10"/>
              <c:layout>
                <c:manualLayout>
                  <c:x val="-4.8878585321073649E-2"/>
                  <c:y val="-3.3867239430851848E-2"/>
                </c:manualLayout>
              </c:layout>
              <c:tx>
                <c:rich>
                  <a:bodyPr/>
                  <a:lstStyle/>
                  <a:p>
                    <a:fld id="{E9FDF715-F904-4D48-8DAE-82CFF022E3B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4129-AE43-9D2B-2EE420B19E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'Graphs and Tables'!$AF$3:$AF$13</c:f>
              <c:numCache>
                <c:formatCode>_(* #,##0_);_(* \(#,##0\);_(* "-"??_);_(@_)</c:formatCode>
                <c:ptCount val="11"/>
                <c:pt idx="0">
                  <c:v>100000</c:v>
                </c:pt>
                <c:pt idx="1">
                  <c:v>101544.16208135872</c:v>
                </c:pt>
                <c:pt idx="2">
                  <c:v>105605.92856461307</c:v>
                </c:pt>
                <c:pt idx="3">
                  <c:v>113526.37320695905</c:v>
                </c:pt>
                <c:pt idx="4">
                  <c:v>124879.01052765496</c:v>
                </c:pt>
                <c:pt idx="5">
                  <c:v>123971.63765986453</c:v>
                </c:pt>
                <c:pt idx="6">
                  <c:v>136368.80142585098</c:v>
                </c:pt>
                <c:pt idx="7">
                  <c:v>150005.68156843609</c:v>
                </c:pt>
                <c:pt idx="8">
                  <c:v>139491.19468374655</c:v>
                </c:pt>
                <c:pt idx="9">
                  <c:v>153440.31415212119</c:v>
                </c:pt>
                <c:pt idx="10">
                  <c:v>168784.34556733331</c:v>
                </c:pt>
              </c:numCache>
            </c:numRef>
          </c:val>
          <c:smooth val="0"/>
          <c:extLst>
            <c:ext xmlns:c15="http://schemas.microsoft.com/office/drawing/2012/chart" uri="{02D57815-91ED-43cb-92C2-25804820EDAC}">
              <c15:datalabelsRange>
                <c15:f>'Graphs and Tables'!$AL$3:$AL$13</c15:f>
                <c15:dlblRangeCache>
                  <c:ptCount val="11"/>
                  <c:pt idx="1">
                    <c:v>+2%</c:v>
                  </c:pt>
                  <c:pt idx="2">
                    <c:v>+4%</c:v>
                  </c:pt>
                  <c:pt idx="3">
                    <c:v>+8%</c:v>
                  </c:pt>
                  <c:pt idx="4">
                    <c:v>+10%</c:v>
                  </c:pt>
                  <c:pt idx="5">
                    <c:v>-1%</c:v>
                  </c:pt>
                  <c:pt idx="6">
                    <c:v>+10%</c:v>
                  </c:pt>
                  <c:pt idx="7">
                    <c:v>+10%</c:v>
                  </c:pt>
                  <c:pt idx="8">
                    <c:v>-7%</c:v>
                  </c:pt>
                  <c:pt idx="9">
                    <c:v>+10%</c:v>
                  </c:pt>
                  <c:pt idx="10">
                    <c:v>+10%</c:v>
                  </c:pt>
                </c15:dlblRangeCache>
              </c15:datalabelsRange>
            </c:ext>
            <c:ext xmlns:c16="http://schemas.microsoft.com/office/drawing/2014/chart" uri="{C3380CC4-5D6E-409C-BE32-E72D297353CC}">
              <c16:uniqueId val="{0000000D-4129-AE43-9D2B-2EE420B19ED5}"/>
            </c:ext>
          </c:extLst>
        </c:ser>
        <c:dLbls>
          <c:showLegendKey val="0"/>
          <c:showVal val="0"/>
          <c:showCatName val="0"/>
          <c:showSerName val="0"/>
          <c:showPercent val="0"/>
          <c:showBubbleSize val="0"/>
        </c:dLbls>
        <c:marker val="1"/>
        <c:smooth val="0"/>
        <c:axId val="8890768"/>
        <c:axId val="792504688"/>
      </c:lineChart>
      <c:lineChart>
        <c:grouping val="standard"/>
        <c:varyColors val="0"/>
        <c:ser>
          <c:idx val="2"/>
          <c:order val="2"/>
          <c:tx>
            <c:strRef>
              <c:f>'Graphs and Tables'!$AJ$2</c:f>
              <c:strCache>
                <c:ptCount val="1"/>
                <c:pt idx="0">
                  <c:v>Index</c:v>
                </c:pt>
              </c:strCache>
            </c:strRef>
          </c:tx>
          <c:spPr>
            <a:ln w="22225" cap="rnd">
              <a:solidFill>
                <a:schemeClr val="accent4"/>
              </a:solidFill>
              <a:prstDash val="dash"/>
              <a:round/>
            </a:ln>
            <a:effectLst/>
          </c:spPr>
          <c:marker>
            <c:symbol val="none"/>
          </c:marker>
          <c:cat>
            <c:numRef>
              <c:f>'Graphs and Tables'!$X$3:$X$13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'Graphs and Tables'!$AA$3:$AA$13</c:f>
              <c:numCache>
                <c:formatCode>_(* #,##0_);_(* \(#,##0\);_(* "-"??_);_(@_)</c:formatCode>
                <c:ptCount val="11"/>
                <c:pt idx="0">
                  <c:v>1000</c:v>
                </c:pt>
                <c:pt idx="1">
                  <c:v>1015.4416208135873</c:v>
                </c:pt>
                <c:pt idx="2">
                  <c:v>1134.0208644763206</c:v>
                </c:pt>
                <c:pt idx="3">
                  <c:v>1469.7051620495529</c:v>
                </c:pt>
                <c:pt idx="4">
                  <c:v>1637.11395947966</c:v>
                </c:pt>
                <c:pt idx="5">
                  <c:v>1625.2186635285134</c:v>
                </c:pt>
                <c:pt idx="6">
                  <c:v>1795.2911803059694</c:v>
                </c:pt>
                <c:pt idx="7">
                  <c:v>2143.5466429184817</c:v>
                </c:pt>
                <c:pt idx="8">
                  <c:v>1993.2970468496544</c:v>
                </c:pt>
                <c:pt idx="9">
                  <c:v>2568.9227672465881</c:v>
                </c:pt>
                <c:pt idx="10">
                  <c:v>2986.6019433224124</c:v>
                </c:pt>
              </c:numCache>
            </c:numRef>
          </c:val>
          <c:smooth val="0"/>
          <c:extLst>
            <c:ext xmlns:c16="http://schemas.microsoft.com/office/drawing/2014/chart" uri="{C3380CC4-5D6E-409C-BE32-E72D297353CC}">
              <c16:uniqueId val="{0000000E-4129-AE43-9D2B-2EE420B19ED5}"/>
            </c:ext>
          </c:extLst>
        </c:ser>
        <c:dLbls>
          <c:showLegendKey val="0"/>
          <c:showVal val="0"/>
          <c:showCatName val="0"/>
          <c:showSerName val="0"/>
          <c:showPercent val="0"/>
          <c:showBubbleSize val="0"/>
        </c:dLbls>
        <c:marker val="1"/>
        <c:smooth val="0"/>
        <c:axId val="787417200"/>
        <c:axId val="839141200"/>
      </c:lineChart>
      <c:catAx>
        <c:axId val="88907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Policy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504688"/>
        <c:crosses val="autoZero"/>
        <c:auto val="1"/>
        <c:lblAlgn val="ctr"/>
        <c:lblOffset val="100"/>
        <c:noMultiLvlLbl val="0"/>
      </c:catAx>
      <c:valAx>
        <c:axId val="792504688"/>
        <c:scaling>
          <c:orientation val="minMax"/>
          <c:max val="180000"/>
          <c:min val="8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Policy Values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90768"/>
        <c:crosses val="autoZero"/>
        <c:crossBetween val="midCat"/>
      </c:valAx>
      <c:valAx>
        <c:axId val="839141200"/>
        <c:scaling>
          <c:orientation val="minMax"/>
        </c:scaling>
        <c:delete val="0"/>
        <c:axPos val="r"/>
        <c:title>
          <c:tx>
            <c:rich>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Index</a:t>
                </a:r>
              </a:p>
            </c:rich>
          </c:tx>
          <c:overlay val="0"/>
          <c:spPr>
            <a:noFill/>
            <a:ln>
              <a:noFill/>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7417200"/>
        <c:crosses val="max"/>
        <c:crossBetween val="between"/>
      </c:valAx>
      <c:catAx>
        <c:axId val="787417200"/>
        <c:scaling>
          <c:orientation val="minMax"/>
        </c:scaling>
        <c:delete val="1"/>
        <c:axPos val="b"/>
        <c:numFmt formatCode="General" sourceLinked="1"/>
        <c:majorTickMark val="out"/>
        <c:minorTickMark val="none"/>
        <c:tickLblPos val="nextTo"/>
        <c:crossAx val="8391412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3"/>
            </a:solidFill>
          </c:spPr>
          <c:dPt>
            <c:idx val="0"/>
            <c:bubble3D val="0"/>
            <c:spPr>
              <a:solidFill>
                <a:srgbClr val="FF9800"/>
              </a:solidFill>
              <a:ln w="19050">
                <a:solidFill>
                  <a:schemeClr val="lt1"/>
                </a:solidFill>
              </a:ln>
              <a:effectLst/>
            </c:spPr>
            <c:extLst>
              <c:ext xmlns:c16="http://schemas.microsoft.com/office/drawing/2014/chart" uri="{C3380CC4-5D6E-409C-BE32-E72D297353CC}">
                <c16:uniqueId val="{00000001-6E19-8C44-82A5-C674BC8BA836}"/>
              </c:ext>
            </c:extLst>
          </c:dPt>
          <c:dPt>
            <c:idx val="1"/>
            <c:bubble3D val="0"/>
            <c:spPr>
              <a:solidFill>
                <a:srgbClr val="636466"/>
              </a:solidFill>
              <a:ln w="19050">
                <a:solidFill>
                  <a:schemeClr val="lt1"/>
                </a:solidFill>
              </a:ln>
              <a:effectLst/>
            </c:spPr>
            <c:extLst>
              <c:ext xmlns:c16="http://schemas.microsoft.com/office/drawing/2014/chart" uri="{C3380CC4-5D6E-409C-BE32-E72D297353CC}">
                <c16:uniqueId val="{00000003-6E19-8C44-82A5-C674BC8BA836}"/>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6E19-8C44-82A5-C674BC8BA836}"/>
            </c:ext>
          </c:extLst>
        </c:ser>
        <c:dLbls>
          <c:showLegendKey val="0"/>
          <c:showVal val="0"/>
          <c:showCatName val="0"/>
          <c:showSerName val="0"/>
          <c:showPercent val="0"/>
          <c:showBubbleSize val="0"/>
          <c:showLeaderLines val="1"/>
        </c:dLbls>
        <c:firstSliceAng val="19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AB2652-D98D-4DA6-804A-1AF43950CD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5A8717-43AB-4A9F-BC98-9030C405F2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A4A216-4E96-4E95-A0DA-AD709F83CDC7}" type="datetimeFigureOut">
              <a:rPr lang="en-US" smtClean="0"/>
              <a:t>6/23/21</a:t>
            </a:fld>
            <a:endParaRPr lang="en-US"/>
          </a:p>
        </p:txBody>
      </p:sp>
      <p:sp>
        <p:nvSpPr>
          <p:cNvPr id="4" name="Footer Placeholder 3">
            <a:extLst>
              <a:ext uri="{FF2B5EF4-FFF2-40B4-BE49-F238E27FC236}">
                <a16:creationId xmlns:a16="http://schemas.microsoft.com/office/drawing/2014/main" id="{4B49FB48-F542-494C-A9B3-50B61C7ADD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09C79B-BA70-4E1E-8D61-0F1BD3EFF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A7AF67-DC2B-4E02-8CDE-02CBF848921B}" type="slidenum">
              <a:rPr lang="en-US" smtClean="0"/>
              <a:t>‹#›</a:t>
            </a:fld>
            <a:endParaRPr lang="en-US"/>
          </a:p>
        </p:txBody>
      </p:sp>
    </p:spTree>
    <p:extLst>
      <p:ext uri="{BB962C8B-B14F-4D97-AF65-F5344CB8AC3E}">
        <p14:creationId xmlns:p14="http://schemas.microsoft.com/office/powerpoint/2010/main" val="2037881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DDE35-50D3-4642-B21B-7CD657BCE97A}" type="datetimeFigureOut">
              <a:rPr lang="en-US" smtClean="0"/>
              <a:t>6/23/21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3AEEB-359F-4B7D-99E9-7E23AAE5C041}" type="slidenum">
              <a:rPr lang="en-US" smtClean="0"/>
              <a:t>‹#›</a:t>
            </a:fld>
            <a:endParaRPr lang="en-US"/>
          </a:p>
        </p:txBody>
      </p:sp>
    </p:spTree>
    <p:extLst>
      <p:ext uri="{BB962C8B-B14F-4D97-AF65-F5344CB8AC3E}">
        <p14:creationId xmlns:p14="http://schemas.microsoft.com/office/powerpoint/2010/main" val="206493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18A67-567F-480D-A2A8-22B6DE64A5B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4388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how Dynamic Accumulator will bridge that gap between FIAs and RILAs.</a:t>
            </a:r>
          </a:p>
          <a:p>
            <a:endParaRPr lang="en-US" dirty="0"/>
          </a:p>
          <a:p>
            <a:r>
              <a:rPr lang="en-US" dirty="0"/>
              <a:t>&lt;Read slide&gt;</a:t>
            </a:r>
          </a:p>
        </p:txBody>
      </p:sp>
      <p:sp>
        <p:nvSpPr>
          <p:cNvPr id="4" name="Slide Number Placeholder 3"/>
          <p:cNvSpPr>
            <a:spLocks noGrp="1"/>
          </p:cNvSpPr>
          <p:nvPr>
            <p:ph type="sldNum" sz="quarter" idx="5"/>
          </p:nvPr>
        </p:nvSpPr>
        <p:spPr/>
        <p:txBody>
          <a:bodyPr/>
          <a:lstStyle/>
          <a:p>
            <a:fld id="{8F93AEEB-359F-4B7D-99E9-7E23AAE5C041}" type="slidenum">
              <a:rPr lang="en-US" smtClean="0"/>
              <a:t>10</a:t>
            </a:fld>
            <a:endParaRPr lang="en-US"/>
          </a:p>
        </p:txBody>
      </p:sp>
    </p:spTree>
    <p:extLst>
      <p:ext uri="{BB962C8B-B14F-4D97-AF65-F5344CB8AC3E}">
        <p14:creationId xmlns:p14="http://schemas.microsoft.com/office/powerpoint/2010/main" val="164390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several slides are going to examine the hypothetical performance of Dynamic Accumulator compared to traditional FIAs, and we’re also going to use this time to introduce you to some new terminology that is unique to Dynamic Accumulator.</a:t>
            </a:r>
          </a:p>
          <a:p>
            <a:endParaRPr lang="en-US" dirty="0"/>
          </a:p>
          <a:p>
            <a:r>
              <a:rPr lang="en-US" dirty="0"/>
              <a:t>The first of these terms is tracking value. Like a traditional FIA, interest is credited at the end of each crediting period. Because Dynamic Accumulator’s structured FIA account is a long-dated strategy, that crediting period is 10 years. In between, there is an annual value that calculates on a point-to-point basis, but in the structured FIA account Vesting Point to Point strategy, we call it a </a:t>
            </a:r>
            <a:r>
              <a:rPr lang="en-US" i="1" dirty="0"/>
              <a:t>tracking </a:t>
            </a:r>
            <a:r>
              <a:rPr lang="en-US" dirty="0"/>
              <a:t>value. A client’s tracking value is what they can put at risk after gains reach a certain threshold. As more gains are established, more can be risked – up to 10% - in exchange for better rates.</a:t>
            </a:r>
          </a:p>
          <a:p>
            <a:endParaRPr lang="en-US" dirty="0"/>
          </a:p>
          <a:p>
            <a:r>
              <a:rPr lang="en-US" dirty="0"/>
              <a:t>Here, on the left, you see the performance of a traditional FIA over the last 10 years indexed to the S&amp;P 500.</a:t>
            </a:r>
          </a:p>
          <a:p>
            <a:endParaRPr lang="en-US" dirty="0"/>
          </a:p>
          <a:p>
            <a:r>
              <a:rPr lang="en-US" dirty="0"/>
              <a:t>On the right, you see the relative upside potential realized by putting earlier gains at risk. Premium always remains 100% protected, but with an increasing amount of their gains at risk (maxing out at 10%), this client was </a:t>
            </a:r>
            <a:r>
              <a:rPr lang="en-US" b="1" dirty="0"/>
              <a:t>able to achieve over 25% more growth from the same underlying index performance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9083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might be saying… Of course, those were mostly great years. An unprecedented bull run with very few blips along the way, sure you’d time travel back and risk more to get a greater return. But that’s just one scenario.</a:t>
            </a:r>
          </a:p>
          <a:p>
            <a:endParaRPr lang="en-US" dirty="0"/>
          </a:p>
          <a:p>
            <a:r>
              <a:rPr lang="en-US" dirty="0"/>
              <a:t>We ran 1,000 simulations – ranging from long periods of growth like the last 10 years saw, to the more typical ups and downs, to sustained stretches of bad returns – all real, randomized 10-year historical periods going back to Jan. 1, 1980. Here’s what our analysis showed.</a:t>
            </a:r>
          </a:p>
          <a:p>
            <a:endParaRPr lang="en-US" dirty="0"/>
          </a:p>
          <a:p>
            <a:r>
              <a:rPr lang="en-US" dirty="0"/>
              <a:t>Not only would Dynamic Accumulator have outperformed a traditional FIA in the last 10 years, but it would have done so in 80% of the scenarios we tested. Every one of those dots above the line is point in favor of Dynamic Accumulator.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8269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your client chooses to use the structured FIA account, they’ll have a few more choices to make at issue com pared to a traditional FIA. You’ll also notice the rate structure is a little different.</a:t>
            </a:r>
          </a:p>
          <a:p>
            <a:endParaRPr lang="en-US" dirty="0"/>
          </a:p>
          <a:p>
            <a:r>
              <a:rPr lang="en-US" dirty="0"/>
              <a:t>Here’s how simple the process is for the client:</a:t>
            </a:r>
          </a:p>
          <a:p>
            <a:pPr marL="228600" indent="-228600">
              <a:buFont typeface="+mj-lt"/>
              <a:buAutoNum type="arabicPeriod"/>
            </a:pPr>
            <a:r>
              <a:rPr lang="en-US" dirty="0"/>
              <a:t>Choose how much premium to allocate to each strategy, and for any premium allocated to the structured FIA account, select whether they’ll use a participation rate or cap rate, just like a traditional FIA.</a:t>
            </a:r>
          </a:p>
          <a:p>
            <a:pPr marL="228600" indent="-228600">
              <a:buFont typeface="+mj-lt"/>
              <a:buAutoNum type="arabicPeriod"/>
            </a:pPr>
            <a:r>
              <a:rPr lang="en-US" dirty="0"/>
              <a:t>Then, for that structured FIA account premium, there’s one more decision to make. You’ll help them dial in the maximum risk they’re willing to accept. All clients will start in Year 1 with zero risk and can build their way up to their max risk tolerance automatically as adequate gains are established in the tracking value.</a:t>
            </a:r>
          </a:p>
          <a:p>
            <a:pPr marL="228600" indent="-228600">
              <a:buFont typeface="+mj-lt"/>
              <a:buAutoNum type="arabicPeriod"/>
            </a:pPr>
            <a:endParaRPr lang="en-US" dirty="0"/>
          </a:p>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616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initial choices can last the life of the contract. It’s possible to set it and forget it, in other words. Risk exposure dials up automatically to the max risk appetite selected as gains are available to risk. It may also dial back down if losses bring the tracking value back below the minimum thresholds.</a:t>
            </a:r>
          </a:p>
          <a:p>
            <a:endParaRPr lang="en-US" dirty="0"/>
          </a:p>
          <a:p>
            <a:r>
              <a:rPr lang="en-US" dirty="0"/>
              <a:t>But the client is always in control. If someone you work with is more actively engaged in managing their allocations, they may find a product like Dynamic Accumulator appealing. They can judge for themselves the kind of year ahead and change this risk setting accordingly each contract anniversary. At that time, they can also change indexes or shift between the par and cap strategies. Although it isn’t likely since the product was built around the structured FIA account, they are able to take the risk entirely out of the structured FIA account once in the 10-year crediting period.</a:t>
            </a:r>
          </a:p>
        </p:txBody>
      </p:sp>
      <p:sp>
        <p:nvSpPr>
          <p:cNvPr id="4" name="Slide Number Placeholder 3"/>
          <p:cNvSpPr>
            <a:spLocks noGrp="1"/>
          </p:cNvSpPr>
          <p:nvPr>
            <p:ph type="sldNum" sz="quarter" idx="5"/>
          </p:nvPr>
        </p:nvSpPr>
        <p:spPr/>
        <p:txBody>
          <a:bodyPr/>
          <a:lstStyle/>
          <a:p>
            <a:fld id="{8F93AEEB-359F-4B7D-99E9-7E23AAE5C041}" type="slidenum">
              <a:rPr lang="en-US" smtClean="0"/>
              <a:t>14</a:t>
            </a:fld>
            <a:endParaRPr lang="en-US"/>
          </a:p>
        </p:txBody>
      </p:sp>
    </p:spTree>
    <p:extLst>
      <p:ext uri="{BB962C8B-B14F-4D97-AF65-F5344CB8AC3E}">
        <p14:creationId xmlns:p14="http://schemas.microsoft.com/office/powerpoint/2010/main" val="321032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walks us through a 10-year progression of product performance.  The purple is easy enough to monitor. That’s account value, the initial premium that is 100% protected, and it’s unchanged for 10 years. The green is the structured FIA account’s tracking value. As you can see, it can go up or down, unlike a traditional FIA.</a:t>
            </a:r>
          </a:p>
          <a:p>
            <a:endParaRPr lang="en-US" dirty="0"/>
          </a:p>
          <a:p>
            <a:r>
              <a:rPr lang="en-US" dirty="0"/>
              <a:t>At the bottom of the slide, in the table, you can see that as the tracking value goes up or down, the value at risk can go up or down as well. In this case, the client accepted the maximum risk possible, but it took until Year 5 to establish enough gains to stair-step their way up to that 10% risk floor.</a:t>
            </a:r>
          </a:p>
          <a:p>
            <a:endParaRPr lang="en-US" dirty="0"/>
          </a:p>
          <a:p>
            <a:r>
              <a:rPr lang="en-US" dirty="0"/>
              <a:t>After Year 10, any gains to the structured FIA account’s tracking value are credited to the account value, and the 10-year period resets with that new balance 100% protected.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3AEEB-359F-4B7D-99E9-7E23AAE5C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686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zoom in and look at 12 months of one year to see how the various values that apply to the contract move mid-year.</a:t>
            </a:r>
          </a:p>
          <a:p>
            <a:endParaRPr lang="en-US" dirty="0"/>
          </a:p>
          <a:p>
            <a:r>
              <a:rPr lang="en-US" dirty="0"/>
              <a:t>As you saw before, the account value is steady. In this year, the tracking value happened to be pretty stable, too. Over the course of the year, though, the surrender value and death benefit – based in part on the tracking value of the structured FIA account – fluctuated a bit. Mid-year, if a client were to take an excess withdrawal or to pass away before the 10-year crediting period is up, the payout could </a:t>
            </a:r>
            <a:r>
              <a:rPr lang="en-US" dirty="0" err="1"/>
              <a:t>includesome</a:t>
            </a:r>
            <a:r>
              <a:rPr lang="en-US" dirty="0"/>
              <a:t> adjustments unique to Dynamic Accumulator. A Mid-year Strategy Value Adjustment, much like a Market Value Adjustment, could be positive or negative. Also, upon death, a Mid-year Strategy Death Credit, which can be positive or zero but never negative, would also apply.</a:t>
            </a:r>
          </a:p>
          <a:p>
            <a:endParaRPr lang="en-US" dirty="0"/>
          </a:p>
          <a:p>
            <a:r>
              <a:rPr lang="en-US" dirty="0"/>
              <a:t>Compensation for Dynamic Accumulator is based in part on the tracking value.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525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you’ll agree that Dynamic Accumulator represents potential, potential, potential.</a:t>
            </a:r>
          </a:p>
          <a:p>
            <a:endParaRPr lang="en-US" dirty="0"/>
          </a:p>
          <a:p>
            <a:r>
              <a:rPr lang="en-US" dirty="0"/>
              <a:t>&lt;Read slide&gt;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4070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that sets Dynamic Accumulator apart and makes it unique, at the end of the day, the story you can share with clients couldn’t be simpler. It’s a familiar fixed index annuity story with protection and growth potential, of course. But beyond that, it’s story of choice and control.</a:t>
            </a:r>
          </a:p>
          <a:p>
            <a:endParaRPr lang="en-US" dirty="0"/>
          </a:p>
          <a:p>
            <a:r>
              <a:rPr lang="en-US" dirty="0"/>
              <a:t>Here are the talking points.</a:t>
            </a:r>
          </a:p>
          <a:p>
            <a:endParaRPr lang="en-US" dirty="0"/>
          </a:p>
          <a:p>
            <a:r>
              <a:rPr lang="en-US" dirty="0"/>
              <a:t>&lt;Read slide&gt;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8861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3AEEB-359F-4B7D-99E9-7E23AAE5C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7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3AEEB-359F-4B7D-99E9-7E23AAE5C041}" type="slidenum">
              <a:rPr lang="en-US" smtClean="0"/>
              <a:t>2</a:t>
            </a:fld>
            <a:endParaRPr lang="en-US"/>
          </a:p>
        </p:txBody>
      </p:sp>
    </p:spTree>
    <p:extLst>
      <p:ext uri="{BB962C8B-B14F-4D97-AF65-F5344CB8AC3E}">
        <p14:creationId xmlns:p14="http://schemas.microsoft.com/office/powerpoint/2010/main" val="3556740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into the product specs.</a:t>
            </a:r>
          </a:p>
          <a:p>
            <a:endParaRPr lang="en-US" dirty="0"/>
          </a:p>
          <a:p>
            <a:r>
              <a:rPr lang="en-US" dirty="0"/>
              <a:t>&lt;Read slides&gt;</a:t>
            </a:r>
          </a:p>
        </p:txBody>
      </p:sp>
      <p:sp>
        <p:nvSpPr>
          <p:cNvPr id="4" name="Slide Number Placeholder 3"/>
          <p:cNvSpPr>
            <a:spLocks noGrp="1"/>
          </p:cNvSpPr>
          <p:nvPr>
            <p:ph type="sldNum" sz="quarter" idx="5"/>
          </p:nvPr>
        </p:nvSpPr>
        <p:spPr/>
        <p:txBody>
          <a:bodyPr/>
          <a:lstStyle/>
          <a:p>
            <a:fld id="{8F93AEEB-359F-4B7D-99E9-7E23AAE5C041}" type="slidenum">
              <a:rPr lang="en-US" smtClean="0"/>
              <a:t>20</a:t>
            </a:fld>
            <a:endParaRPr lang="en-US"/>
          </a:p>
        </p:txBody>
      </p:sp>
    </p:spTree>
    <p:extLst>
      <p:ext uri="{BB962C8B-B14F-4D97-AF65-F5344CB8AC3E}">
        <p14:creationId xmlns:p14="http://schemas.microsoft.com/office/powerpoint/2010/main" val="2090568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3AEEB-359F-4B7D-99E9-7E23AAE5C041}" type="slidenum">
              <a:rPr lang="en-US" smtClean="0"/>
              <a:t>21</a:t>
            </a:fld>
            <a:endParaRPr lang="en-US"/>
          </a:p>
        </p:txBody>
      </p:sp>
    </p:spTree>
    <p:extLst>
      <p:ext uri="{BB962C8B-B14F-4D97-AF65-F5344CB8AC3E}">
        <p14:creationId xmlns:p14="http://schemas.microsoft.com/office/powerpoint/2010/main" val="362344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wrap up today, I want you to start thinking through your book of business and the prospects you have coming in for a visit the next few weeks. Think about who might be a fit for Dynamic Accumulator.</a:t>
            </a:r>
          </a:p>
          <a:p>
            <a:endParaRPr lang="en-US" dirty="0"/>
          </a:p>
          <a:p>
            <a:r>
              <a:rPr lang="en-US" dirty="0"/>
              <a:t>&lt;Read slide&gt;</a:t>
            </a:r>
          </a:p>
        </p:txBody>
      </p:sp>
      <p:sp>
        <p:nvSpPr>
          <p:cNvPr id="4" name="Slide Number Placeholder 3"/>
          <p:cNvSpPr>
            <a:spLocks noGrp="1"/>
          </p:cNvSpPr>
          <p:nvPr>
            <p:ph type="sldNum" sz="quarter" idx="5"/>
          </p:nvPr>
        </p:nvSpPr>
        <p:spPr/>
        <p:txBody>
          <a:bodyPr/>
          <a:lstStyle/>
          <a:p>
            <a:fld id="{8F93AEEB-359F-4B7D-99E9-7E23AAE5C041}" type="slidenum">
              <a:rPr lang="en-US" smtClean="0"/>
              <a:t>22</a:t>
            </a:fld>
            <a:endParaRPr lang="en-US"/>
          </a:p>
        </p:txBody>
      </p:sp>
    </p:spTree>
    <p:extLst>
      <p:ext uri="{BB962C8B-B14F-4D97-AF65-F5344CB8AC3E}">
        <p14:creationId xmlns:p14="http://schemas.microsoft.com/office/powerpoint/2010/main" val="688440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any of those clients with money still in their employer-based retirement plan, the question is simple: How much of your 401(k) can you afford to lose between now and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hear from the group. What do you think the most common answer is going to be? &lt;Pause&gt; Of course, it’s zero.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to 77% of companies offering a 401(k) plan allow in-service withdrawals, according to the Profit Sharing Council of America.  It’s not just 401(k) plans.  Any type of retirement plan will work including 403(b)s, 457’s and pensions,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2262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your opportunity to come through in a big way. You can help protect that nest egg from Day 1, and with Dynamic Accumulator, retain as much of the upside potential as possible within a fixed indexed annuity. You can also help by walking your client through the rollover process to ensure there are no client taxes due to the transaction.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7511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rPr>
              <a:t>F&amp;G is strong, significant, and strategic; read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B0FE-407C-4AE2-A83E-7382FBD7B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30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F&amp;G stands for Fidelity and Guaranty.</a:t>
            </a:r>
          </a:p>
          <a:p>
            <a:endParaRPr lang="en-US" dirty="0"/>
          </a:p>
          <a:p>
            <a:r>
              <a:rPr lang="en-US" dirty="0"/>
              <a:t>&lt;Read slide&gt;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B0FE-407C-4AE2-A83E-7382FBD7B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836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highlighting major news of last few years – working with Blackstone (2017) and being acquired by FNF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B0FE-407C-4AE2-A83E-7382FBD7B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628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B0FE-407C-4AE2-A83E-7382FBD7B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16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it comes together to enhance the value we can extend to you and your clients.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B0FE-407C-4AE2-A83E-7382FBD7B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54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joining us. Our focus for today’s discussion is so exciting, an innovative new fixed indexed annuity from F&amp;G. Before we tell you what it’s all about though, we first want to dig into the challenges we’re all facing in this rate environment. We’ll explore our novel approach to deliver upside potential for your clients. And then we’ll get into the finer points of exactly how our new product aims to help meet your clients’ needs.</a:t>
            </a:r>
          </a:p>
        </p:txBody>
      </p:sp>
      <p:sp>
        <p:nvSpPr>
          <p:cNvPr id="4" name="Slide Number Placeholder 3"/>
          <p:cNvSpPr>
            <a:spLocks noGrp="1"/>
          </p:cNvSpPr>
          <p:nvPr>
            <p:ph type="sldNum" sz="quarter" idx="5"/>
          </p:nvPr>
        </p:nvSpPr>
        <p:spPr/>
        <p:txBody>
          <a:bodyPr/>
          <a:lstStyle/>
          <a:p>
            <a:fld id="{8F93AEEB-359F-4B7D-99E9-7E23AAE5C041}" type="slidenum">
              <a:rPr lang="en-US" smtClean="0"/>
              <a:t>3</a:t>
            </a:fld>
            <a:endParaRPr lang="en-US"/>
          </a:p>
        </p:txBody>
      </p:sp>
    </p:spTree>
    <p:extLst>
      <p:ext uri="{BB962C8B-B14F-4D97-AF65-F5344CB8AC3E}">
        <p14:creationId xmlns:p14="http://schemas.microsoft.com/office/powerpoint/2010/main" val="406972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3AEEB-359F-4B7D-99E9-7E23AAE5C041}" type="slidenum">
              <a:rPr lang="en-US" smtClean="0"/>
              <a:t>31</a:t>
            </a:fld>
            <a:endParaRPr lang="en-US"/>
          </a:p>
        </p:txBody>
      </p:sp>
    </p:spTree>
    <p:extLst>
      <p:ext uri="{BB962C8B-B14F-4D97-AF65-F5344CB8AC3E}">
        <p14:creationId xmlns:p14="http://schemas.microsoft.com/office/powerpoint/2010/main" val="2787526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3AEEB-359F-4B7D-99E9-7E23AAE5C041}" type="slidenum">
              <a:rPr lang="en-US" smtClean="0"/>
              <a:t>32</a:t>
            </a:fld>
            <a:endParaRPr lang="en-US"/>
          </a:p>
        </p:txBody>
      </p:sp>
    </p:spTree>
    <p:extLst>
      <p:ext uri="{BB962C8B-B14F-4D97-AF65-F5344CB8AC3E}">
        <p14:creationId xmlns:p14="http://schemas.microsoft.com/office/powerpoint/2010/main" val="2706958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client and agent collateral thumb nails and landing page</a:t>
            </a:r>
          </a:p>
        </p:txBody>
      </p:sp>
      <p:sp>
        <p:nvSpPr>
          <p:cNvPr id="4" name="Slide Number Placeholder 3"/>
          <p:cNvSpPr>
            <a:spLocks noGrp="1"/>
          </p:cNvSpPr>
          <p:nvPr>
            <p:ph type="sldNum" sz="quarter" idx="5"/>
          </p:nvPr>
        </p:nvSpPr>
        <p:spPr/>
        <p:txBody>
          <a:bodyPr/>
          <a:lstStyle/>
          <a:p>
            <a:fld id="{8F93AEEB-359F-4B7D-99E9-7E23AAE5C041}" type="slidenum">
              <a:rPr lang="en-US" smtClean="0"/>
              <a:t>33</a:t>
            </a:fld>
            <a:endParaRPr lang="en-US"/>
          </a:p>
        </p:txBody>
      </p:sp>
    </p:spTree>
    <p:extLst>
      <p:ext uri="{BB962C8B-B14F-4D97-AF65-F5344CB8AC3E}">
        <p14:creationId xmlns:p14="http://schemas.microsoft.com/office/powerpoint/2010/main" val="675070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18A67-567F-480D-A2A8-22B6DE64A5B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7997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like some of the challenges we face today have been with us for a decade. Others, we’ve seen made worse in recent years by increasingly volatile markets, growing concerns about a possible recession, and more recently a global pandemic, and all its nasty economic side effects. Add it all up, and it’s meant a steep uphill climb for anyone seeking growth potential without being willing to take on significant risk.</a:t>
            </a:r>
          </a:p>
        </p:txBody>
      </p:sp>
      <p:sp>
        <p:nvSpPr>
          <p:cNvPr id="4" name="Slide Number Placeholder 3"/>
          <p:cNvSpPr>
            <a:spLocks noGrp="1"/>
          </p:cNvSpPr>
          <p:nvPr>
            <p:ph type="sldNum" sz="quarter" idx="5"/>
          </p:nvPr>
        </p:nvSpPr>
        <p:spPr/>
        <p:txBody>
          <a:bodyPr/>
          <a:lstStyle/>
          <a:p>
            <a:fld id="{8F93AEEB-359F-4B7D-99E9-7E23AAE5C041}" type="slidenum">
              <a:rPr lang="en-US" smtClean="0"/>
              <a:t>4</a:t>
            </a:fld>
            <a:endParaRPr lang="en-US"/>
          </a:p>
        </p:txBody>
      </p:sp>
    </p:spTree>
    <p:extLst>
      <p:ext uri="{BB962C8B-B14F-4D97-AF65-F5344CB8AC3E}">
        <p14:creationId xmlns:p14="http://schemas.microsoft.com/office/powerpoint/2010/main" val="71974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 is building this new product was to discover and build a new way for F&amp;G clients to dial in growth. We wanted to offer them choices. We wanted to provide them a level of control that you just can’t find in traditional FIAs. We want to bring something to the market that would potentially be in category all its own.</a:t>
            </a:r>
          </a:p>
        </p:txBody>
      </p:sp>
      <p:sp>
        <p:nvSpPr>
          <p:cNvPr id="4" name="Slide Number Placeholder 3"/>
          <p:cNvSpPr>
            <a:spLocks noGrp="1"/>
          </p:cNvSpPr>
          <p:nvPr>
            <p:ph type="sldNum" sz="quarter" idx="5"/>
          </p:nvPr>
        </p:nvSpPr>
        <p:spPr/>
        <p:txBody>
          <a:bodyPr/>
          <a:lstStyle/>
          <a:p>
            <a:fld id="{8F93AEEB-359F-4B7D-99E9-7E23AAE5C041}" type="slidenum">
              <a:rPr lang="en-US" smtClean="0"/>
              <a:t>5</a:t>
            </a:fld>
            <a:endParaRPr lang="en-US"/>
          </a:p>
        </p:txBody>
      </p:sp>
    </p:spTree>
    <p:extLst>
      <p:ext uri="{BB962C8B-B14F-4D97-AF65-F5344CB8AC3E}">
        <p14:creationId xmlns:p14="http://schemas.microsoft.com/office/powerpoint/2010/main" val="311951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by looking at all the places at a consumer’s disposal today:</a:t>
            </a:r>
          </a:p>
          <a:p>
            <a:endParaRPr lang="en-US" dirty="0"/>
          </a:p>
          <a:p>
            <a:pPr marL="171450" indent="-171450">
              <a:buFont typeface="Arial" panose="020B0604020202020204" pitchFamily="34" charset="0"/>
              <a:buChar char="•"/>
            </a:pPr>
            <a:r>
              <a:rPr lang="en-US" dirty="0"/>
              <a:t>The basics up and down the risk spectrum</a:t>
            </a:r>
          </a:p>
          <a:p>
            <a:pPr marL="171450" indent="-171450">
              <a:buFont typeface="Arial" panose="020B0604020202020204" pitchFamily="34" charset="0"/>
              <a:buChar char="•"/>
            </a:pPr>
            <a:r>
              <a:rPr lang="en-US" dirty="0"/>
              <a:t>Offerings like MYGAs and FIAs that F&amp;G also offers</a:t>
            </a:r>
          </a:p>
          <a:p>
            <a:pPr marL="171450" indent="-171450">
              <a:buFont typeface="Arial" panose="020B0604020202020204" pitchFamily="34" charset="0"/>
              <a:buChar char="•"/>
            </a:pPr>
            <a:r>
              <a:rPr lang="en-US" dirty="0"/>
              <a:t>RILAs, this relatively new hybrid product that’s been all the rage the last few years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we thought, there’s room for something truly original here.</a:t>
            </a:r>
          </a:p>
        </p:txBody>
      </p:sp>
      <p:sp>
        <p:nvSpPr>
          <p:cNvPr id="4" name="Slide Number Placeholder 3"/>
          <p:cNvSpPr>
            <a:spLocks noGrp="1"/>
          </p:cNvSpPr>
          <p:nvPr>
            <p:ph type="sldNum" sz="quarter" idx="5"/>
          </p:nvPr>
        </p:nvSpPr>
        <p:spPr/>
        <p:txBody>
          <a:bodyPr/>
          <a:lstStyle/>
          <a:p>
            <a:fld id="{8F93AEEB-359F-4B7D-99E9-7E23AAE5C041}" type="slidenum">
              <a:rPr lang="en-US" smtClean="0"/>
              <a:t>6</a:t>
            </a:fld>
            <a:endParaRPr lang="en-US"/>
          </a:p>
        </p:txBody>
      </p:sp>
    </p:spTree>
    <p:extLst>
      <p:ext uri="{BB962C8B-B14F-4D97-AF65-F5344CB8AC3E}">
        <p14:creationId xmlns:p14="http://schemas.microsoft.com/office/powerpoint/2010/main" val="407875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8F93AEEB-359F-4B7D-99E9-7E23AAE5C041}" type="slidenum">
              <a:rPr lang="en-US" smtClean="0"/>
              <a:t>7</a:t>
            </a:fld>
            <a:endParaRPr lang="en-US"/>
          </a:p>
        </p:txBody>
      </p:sp>
    </p:spTree>
    <p:extLst>
      <p:ext uri="{BB962C8B-B14F-4D97-AF65-F5344CB8AC3E}">
        <p14:creationId xmlns:p14="http://schemas.microsoft.com/office/powerpoint/2010/main" val="204327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rates have dropped and upside has been harder to find in the fixed and fixed indexed annuity space, we have found a way to offer more upside than products like those along with a much greater degree of protection than a RILA.</a:t>
            </a:r>
          </a:p>
          <a:p>
            <a:endParaRPr lang="en-US" dirty="0"/>
          </a:p>
          <a:p>
            <a:r>
              <a:rPr lang="en-US" dirty="0"/>
              <a:t>In bad times, Dynamic Accumulator acts like an FIA. In fact, clients’ premium will be 100% protected from market losses. And in good times, Dynamic Accumulator will act more like a RILA by allowing clients to put a portion of previous gains at risk.</a:t>
            </a:r>
          </a:p>
          <a:p>
            <a:endParaRPr lang="en-US" dirty="0"/>
          </a:p>
          <a:p>
            <a:r>
              <a:rPr lang="en-US" dirty="0"/>
              <a:t>&lt;Highlight key differences in table&gt;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032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rates have dropped and upside has been harder to find in the fixed and fixed indexed annuity space, we have found a way to offer more upside than products like those along with a much greater degree of protection than a RILA.</a:t>
            </a:r>
          </a:p>
          <a:p>
            <a:endParaRPr lang="en-US" dirty="0"/>
          </a:p>
          <a:p>
            <a:r>
              <a:rPr lang="en-US" dirty="0"/>
              <a:t>In bad times, Dynamic Accumulator acts like an FIA. In fact, clients’ premium will be 100% protected from market losses. And in good times, Dynamic Accumulator will act more like a RILA by allowing clients to put a portion of previous gains at risk.</a:t>
            </a:r>
          </a:p>
          <a:p>
            <a:endParaRPr lang="en-US" dirty="0"/>
          </a:p>
          <a:p>
            <a:r>
              <a:rPr lang="en-US" dirty="0"/>
              <a:t>&lt;Highlight key differences in table&gt;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7B9FB-9935-4A3C-9433-2692A68B4E1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955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56.xml"/><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5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60.xml"/><Relationship Id="rId4" Type="http://schemas.openxmlformats.org/officeDocument/2006/relationships/image" Target="../media/image3.svg"/></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Master" Target="../slideMasters/slideMaster5.xml"/><Relationship Id="rId1" Type="http://schemas.openxmlformats.org/officeDocument/2006/relationships/tags" Target="../tags/tag6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70.xml"/><Relationship Id="rId5" Type="http://schemas.openxmlformats.org/officeDocument/2006/relationships/image" Target="../media/image13.emf"/><Relationship Id="rId4" Type="http://schemas.microsoft.com/office/2007/relationships/hdphoto" Target="../media/hdphoto1.wdp"/></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71.xml"/><Relationship Id="rId4" Type="http://schemas.openxmlformats.org/officeDocument/2006/relationships/image" Target="../media/image13.em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72.xml"/><Relationship Id="rId4" Type="http://schemas.openxmlformats.org/officeDocument/2006/relationships/image" Target="../media/image13.emf"/></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73.xml"/><Relationship Id="rId4" Type="http://schemas.openxmlformats.org/officeDocument/2006/relationships/image" Target="../media/image13.emf"/></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74.xml"/><Relationship Id="rId4" Type="http://schemas.openxmlformats.org/officeDocument/2006/relationships/image" Target="../media/image13.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75.xml"/><Relationship Id="rId4" Type="http://schemas.openxmlformats.org/officeDocument/2006/relationships/image" Target="../media/image13.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76.xml"/><Relationship Id="rId5" Type="http://schemas.openxmlformats.org/officeDocument/2006/relationships/image" Target="../media/image13.emf"/><Relationship Id="rId4" Type="http://schemas.microsoft.com/office/2007/relationships/hdphoto" Target="../media/hdphoto2.wdp"/></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77.xml"/><Relationship Id="rId5" Type="http://schemas.openxmlformats.org/officeDocument/2006/relationships/image" Target="../media/image13.emf"/><Relationship Id="rId4" Type="http://schemas.microsoft.com/office/2007/relationships/hdphoto" Target="../media/hdphoto1.wdp"/></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78.xml"/><Relationship Id="rId5" Type="http://schemas.openxmlformats.org/officeDocument/2006/relationships/image" Target="../media/image13.emf"/><Relationship Id="rId4" Type="http://schemas.microsoft.com/office/2007/relationships/hdphoto" Target="../media/hdphoto3.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79.xml"/><Relationship Id="rId5" Type="http://schemas.openxmlformats.org/officeDocument/2006/relationships/image" Target="../media/image13.emf"/><Relationship Id="rId4" Type="http://schemas.microsoft.com/office/2007/relationships/hdphoto" Target="../media/hdphoto4.wdp"/></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80.xml"/><Relationship Id="rId5" Type="http://schemas.openxmlformats.org/officeDocument/2006/relationships/image" Target="../media/image13.emf"/><Relationship Id="rId4" Type="http://schemas.microsoft.com/office/2007/relationships/hdphoto" Target="../media/hdphoto5.wdp"/></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81.xml"/><Relationship Id="rId5" Type="http://schemas.openxmlformats.org/officeDocument/2006/relationships/image" Target="../media/image13.emf"/><Relationship Id="rId4" Type="http://schemas.microsoft.com/office/2007/relationships/hdphoto" Target="../media/hdphoto6.wdp"/></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82.xml"/><Relationship Id="rId4" Type="http://schemas.microsoft.com/office/2007/relationships/hdphoto" Target="../media/hdphoto7.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8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8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8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8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8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88.xml"/><Relationship Id="rId4" Type="http://schemas.openxmlformats.org/officeDocument/2006/relationships/image" Target="../media/image16.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6.xml"/><Relationship Id="rId1" Type="http://schemas.openxmlformats.org/officeDocument/2006/relationships/tags" Target="../tags/tag8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6.xml"/><Relationship Id="rId1" Type="http://schemas.openxmlformats.org/officeDocument/2006/relationships/tags" Target="../tags/tag9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6.xml"/><Relationship Id="rId1" Type="http://schemas.openxmlformats.org/officeDocument/2006/relationships/tags" Target="../tags/tag9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6.xml"/><Relationship Id="rId1" Type="http://schemas.openxmlformats.org/officeDocument/2006/relationships/tags" Target="../tags/tag9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6.xml"/><Relationship Id="rId1" Type="http://schemas.openxmlformats.org/officeDocument/2006/relationships/tags" Target="../tags/tag9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6.xml"/><Relationship Id="rId1" Type="http://schemas.openxmlformats.org/officeDocument/2006/relationships/tags" Target="../tags/tag9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95.xml"/><Relationship Id="rId5" Type="http://schemas.openxmlformats.org/officeDocument/2006/relationships/image" Target="../media/image13.emf"/><Relationship Id="rId4" Type="http://schemas.microsoft.com/office/2007/relationships/hdphoto" Target="../media/hdphoto8.wdp"/></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96.xml"/><Relationship Id="rId5" Type="http://schemas.openxmlformats.org/officeDocument/2006/relationships/image" Target="../media/image13.emf"/><Relationship Id="rId4" Type="http://schemas.microsoft.com/office/2007/relationships/hdphoto" Target="../media/hdphoto8.wdp"/></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97.xml"/><Relationship Id="rId5" Type="http://schemas.openxmlformats.org/officeDocument/2006/relationships/image" Target="../media/image13.emf"/><Relationship Id="rId4" Type="http://schemas.microsoft.com/office/2007/relationships/hdphoto" Target="../media/hdphoto1.wdp"/></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98.xml"/><Relationship Id="rId5" Type="http://schemas.openxmlformats.org/officeDocument/2006/relationships/image" Target="../media/image13.emf"/><Relationship Id="rId4" Type="http://schemas.microsoft.com/office/2007/relationships/hdphoto" Target="../media/hdphoto9.wdp"/></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99.xml"/><Relationship Id="rId5" Type="http://schemas.openxmlformats.org/officeDocument/2006/relationships/image" Target="../media/image13.emf"/><Relationship Id="rId4" Type="http://schemas.microsoft.com/office/2007/relationships/hdphoto" Target="../media/hdphoto10.wdp"/></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100.xml"/><Relationship Id="rId5" Type="http://schemas.openxmlformats.org/officeDocument/2006/relationships/image" Target="../media/image13.emf"/><Relationship Id="rId4" Type="http://schemas.microsoft.com/office/2007/relationships/hdphoto" Target="../media/hdphoto11.wdp"/></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101.xml"/><Relationship Id="rId5" Type="http://schemas.openxmlformats.org/officeDocument/2006/relationships/image" Target="../media/image13.emf"/><Relationship Id="rId4" Type="http://schemas.microsoft.com/office/2007/relationships/hdphoto" Target="../media/hdphoto12.wdp"/></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sv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7.xml"/><Relationship Id="rId1" Type="http://schemas.openxmlformats.org/officeDocument/2006/relationships/tags" Target="../tags/tag103.xml"/><Relationship Id="rId4" Type="http://schemas.openxmlformats.org/officeDocument/2006/relationships/image" Target="../media/image19.sv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7.xml"/><Relationship Id="rId1" Type="http://schemas.openxmlformats.org/officeDocument/2006/relationships/tags" Target="../tags/tag104.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7.xml"/><Relationship Id="rId1" Type="http://schemas.openxmlformats.org/officeDocument/2006/relationships/tags" Target="../tags/tag105.xml"/><Relationship Id="rId4" Type="http://schemas.openxmlformats.org/officeDocument/2006/relationships/image" Target="../media/image19.svg"/></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7.xml"/><Relationship Id="rId1" Type="http://schemas.openxmlformats.org/officeDocument/2006/relationships/tags" Target="../tags/tag107.xml"/><Relationship Id="rId4" Type="http://schemas.openxmlformats.org/officeDocument/2006/relationships/image" Target="../media/image19.svg"/></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9.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1.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2.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Master" Target="../slideMasters/slideMaster7.xml"/><Relationship Id="rId1" Type="http://schemas.openxmlformats.org/officeDocument/2006/relationships/tags" Target="../tags/tag1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2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4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G_Title Page Opt2">
    <p:bg>
      <p:bgPr>
        <a:solidFill>
          <a:srgbClr val="582C83"/>
        </a:solidFill>
        <a:effectLst/>
      </p:bgPr>
    </p:bg>
    <p:spTree>
      <p:nvGrpSpPr>
        <p:cNvPr id="1" name=""/>
        <p:cNvGrpSpPr/>
        <p:nvPr/>
      </p:nvGrpSpPr>
      <p:grpSpPr>
        <a:xfrm>
          <a:off x="0" y="0"/>
          <a:ext cx="0" cy="0"/>
          <a:chOff x="0" y="0"/>
          <a:chExt cx="0" cy="0"/>
        </a:xfrm>
      </p:grpSpPr>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558800" y="3959922"/>
            <a:ext cx="8092632" cy="377128"/>
          </a:xfrm>
          <a:prstGeom prst="rect">
            <a:avLst/>
          </a:prstGeom>
        </p:spPr>
        <p:txBody>
          <a:bodyPr lIns="0" tIns="0" rIns="0" bIns="0">
            <a:normAutofit/>
          </a:bodyPr>
          <a:lstStyle>
            <a:lvl1pPr marL="0" indent="0">
              <a:buFont typeface="Symbol" pitchFamily="18" charset="2"/>
              <a:buNone/>
              <a:defRPr sz="22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405132"/>
            <a:ext cx="5334000" cy="243068"/>
          </a:xfrm>
          <a:prstGeom prst="rect">
            <a:avLst/>
          </a:prstGeom>
        </p:spPr>
        <p:txBody>
          <a:bodyPr lIns="0" tIns="0" rIns="0" bIns="0">
            <a:noAutofit/>
          </a:bodyPr>
          <a:lstStyle>
            <a:lvl1pPr marL="2679" indent="0">
              <a:buFontTx/>
              <a:buNone/>
              <a:defRPr sz="1800" u="none" baseline="0">
                <a:solidFill>
                  <a:schemeClr val="bg1"/>
                </a:solidFill>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4" y="2674653"/>
            <a:ext cx="10413997" cy="1204783"/>
          </a:xfrm>
          <a:prstGeom prst="rect">
            <a:avLst/>
          </a:prstGeom>
        </p:spPr>
        <p:txBody>
          <a:bodyPr lIns="0" tIns="0" rIns="0" bIns="0" anchor="b" anchorCtr="0">
            <a:normAutofit/>
          </a:bodyPr>
          <a:lstStyle>
            <a:lvl1pPr marL="2679" indent="0">
              <a:buFontTx/>
              <a:buNone/>
              <a:defRPr sz="3000" b="1">
                <a:solidFill>
                  <a:schemeClr val="bg1"/>
                </a:solidFill>
              </a:defRPr>
            </a:lvl1pPr>
          </a:lstStyle>
          <a:p>
            <a:pPr lvl="0"/>
            <a:r>
              <a:rPr lang="en-US" dirty="0"/>
              <a:t>Click to Edit Layout Text Styles</a:t>
            </a:r>
          </a:p>
        </p:txBody>
      </p:sp>
      <p:sp>
        <p:nvSpPr>
          <p:cNvPr id="2" name="Rectangle 1"/>
          <p:cNvSpPr/>
          <p:nvPr/>
        </p:nvSpPr>
        <p:spPr bwMode="auto">
          <a:xfrm>
            <a:off x="11074400" y="6248400"/>
            <a:ext cx="711200" cy="457200"/>
          </a:xfrm>
          <a:prstGeom prst="rect">
            <a:avLst/>
          </a:prstGeom>
          <a:solidFill>
            <a:schemeClr val="accent1"/>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4" name="Rectangle 3"/>
          <p:cNvSpPr/>
          <p:nvPr/>
        </p:nvSpPr>
        <p:spPr bwMode="auto">
          <a:xfrm>
            <a:off x="0" y="6019800"/>
            <a:ext cx="12192000" cy="762000"/>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9869F02-CBE8-BE49-9AC6-116B7D4857A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10" name="Rectangle 9">
            <a:extLst>
              <a:ext uri="{FF2B5EF4-FFF2-40B4-BE49-F238E27FC236}">
                <a16:creationId xmlns:a16="http://schemas.microsoft.com/office/drawing/2014/main" id="{145E35C2-FC7D-364B-AC0C-51C1CBC0C816}"/>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285977414"/>
      </p:ext>
    </p:extLst>
  </p:cSld>
  <p:clrMapOvr>
    <a:masterClrMapping/>
  </p:clrMapOvr>
  <p:transition>
    <p:fade/>
  </p:transition>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34978"/>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3">
            <a:extLst>
              <a:ext uri="{FF2B5EF4-FFF2-40B4-BE49-F238E27FC236}">
                <a16:creationId xmlns:a16="http://schemas.microsoft.com/office/drawing/2014/main" id="{836F24E8-BCC2-FA4F-8A70-E88BA8EBEF00}"/>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195009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G_Section Title Lvl 2_Opt 1">
    <p:spTree>
      <p:nvGrpSpPr>
        <p:cNvPr id="1" name=""/>
        <p:cNvGrpSpPr/>
        <p:nvPr/>
      </p:nvGrpSpPr>
      <p:grpSpPr>
        <a:xfrm>
          <a:off x="0" y="0"/>
          <a:ext cx="0" cy="0"/>
          <a:chOff x="0" y="0"/>
          <a:chExt cx="0" cy="0"/>
        </a:xfrm>
      </p:grpSpPr>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
        <p:nvSpPr>
          <p:cNvPr id="5" name="Footer Placeholder 3">
            <a:extLst>
              <a:ext uri="{FF2B5EF4-FFF2-40B4-BE49-F238E27FC236}">
                <a16:creationId xmlns:a16="http://schemas.microsoft.com/office/drawing/2014/main" id="{C96963F1-E0DA-1F44-9D01-F12B7430BEDD}"/>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62526261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FG_Section Title Lvl 2_Op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CDB89-3EBB-5745-B0AF-7788B4406124}"/>
              </a:ext>
            </a:extLst>
          </p:cNvPr>
          <p:cNvPicPr>
            <a:picLocks noChangeAspect="1"/>
          </p:cNvPicPr>
          <p:nvPr userDrawn="1"/>
        </p:nvPicPr>
        <p:blipFill rotWithShape="1">
          <a:blip r:embed="rId3">
            <a:alphaModFix amt="21000"/>
            <a:extLst>
              <a:ext uri="{28A0092B-C50C-407E-A947-70E740481C1C}">
                <a14:useLocalDpi xmlns:a14="http://schemas.microsoft.com/office/drawing/2010/main" val="0"/>
              </a:ext>
            </a:extLst>
          </a:blip>
          <a:srcRect t="3046" b="12352"/>
          <a:stretch/>
        </p:blipFill>
        <p:spPr>
          <a:xfrm>
            <a:off x="-7612" y="-6818"/>
            <a:ext cx="12199612" cy="6880860"/>
          </a:xfrm>
          <a:prstGeom prst="rect">
            <a:avLst/>
          </a:prstGeom>
        </p:spPr>
      </p:pic>
      <p:sp>
        <p:nvSpPr>
          <p:cNvPr id="7" name="Rectangle 6"/>
          <p:cNvSpPr/>
          <p:nvPr/>
        </p:nvSpPr>
        <p:spPr bwMode="auto">
          <a:xfrm>
            <a:off x="564776" y="2771975"/>
            <a:ext cx="9386048" cy="1325880"/>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120947" y="4234816"/>
            <a:ext cx="8092632" cy="377128"/>
          </a:xfrm>
          <a:prstGeom prst="rect">
            <a:avLst/>
          </a:prstGeom>
        </p:spPr>
        <p:txBody>
          <a:bodyPr lIns="0" tIns="0" rIns="0" bIns="0" anchor="ctr" anchorCtr="0">
            <a:normAutofit/>
          </a:bodyPr>
          <a:lstStyle>
            <a:lvl1pPr marL="0" indent="0">
              <a:buFont typeface="Symbol" pitchFamily="18" charset="2"/>
              <a:buNone/>
              <a:defRPr sz="2400" b="1">
                <a:solidFill>
                  <a:schemeClr val="accent1"/>
                </a:solidFill>
              </a:defRPr>
            </a:lvl1pPr>
          </a:lstStyle>
          <a:p>
            <a:pPr lvl="0"/>
            <a:r>
              <a:rPr lang="en-US" noProof="0" dirty="0"/>
              <a:t>Click to Edit Subtitle Text</a:t>
            </a:r>
          </a:p>
        </p:txBody>
      </p:sp>
      <p:sp>
        <p:nvSpPr>
          <p:cNvPr id="15" name="Title 1"/>
          <p:cNvSpPr txBox="1">
            <a:spLocks/>
          </p:cNvSpPr>
          <p:nvPr/>
        </p:nvSpPr>
        <p:spPr bwMode="gray">
          <a:xfrm>
            <a:off x="2" y="2771975"/>
            <a:ext cx="564773" cy="1325880"/>
          </a:xfrm>
          <a:prstGeom prst="rect">
            <a:avLst/>
          </a:prstGeom>
          <a:solidFill>
            <a:schemeClr val="bg2"/>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1" kern="0" dirty="0">
              <a:solidFill>
                <a:schemeClr val="bg1"/>
              </a:solidFill>
            </a:endParaRPr>
          </a:p>
        </p:txBody>
      </p:sp>
      <p:sp>
        <p:nvSpPr>
          <p:cNvPr id="6" name="Title 5"/>
          <p:cNvSpPr>
            <a:spLocks noGrp="1" noChangeArrowheads="1"/>
          </p:cNvSpPr>
          <p:nvPr>
            <p:ph type="ctrTitle" hasCustomPrompt="1"/>
          </p:nvPr>
        </p:nvSpPr>
        <p:spPr>
          <a:xfrm>
            <a:off x="1120947" y="2895600"/>
            <a:ext cx="7924800" cy="1143000"/>
          </a:xfrm>
          <a:prstGeom prst="rect">
            <a:avLst/>
          </a:prstGeom>
          <a:solidFill>
            <a:schemeClr val="tx2"/>
          </a:solidFill>
          <a:ln w="9525">
            <a:noFill/>
          </a:ln>
        </p:spPr>
        <p:txBody>
          <a:bodyPr lIns="0" tIns="0" rIns="0" bIns="0" anchor="ctr" anchorCtr="0">
            <a:noAutofit/>
          </a:bodyPr>
          <a:lstStyle>
            <a:lvl1pPr>
              <a:defRPr sz="2800" b="1" baseline="0">
                <a:solidFill>
                  <a:schemeClr val="bg1"/>
                </a:solidFill>
              </a:defRPr>
            </a:lvl1pPr>
          </a:lstStyle>
          <a:p>
            <a:pPr lvl="0"/>
            <a:r>
              <a:rPr lang="en-US" noProof="0" dirty="0"/>
              <a:t>Click to Edit Section Text Option 1 – Level 2</a:t>
            </a: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55831339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sp>
        <p:nvSpPr>
          <p:cNvPr id="6" name="Footer Placeholder 3">
            <a:extLst>
              <a:ext uri="{FF2B5EF4-FFF2-40B4-BE49-F238E27FC236}">
                <a16:creationId xmlns:a16="http://schemas.microsoft.com/office/drawing/2014/main" id="{E6563049-8A61-F943-8796-4FA67525D648}"/>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83892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sp>
        <p:nvSpPr>
          <p:cNvPr id="5" name="Footer Placeholder 3">
            <a:extLst>
              <a:ext uri="{FF2B5EF4-FFF2-40B4-BE49-F238E27FC236}">
                <a16:creationId xmlns:a16="http://schemas.microsoft.com/office/drawing/2014/main" id="{5D58359E-D0BF-864A-9198-AAC7C824D60C}"/>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222106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40272"/>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Graphic 6">
            <a:extLst>
              <a:ext uri="{FF2B5EF4-FFF2-40B4-BE49-F238E27FC236}">
                <a16:creationId xmlns:a16="http://schemas.microsoft.com/office/drawing/2014/main" id="{C69F7413-5852-7542-AF73-46FA1CB5DD17}"/>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
        <p:nvSpPr>
          <p:cNvPr id="10" name="Footer Placeholder 3">
            <a:extLst>
              <a:ext uri="{FF2B5EF4-FFF2-40B4-BE49-F238E27FC236}">
                <a16:creationId xmlns:a16="http://schemas.microsoft.com/office/drawing/2014/main" id="{32C73DCA-E5BB-E14B-88F4-9F5F8EE06241}"/>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243815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34978"/>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3">
            <a:extLst>
              <a:ext uri="{FF2B5EF4-FFF2-40B4-BE49-F238E27FC236}">
                <a16:creationId xmlns:a16="http://schemas.microsoft.com/office/drawing/2014/main" id="{836F24E8-BCC2-FA4F-8A70-E88BA8EBEF00}"/>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109023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G_Text Layout">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556878" y="1005840"/>
            <a:ext cx="11286889" cy="5181600"/>
          </a:xfrm>
        </p:spPr>
        <p:txBody>
          <a:bodyPr>
            <a:normAutofit/>
          </a:bodyPr>
          <a:lstStyle>
            <a:lvl1pPr>
              <a:defRPr sz="24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416814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cxnSp>
        <p:nvCxnSpPr>
          <p:cNvPr id="30" name="Straight Connector 29"/>
          <p:cNvCxnSpPr/>
          <p:nvPr/>
        </p:nvCxnSpPr>
        <p:spPr bwMode="auto">
          <a:xfrm flipH="1" flipV="1">
            <a:off x="5029200" y="990600"/>
            <a:ext cx="6419177" cy="15240"/>
          </a:xfrm>
          <a:prstGeom prst="line">
            <a:avLst/>
          </a:prstGeom>
          <a:solidFill>
            <a:schemeClr val="folHlink"/>
          </a:solid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721956344"/>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960505042"/>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0700072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G_Text Layout">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556878" y="1005840"/>
            <a:ext cx="11286889" cy="5181600"/>
          </a:xfrm>
        </p:spPr>
        <p:txBody>
          <a:bodyPr>
            <a:normAutofit/>
          </a:bodyPr>
          <a:lstStyle>
            <a:lvl1pPr>
              <a:defRPr sz="24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818303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G_1 Column Text wtih subheading">
    <p:spTree>
      <p:nvGrpSpPr>
        <p:cNvPr id="1" name=""/>
        <p:cNvGrpSpPr/>
        <p:nvPr/>
      </p:nvGrpSpPr>
      <p:grpSpPr>
        <a:xfrm>
          <a:off x="0" y="0"/>
          <a:ext cx="0" cy="0"/>
          <a:chOff x="0" y="0"/>
          <a:chExt cx="0" cy="0"/>
        </a:xfrm>
      </p:grpSpPr>
      <p:sp>
        <p:nvSpPr>
          <p:cNvPr id="6"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ext Placeholder 4"/>
          <p:cNvSpPr>
            <a:spLocks noGrp="1"/>
          </p:cNvSpPr>
          <p:nvPr>
            <p:ph type="body" sz="quarter" idx="15" hasCustomPrompt="1"/>
          </p:nvPr>
        </p:nvSpPr>
        <p:spPr>
          <a:xfrm>
            <a:off x="589006" y="1005839"/>
            <a:ext cx="11027879" cy="310896"/>
          </a:xfrm>
          <a:prstGeom prst="rect">
            <a:avLst/>
          </a:prstGeom>
          <a:solidFill>
            <a:schemeClr val="tx2"/>
          </a:solidFill>
        </p:spPr>
        <p:txBody>
          <a:bodyPr lIns="91440" tIns="45720" rIns="91440" bIns="4572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7"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9" name="Text Placeholder 8"/>
          <p:cNvSpPr>
            <a:spLocks noGrp="1"/>
          </p:cNvSpPr>
          <p:nvPr>
            <p:ph type="body" sz="quarter" idx="27"/>
          </p:nvPr>
        </p:nvSpPr>
        <p:spPr>
          <a:xfrm>
            <a:off x="589799" y="1371600"/>
            <a:ext cx="11031184"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
        <p:nvSpPr>
          <p:cNvPr id="10" name="Rectangle 9">
            <a:extLst>
              <a:ext uri="{FF2B5EF4-FFF2-40B4-BE49-F238E27FC236}">
                <a16:creationId xmlns:a16="http://schemas.microsoft.com/office/drawing/2014/main" id="{ED5C85FB-622C-1C4F-A76C-266F28A2263F}"/>
              </a:ext>
            </a:extLst>
          </p:cNvPr>
          <p:cNvSpPr/>
          <p:nvPr userDrawn="1"/>
        </p:nvSpPr>
        <p:spPr bwMode="auto">
          <a:xfrm>
            <a:off x="5552387" y="6353666"/>
            <a:ext cx="6272936" cy="405353"/>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194190344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020385809"/>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FG_Title and subtitle">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6" name="Text Placeholder 4"/>
          <p:cNvSpPr>
            <a:spLocks noGrp="1"/>
          </p:cNvSpPr>
          <p:nvPr>
            <p:ph type="body" sz="quarter" idx="15" hasCustomPrompt="1"/>
          </p:nvPr>
        </p:nvSpPr>
        <p:spPr>
          <a:xfrm>
            <a:off x="579120" y="1005839"/>
            <a:ext cx="11206480" cy="310896"/>
          </a:xfrm>
          <a:prstGeom prst="rect">
            <a:avLst/>
          </a:prstGeom>
          <a:solidFill>
            <a:schemeClr val="tx2"/>
          </a:solidFill>
        </p:spPr>
        <p:txBody>
          <a:bodyPr lIns="91440" tIns="45720" rIns="9144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6"/>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7"/>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8"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3138162719"/>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G_3 Tile Texts 3 Subheading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76072"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lnSpc>
                <a:spcPct val="100000"/>
              </a:lnSpc>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lnSpc>
                <a:spcPct val="100000"/>
              </a:lnSpc>
              <a:spcBef>
                <a:spcPts val="0"/>
              </a:spcBef>
              <a:spcAft>
                <a:spcPts val="500"/>
              </a:spcAft>
              <a:buClr>
                <a:schemeClr val="accent1"/>
              </a:buClr>
              <a:buSzPct val="115000"/>
              <a:buFontTx/>
              <a:buChar char="−"/>
              <a:defRPr sz="1300" baseline="0">
                <a:solidFill>
                  <a:schemeClr val="tx1"/>
                </a:solidFill>
                <a:latin typeface="+mn-lt"/>
              </a:defRPr>
            </a:lvl3pPr>
            <a:lvl4pPr marL="914400" indent="-228600">
              <a:lnSpc>
                <a:spcPct val="100000"/>
              </a:lnSpc>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8" name="Text Placeholder 4"/>
          <p:cNvSpPr>
            <a:spLocks noGrp="1"/>
          </p:cNvSpPr>
          <p:nvPr>
            <p:ph type="body" sz="quarter" idx="15" hasCustomPrompt="1"/>
          </p:nvPr>
        </p:nvSpPr>
        <p:spPr>
          <a:xfrm>
            <a:off x="576072"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0" name="Text Placeholder 4"/>
          <p:cNvSpPr>
            <a:spLocks noGrp="1"/>
          </p:cNvSpPr>
          <p:nvPr>
            <p:ph type="body" sz="quarter" idx="19" hasCustomPrompt="1"/>
          </p:nvPr>
        </p:nvSpPr>
        <p:spPr>
          <a:xfrm>
            <a:off x="8188960"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1" name="Text Placeholder 4"/>
          <p:cNvSpPr>
            <a:spLocks noGrp="1"/>
          </p:cNvSpPr>
          <p:nvPr>
            <p:ph type="body" sz="quarter" idx="20" hasCustomPrompt="1"/>
          </p:nvPr>
        </p:nvSpPr>
        <p:spPr>
          <a:xfrm>
            <a:off x="4382737"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2" name="Text Placeholder 5"/>
          <p:cNvSpPr>
            <a:spLocks noGrp="1"/>
          </p:cNvSpPr>
          <p:nvPr>
            <p:ph type="body" sz="quarter" idx="23" hasCustomPrompt="1"/>
          </p:nvPr>
        </p:nvSpPr>
        <p:spPr>
          <a:xfrm>
            <a:off x="4374292" y="1371600"/>
            <a:ext cx="3554572"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13" name="Text Placeholder 5"/>
          <p:cNvSpPr>
            <a:spLocks noGrp="1"/>
          </p:cNvSpPr>
          <p:nvPr>
            <p:ph type="body" sz="quarter" idx="24" hasCustomPrompt="1"/>
          </p:nvPr>
        </p:nvSpPr>
        <p:spPr>
          <a:xfrm>
            <a:off x="8188960"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4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14" name="Text Placeholder 12"/>
          <p:cNvSpPr>
            <a:spLocks noGrp="1"/>
          </p:cNvSpPr>
          <p:nvPr>
            <p:ph type="body" sz="quarter" idx="31"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156534713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F&amp;G_Title Page Opt2">
    <p:bg>
      <p:bgPr>
        <a:solidFill>
          <a:srgbClr val="582C83"/>
        </a:solidFill>
        <a:effectLst/>
      </p:bgPr>
    </p:bg>
    <p:spTree>
      <p:nvGrpSpPr>
        <p:cNvPr id="1" name=""/>
        <p:cNvGrpSpPr/>
        <p:nvPr/>
      </p:nvGrpSpPr>
      <p:grpSpPr>
        <a:xfrm>
          <a:off x="0" y="0"/>
          <a:ext cx="0" cy="0"/>
          <a:chOff x="0" y="0"/>
          <a:chExt cx="0" cy="0"/>
        </a:xfrm>
      </p:grpSpPr>
      <p:sp>
        <p:nvSpPr>
          <p:cNvPr id="9" name="Rectangle 84"/>
          <p:cNvSpPr>
            <a:spLocks noGrp="1" noChangeArrowheads="1"/>
          </p:cNvSpPr>
          <p:nvPr>
            <p:ph type="subTitle" idx="1" hasCustomPrompt="1"/>
          </p:nvPr>
        </p:nvSpPr>
        <p:spPr>
          <a:xfrm>
            <a:off x="558799" y="3959922"/>
            <a:ext cx="11005671" cy="377128"/>
          </a:xfrm>
          <a:prstGeom prst="rect">
            <a:avLst/>
          </a:prstGeom>
        </p:spPr>
        <p:txBody>
          <a:bodyPr lIns="0" tIns="0" rIns="0" bIns="0"/>
          <a:lstStyle>
            <a:lvl1pPr marL="0" indent="0">
              <a:buFont typeface="Symbol" pitchFamily="18" charset="2"/>
              <a:buNone/>
              <a:defRPr sz="20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328932"/>
            <a:ext cx="5334000" cy="243068"/>
          </a:xfrm>
          <a:prstGeom prst="rect">
            <a:avLst/>
          </a:prstGeom>
        </p:spPr>
        <p:txBody>
          <a:bodyPr lIns="0" tIns="0" rIns="0" bIns="0"/>
          <a:lstStyle>
            <a:lvl1pPr marL="3572" indent="0">
              <a:buFontTx/>
              <a:buNone/>
              <a:defRPr sz="1800" u="none" baseline="0">
                <a:solidFill>
                  <a:schemeClr val="bg1"/>
                </a:solidFill>
              </a:defRPr>
            </a:lvl1pPr>
          </a:lstStyle>
          <a:p>
            <a:pPr marL="217884" marR="0" lvl="0" indent="-214313" algn="l" defTabSz="1378744"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2" y="2674651"/>
            <a:ext cx="11005669" cy="1204783"/>
          </a:xfrm>
          <a:prstGeom prst="rect">
            <a:avLst/>
          </a:prstGeom>
        </p:spPr>
        <p:txBody>
          <a:bodyPr lIns="0" tIns="0" rIns="0" bIns="0" anchor="ctr" anchorCtr="0"/>
          <a:lstStyle>
            <a:lvl1pPr marL="3572" indent="0">
              <a:buFontTx/>
              <a:buNone/>
              <a:defRPr sz="3200" b="1">
                <a:solidFill>
                  <a:schemeClr val="bg1"/>
                </a:solidFill>
              </a:defRPr>
            </a:lvl1pPr>
          </a:lstStyle>
          <a:p>
            <a:pPr lvl="0"/>
            <a:r>
              <a:rPr lang="en-US" dirty="0"/>
              <a:t>Click to Edit Layout Text Styles</a:t>
            </a:r>
          </a:p>
        </p:txBody>
      </p:sp>
      <p:sp>
        <p:nvSpPr>
          <p:cNvPr id="7" name="Rectangle 6">
            <a:extLst>
              <a:ext uri="{FF2B5EF4-FFF2-40B4-BE49-F238E27FC236}">
                <a16:creationId xmlns:a16="http://schemas.microsoft.com/office/drawing/2014/main" id="{0C500C13-B879-1747-A6C0-1E1B3CF8087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57961EB-673F-1641-9C63-34878B5E83E0}"/>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1550186874"/>
      </p:ext>
    </p:extLst>
  </p:cSld>
  <p:clrMapOvr>
    <a:masterClrMapping/>
  </p:clrMapOvr>
  <p:transition>
    <p:fade/>
  </p:transition>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F&amp;G_Title Page Opt2">
    <p:bg>
      <p:bgPr>
        <a:solidFill>
          <a:srgbClr val="582C8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D9790-9E27-8846-A11C-EF0A4E78584F}"/>
              </a:ext>
            </a:extLst>
          </p:cNvPr>
          <p:cNvSpPr/>
          <p:nvPr userDrawn="1"/>
        </p:nvSpPr>
        <p:spPr bwMode="auto">
          <a:xfrm>
            <a:off x="0" y="0"/>
            <a:ext cx="12192000" cy="6858000"/>
          </a:xfrm>
          <a:prstGeom prst="rect">
            <a:avLst/>
          </a:prstGeom>
          <a:solidFill>
            <a:schemeClr val="accent1"/>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2" name="Rectangle 1">
            <a:extLst>
              <a:ext uri="{FF2B5EF4-FFF2-40B4-BE49-F238E27FC236}">
                <a16:creationId xmlns:a16="http://schemas.microsoft.com/office/drawing/2014/main" id="{C8381BAA-A901-1D4E-BCA8-2ADFC255E229}"/>
              </a:ext>
            </a:extLst>
          </p:cNvPr>
          <p:cNvSpPr/>
          <p:nvPr userDrawn="1"/>
        </p:nvSpPr>
        <p:spPr bwMode="auto">
          <a:xfrm>
            <a:off x="5540991" y="6209732"/>
            <a:ext cx="6509982" cy="55273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6" name="Picture 5">
            <a:extLst>
              <a:ext uri="{FF2B5EF4-FFF2-40B4-BE49-F238E27FC236}">
                <a16:creationId xmlns:a16="http://schemas.microsoft.com/office/drawing/2014/main" id="{33AFDD60-611F-F64F-85FE-979F29512F0E}"/>
              </a:ext>
            </a:extLst>
          </p:cNvPr>
          <p:cNvPicPr>
            <a:picLocks noChangeAspect="1"/>
          </p:cNvPicPr>
          <p:nvPr userDrawn="1"/>
        </p:nvPicPr>
        <p:blipFill>
          <a:blip r:embed="rId3">
            <a:alphaModFix amt="88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8524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blip>
          <a:srcRect r="25000"/>
          <a:stretch/>
        </p:blipFill>
        <p:spPr>
          <a:xfrm>
            <a:off x="0" y="0"/>
            <a:ext cx="9144000" cy="6858000"/>
          </a:xfrm>
          <a:prstGeom prst="rect">
            <a:avLst/>
          </a:prstGeom>
        </p:spPr>
      </p:pic>
      <p:sp>
        <p:nvSpPr>
          <p:cNvPr id="3" name="Rectangle 2">
            <a:extLst>
              <a:ext uri="{FF2B5EF4-FFF2-40B4-BE49-F238E27FC236}">
                <a16:creationId xmlns:a16="http://schemas.microsoft.com/office/drawing/2014/main" id="{55CCE1C1-2A1D-634C-8FBC-2F4ACCB676BF}"/>
              </a:ext>
            </a:extLst>
          </p:cNvPr>
          <p:cNvSpPr/>
          <p:nvPr userDrawn="1"/>
        </p:nvSpPr>
        <p:spPr bwMode="auto">
          <a:xfrm>
            <a:off x="4641228" y="0"/>
            <a:ext cx="755077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8920895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blip>
          <a:srcRect r="25000"/>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FAE4A0-EDF1-7846-8FEB-6FD94F95C342}"/>
              </a:ext>
            </a:extLst>
          </p:cNvPr>
          <p:cNvSpPr/>
          <p:nvPr userDrawn="1"/>
        </p:nvSpPr>
        <p:spPr bwMode="auto">
          <a:xfrm>
            <a:off x="3567952" y="0"/>
            <a:ext cx="8624047"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10881355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blip>
          <a:srcRect r="25000"/>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FAE4A0-EDF1-7846-8FEB-6FD94F95C342}"/>
              </a:ext>
            </a:extLst>
          </p:cNvPr>
          <p:cNvSpPr/>
          <p:nvPr userDrawn="1"/>
        </p:nvSpPr>
        <p:spPr bwMode="auto">
          <a:xfrm>
            <a:off x="2928938" y="0"/>
            <a:ext cx="926306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22374773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2" descr="https://www.fglife.com/images/home/yellow-background.jpg">
            <a:extLst>
              <a:ext uri="{FF2B5EF4-FFF2-40B4-BE49-F238E27FC236}">
                <a16:creationId xmlns:a16="http://schemas.microsoft.com/office/drawing/2014/main" id="{24D4448F-F616-354A-89A2-F868748205C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514" r="26772" b="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D2ED0E8-7207-5F4F-8283-D0124B745098}"/>
              </a:ext>
            </a:extLst>
          </p:cNvPr>
          <p:cNvSpPr/>
          <p:nvPr userDrawn="1"/>
        </p:nvSpPr>
        <p:spPr bwMode="auto">
          <a:xfrm>
            <a:off x="2928938" y="0"/>
            <a:ext cx="926306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395107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cxnSp>
        <p:nvCxnSpPr>
          <p:cNvPr id="30" name="Straight Connector 29"/>
          <p:cNvCxnSpPr/>
          <p:nvPr/>
        </p:nvCxnSpPr>
        <p:spPr bwMode="auto">
          <a:xfrm flipH="1" flipV="1">
            <a:off x="5029200" y="990600"/>
            <a:ext cx="6419177" cy="15240"/>
          </a:xfrm>
          <a:prstGeom prst="line">
            <a:avLst/>
          </a:prstGeom>
          <a:solidFill>
            <a:schemeClr val="folHlink"/>
          </a:solid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1311013654"/>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B400FD-9802-894C-A050-5CF7961D8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29" t="10573" r="3186" b="1241"/>
          <a:stretch/>
        </p:blipFill>
        <p:spPr>
          <a:xfrm>
            <a:off x="-7612" y="2471"/>
            <a:ext cx="12199612" cy="6862281"/>
          </a:xfrm>
          <a:prstGeom prst="rect">
            <a:avLst/>
          </a:prstGeom>
        </p:spPr>
      </p:pic>
      <p:sp>
        <p:nvSpPr>
          <p:cNvPr id="9" name="Rectangle 84"/>
          <p:cNvSpPr>
            <a:spLocks noGrp="1" noChangeArrowheads="1"/>
          </p:cNvSpPr>
          <p:nvPr>
            <p:ph type="subTitle" idx="1" hasCustomPrompt="1"/>
          </p:nvPr>
        </p:nvSpPr>
        <p:spPr>
          <a:xfrm>
            <a:off x="558800" y="3819922"/>
            <a:ext cx="8092632" cy="377128"/>
          </a:xfrm>
          <a:prstGeom prst="rect">
            <a:avLst/>
          </a:prstGeom>
        </p:spPr>
        <p:txBody>
          <a:bodyPr lIns="0"/>
          <a:lstStyle>
            <a:lvl1pPr marL="0" indent="0">
              <a:buFont typeface="Symbol" pitchFamily="18" charset="2"/>
              <a:buNone/>
              <a:defRPr sz="15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310199"/>
            <a:ext cx="5334000" cy="243068"/>
          </a:xfrm>
          <a:prstGeom prst="rect">
            <a:avLst/>
          </a:prstGeom>
        </p:spPr>
        <p:txBody>
          <a:bodyPr lIns="0" tIns="0" rIns="0" bIns="0"/>
          <a:lstStyle>
            <a:lvl1pPr marL="3572" indent="0">
              <a:buFontTx/>
              <a:buNone/>
              <a:defRPr u="none" baseline="0">
                <a:solidFill>
                  <a:schemeClr val="bg1"/>
                </a:solidFill>
              </a:defRPr>
            </a:lvl1pPr>
          </a:lstStyle>
          <a:p>
            <a:pPr marL="217884" marR="0" lvl="0" indent="-214313" algn="l" defTabSz="1378744"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2" y="2607278"/>
            <a:ext cx="11016049" cy="1204783"/>
          </a:xfrm>
          <a:prstGeom prst="rect">
            <a:avLst/>
          </a:prstGeom>
        </p:spPr>
        <p:txBody>
          <a:bodyPr lIns="0" tIns="0" rIns="0" bIns="0" anchor="ctr" anchorCtr="0"/>
          <a:lstStyle>
            <a:lvl1pPr marL="3572" indent="0">
              <a:buFontTx/>
              <a:buNone/>
              <a:defRPr sz="2400" b="1">
                <a:solidFill>
                  <a:schemeClr val="bg1"/>
                </a:solidFill>
              </a:defRPr>
            </a:lvl1pPr>
          </a:lstStyle>
          <a:p>
            <a:pPr lvl="0"/>
            <a:r>
              <a:rPr lang="en-US" dirty="0"/>
              <a:t>Click to Edit Layout Text Styles</a:t>
            </a:r>
          </a:p>
        </p:txBody>
      </p:sp>
    </p:spTree>
    <p:extLst>
      <p:ext uri="{BB962C8B-B14F-4D97-AF65-F5344CB8AC3E}">
        <p14:creationId xmlns:p14="http://schemas.microsoft.com/office/powerpoint/2010/main" val="14302189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F&amp;G_1 Column Text no subheading">
    <p:spTree>
      <p:nvGrpSpPr>
        <p:cNvPr id="1" name=""/>
        <p:cNvGrpSpPr/>
        <p:nvPr/>
      </p:nvGrpSpPr>
      <p:grpSpPr>
        <a:xfrm>
          <a:off x="0" y="0"/>
          <a:ext cx="0" cy="0"/>
          <a:chOff x="0" y="0"/>
          <a:chExt cx="0" cy="0"/>
        </a:xfrm>
      </p:grpSpPr>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338328"/>
            <a:ext cx="11074400" cy="411480"/>
          </a:xfrm>
          <a:prstGeom prst="rect">
            <a:avLst/>
          </a:prstGeom>
        </p:spPr>
        <p:txBody>
          <a:bodyPr lIns="0" tIns="0" rIns="0" bIns="0"/>
          <a:lstStyle>
            <a:lvl1pPr marL="3572" indent="0">
              <a:buFontTx/>
              <a:buNone/>
              <a:defRPr sz="3000" b="1" baseline="0">
                <a:solidFill>
                  <a:schemeClr val="accent1"/>
                </a:solidFill>
              </a:defRPr>
            </a:lvl1pPr>
          </a:lstStyle>
          <a:p>
            <a:pPr lvl="0"/>
            <a:r>
              <a:rPr lang="en-US" dirty="0"/>
              <a:t>Click To Edit Layout Title – 1 Column Format</a:t>
            </a:r>
          </a:p>
        </p:txBody>
      </p:sp>
      <p:sp>
        <p:nvSpPr>
          <p:cNvPr id="3" name="Text Placeholder 2"/>
          <p:cNvSpPr>
            <a:spLocks noGrp="1"/>
          </p:cNvSpPr>
          <p:nvPr>
            <p:ph type="body" sz="quarter" idx="12"/>
          </p:nvPr>
        </p:nvSpPr>
        <p:spPr>
          <a:xfrm>
            <a:off x="558800" y="990600"/>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551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F&amp;G_Blank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90AE14B-1463-464B-B3AF-661D80EBD73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39" t="-4566" r="70287" b="15847"/>
          <a:stretch/>
        </p:blipFill>
        <p:spPr>
          <a:xfrm>
            <a:off x="10968698" y="6004448"/>
            <a:ext cx="927558" cy="624952"/>
          </a:xfrm>
          <a:prstGeom prst="rect">
            <a:avLst/>
          </a:prstGeom>
        </p:spPr>
      </p:pic>
    </p:spTree>
    <p:extLst>
      <p:ext uri="{BB962C8B-B14F-4D97-AF65-F5344CB8AC3E}">
        <p14:creationId xmlns:p14="http://schemas.microsoft.com/office/powerpoint/2010/main" val="114484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F&amp;G_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6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2_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a:xfrm>
            <a:off x="475488" y="411480"/>
            <a:ext cx="11297920" cy="310896"/>
          </a:xfrm>
          <a:prstGeom prst="rect">
            <a:avLst/>
          </a:prstGeom>
        </p:spPr>
        <p:txBody>
          <a:bodyPr/>
          <a:lstStyle/>
          <a:p>
            <a:r>
              <a:rPr lang="en-US" dirty="0"/>
              <a:t>Click to edit Master title style</a:t>
            </a:r>
          </a:p>
        </p:txBody>
      </p:sp>
      <p:sp>
        <p:nvSpPr>
          <p:cNvPr id="4" name="Text Placeholder 12"/>
          <p:cNvSpPr>
            <a:spLocks noGrp="1"/>
          </p:cNvSpPr>
          <p:nvPr>
            <p:ph type="body" sz="quarter" idx="24" hasCustomPrompt="1"/>
          </p:nvPr>
        </p:nvSpPr>
        <p:spPr>
          <a:xfrm>
            <a:off x="457200" y="6233163"/>
            <a:ext cx="11328400" cy="190500"/>
          </a:xfrm>
          <a:prstGeom prst="rect">
            <a:avLst/>
          </a:prstGeo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892801" y="6553200"/>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26"/>
          </p:nvPr>
        </p:nvSpPr>
        <p:spPr>
          <a:xfrm>
            <a:off x="11263619" y="6553200"/>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102835382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8093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F1F5-3575-4925-8BB8-D1EDDC4B56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98441-4182-4338-840E-9360F5661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A7FA5-146A-4717-BACE-CB088E2B0046}"/>
              </a:ext>
            </a:extLst>
          </p:cNvPr>
          <p:cNvSpPr>
            <a:spLocks noGrp="1"/>
          </p:cNvSpPr>
          <p:nvPr>
            <p:ph type="dt" sz="half" idx="10"/>
          </p:nvPr>
        </p:nvSpPr>
        <p:spPr/>
        <p:txBody>
          <a:bodyPr/>
          <a:lstStyle/>
          <a:p>
            <a:fld id="{C4195FE4-1841-4A65-BD0C-9BA93A06D052}" type="datetimeFigureOut">
              <a:rPr lang="en-US" smtClean="0"/>
              <a:t>6/23/21</a:t>
            </a:fld>
            <a:endParaRPr lang="en-US"/>
          </a:p>
        </p:txBody>
      </p:sp>
      <p:sp>
        <p:nvSpPr>
          <p:cNvPr id="5" name="Footer Placeholder 4">
            <a:extLst>
              <a:ext uri="{FF2B5EF4-FFF2-40B4-BE49-F238E27FC236}">
                <a16:creationId xmlns:a16="http://schemas.microsoft.com/office/drawing/2014/main" id="{A1610594-6F49-4939-A31A-69380384F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AF6C3-D31B-4373-BAF7-B614D0FADBCD}"/>
              </a:ext>
            </a:extLst>
          </p:cNvPr>
          <p:cNvSpPr>
            <a:spLocks noGrp="1"/>
          </p:cNvSpPr>
          <p:nvPr>
            <p:ph type="sldNum" sz="quarter" idx="12"/>
          </p:nvPr>
        </p:nvSpPr>
        <p:spPr/>
        <p:txBody>
          <a:bodyPr/>
          <a:lstStyle/>
          <a:p>
            <a:fld id="{3D1E9DBF-86E5-4F88-87B6-43855EA810EF}" type="slidenum">
              <a:rPr lang="en-US" smtClean="0"/>
              <a:t>‹#›</a:t>
            </a:fld>
            <a:endParaRPr lang="en-US"/>
          </a:p>
        </p:txBody>
      </p:sp>
    </p:spTree>
    <p:extLst>
      <p:ext uri="{BB962C8B-B14F-4D97-AF65-F5344CB8AC3E}">
        <p14:creationId xmlns:p14="http://schemas.microsoft.com/office/powerpoint/2010/main" val="35283370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F&amp;G_Title Page Opt2">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E30FE5-5CF8-B84D-87D2-563788DD2A3D}"/>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saturation sat="206000"/>
                    </a14:imgEffect>
                    <a14:imgEffect>
                      <a14:brightnessContrast bright="100000" contrast="100000"/>
                    </a14:imgEffect>
                  </a14:imgLayer>
                </a14:imgProps>
              </a:ext>
            </a:extLst>
          </a:blip>
          <a:stretch>
            <a:fillRect/>
          </a:stretch>
        </p:blipFill>
        <p:spPr>
          <a:xfrm>
            <a:off x="2759241" y="-80287"/>
            <a:ext cx="7138737" cy="7112777"/>
          </a:xfrm>
          <a:prstGeom prst="rect">
            <a:avLst/>
          </a:prstGeom>
        </p:spPr>
      </p:pic>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4122821" y="1524336"/>
            <a:ext cx="3946358" cy="3809328"/>
          </a:xfrm>
          <a:prstGeom prst="rect">
            <a:avLst/>
          </a:prstGeom>
        </p:spPr>
      </p:pic>
    </p:spTree>
    <p:extLst>
      <p:ext uri="{BB962C8B-B14F-4D97-AF65-F5344CB8AC3E}">
        <p14:creationId xmlns:p14="http://schemas.microsoft.com/office/powerpoint/2010/main" val="317090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F&amp;G_Title Page Opt2">
    <p:bg>
      <p:bgPr>
        <a:solidFill>
          <a:schemeClr val="accent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blip>
          <a:stretch>
            <a:fillRect/>
          </a:stretch>
        </p:blipFill>
        <p:spPr>
          <a:xfrm>
            <a:off x="2759241" y="-80287"/>
            <a:ext cx="7138737" cy="7112777"/>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50241"/>
          <a:stretch/>
        </p:blipFill>
        <p:spPr>
          <a:xfrm>
            <a:off x="4122821" y="1524336"/>
            <a:ext cx="3946358" cy="3809328"/>
          </a:xfrm>
          <a:prstGeom prst="rect">
            <a:avLst/>
          </a:prstGeom>
        </p:spPr>
      </p:pic>
    </p:spTree>
    <p:extLst>
      <p:ext uri="{BB962C8B-B14F-4D97-AF65-F5344CB8AC3E}">
        <p14:creationId xmlns:p14="http://schemas.microsoft.com/office/powerpoint/2010/main" val="63181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0_F&amp;G_Title Page Opt2">
    <p:bg>
      <p:bgPr>
        <a:solidFill>
          <a:schemeClr val="accent4"/>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blip>
          <a:stretch>
            <a:fillRect/>
          </a:stretch>
        </p:blipFill>
        <p:spPr>
          <a:xfrm>
            <a:off x="2759241" y="-80287"/>
            <a:ext cx="7138737" cy="7112777"/>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50241"/>
          <a:stretch/>
        </p:blipFill>
        <p:spPr>
          <a:xfrm>
            <a:off x="4122821" y="1524336"/>
            <a:ext cx="3946358" cy="3809328"/>
          </a:xfrm>
          <a:prstGeom prst="rect">
            <a:avLst/>
          </a:prstGeom>
        </p:spPr>
      </p:pic>
    </p:spTree>
    <p:extLst>
      <p:ext uri="{BB962C8B-B14F-4D97-AF65-F5344CB8AC3E}">
        <p14:creationId xmlns:p14="http://schemas.microsoft.com/office/powerpoint/2010/main" val="40120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1712863970"/>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F&amp;G_Title Page Opt2">
    <p:bg>
      <p:bgPr>
        <a:solidFill>
          <a:schemeClr val="accent3"/>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blip>
          <a:stretch>
            <a:fillRect/>
          </a:stretch>
        </p:blipFill>
        <p:spPr>
          <a:xfrm>
            <a:off x="2759241" y="-80287"/>
            <a:ext cx="7138737" cy="7112777"/>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50241"/>
          <a:stretch/>
        </p:blipFill>
        <p:spPr>
          <a:xfrm>
            <a:off x="4122819" y="1524336"/>
            <a:ext cx="3946358" cy="3809328"/>
          </a:xfrm>
          <a:prstGeom prst="rect">
            <a:avLst/>
          </a:prstGeom>
        </p:spPr>
      </p:pic>
    </p:spTree>
    <p:extLst>
      <p:ext uri="{BB962C8B-B14F-4D97-AF65-F5344CB8AC3E}">
        <p14:creationId xmlns:p14="http://schemas.microsoft.com/office/powerpoint/2010/main" val="56763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F&amp;G_Title Page Opt2">
    <p:bg>
      <p:bgPr>
        <a:solidFill>
          <a:schemeClr val="bg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blip>
          <a:stretch>
            <a:fillRect/>
          </a:stretch>
        </p:blipFill>
        <p:spPr>
          <a:xfrm>
            <a:off x="2759241" y="-80287"/>
            <a:ext cx="7138737" cy="7112777"/>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50241"/>
          <a:stretch/>
        </p:blipFill>
        <p:spPr>
          <a:xfrm>
            <a:off x="4122821" y="1524336"/>
            <a:ext cx="3946358" cy="3809328"/>
          </a:xfrm>
          <a:prstGeom prst="rect">
            <a:avLst/>
          </a:prstGeom>
        </p:spPr>
      </p:pic>
    </p:spTree>
    <p:extLst>
      <p:ext uri="{BB962C8B-B14F-4D97-AF65-F5344CB8AC3E}">
        <p14:creationId xmlns:p14="http://schemas.microsoft.com/office/powerpoint/2010/main" val="54278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F&amp;G_Title Page Opt2">
    <p:bg>
      <p:bgPr>
        <a:solidFill>
          <a:schemeClr val="tx1"/>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mt="41000"/>
          </a:blip>
          <a:stretch>
            <a:fillRect/>
          </a:stretch>
        </p:blipFill>
        <p:spPr>
          <a:xfrm>
            <a:off x="2759241" y="-80287"/>
            <a:ext cx="7138737" cy="7112777"/>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50241"/>
          <a:stretch/>
        </p:blipFill>
        <p:spPr>
          <a:xfrm>
            <a:off x="4122819" y="1524336"/>
            <a:ext cx="3946358" cy="3809328"/>
          </a:xfrm>
          <a:prstGeom prst="rect">
            <a:avLst/>
          </a:prstGeom>
        </p:spPr>
      </p:pic>
    </p:spTree>
    <p:extLst>
      <p:ext uri="{BB962C8B-B14F-4D97-AF65-F5344CB8AC3E}">
        <p14:creationId xmlns:p14="http://schemas.microsoft.com/office/powerpoint/2010/main" val="325391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G_Title Page Opt2">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8DF223-7872-EE43-BA14-9FB9711B11B9}"/>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saturation sat="206000"/>
                    </a14:imgEffect>
                    <a14:imgEffect>
                      <a14:brightnessContrast bright="100000" contrast="100000"/>
                    </a14:imgEffect>
                  </a14:imgLayer>
                </a14:imgProps>
              </a:ext>
            </a:extLst>
          </a:blip>
          <a:stretch>
            <a:fillRect/>
          </a:stretch>
        </p:blipFill>
        <p:spPr>
          <a:xfrm>
            <a:off x="2759241" y="-80287"/>
            <a:ext cx="7138737" cy="7112777"/>
          </a:xfrm>
          <a:prstGeom prst="rect">
            <a:avLst/>
          </a:prstGeom>
        </p:spPr>
      </p:pic>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1228464" y="3687208"/>
            <a:ext cx="10413996" cy="377128"/>
          </a:xfrm>
          <a:prstGeom prst="rect">
            <a:avLst/>
          </a:prstGeom>
        </p:spPr>
        <p:txBody>
          <a:bodyPr lIns="0" tIns="0" rIns="0" bIns="0">
            <a:normAutofit/>
          </a:bodyPr>
          <a:lstStyle>
            <a:lvl1pPr marL="0" indent="0">
              <a:buFont typeface="Symbol" pitchFamily="18" charset="2"/>
              <a:buNone/>
              <a:defRPr sz="2400" b="1" i="0" baseline="0">
                <a:solidFill>
                  <a:schemeClr val="accent2"/>
                </a:solidFill>
                <a:latin typeface="Arial Black" panose="020B0604020202020204" pitchFamily="34" charset="0"/>
                <a:cs typeface="Arial Black" panose="020B0604020202020204" pitchFamily="34" charset="0"/>
              </a:defRPr>
            </a:lvl1pPr>
          </a:lstStyle>
          <a:p>
            <a:pPr lvl="0"/>
            <a:r>
              <a:rPr lang="en-US" noProof="0" dirty="0"/>
              <a:t>Presentation Subtitle</a:t>
            </a:r>
          </a:p>
        </p:txBody>
      </p:sp>
      <p:sp>
        <p:nvSpPr>
          <p:cNvPr id="6" name="Text Placeholder 5"/>
          <p:cNvSpPr>
            <a:spLocks noGrp="1"/>
          </p:cNvSpPr>
          <p:nvPr>
            <p:ph type="body" sz="quarter" idx="10" hasCustomPrompt="1"/>
          </p:nvPr>
        </p:nvSpPr>
        <p:spPr>
          <a:xfrm>
            <a:off x="1228464" y="4646693"/>
            <a:ext cx="5334000" cy="243068"/>
          </a:xfrm>
          <a:prstGeom prst="rect">
            <a:avLst/>
          </a:prstGeom>
        </p:spPr>
        <p:txBody>
          <a:bodyPr lIns="0" tIns="0" rIns="0" bIns="0">
            <a:noAutofit/>
          </a:bodyPr>
          <a:lstStyle>
            <a:lvl1pPr marL="2679" indent="0">
              <a:buFontTx/>
              <a:buNone/>
              <a:defRPr sz="1800" b="0" i="0" u="none" baseline="0">
                <a:solidFill>
                  <a:schemeClr val="bg1">
                    <a:lumMod val="85000"/>
                  </a:schemeClr>
                </a:solidFill>
                <a:latin typeface="Arial" panose="020B0604020202020204" pitchFamily="34" charset="0"/>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1228468" y="2743200"/>
            <a:ext cx="10413997" cy="895606"/>
          </a:xfrm>
          <a:prstGeom prst="rect">
            <a:avLst/>
          </a:prstGeom>
        </p:spPr>
        <p:txBody>
          <a:bodyPr lIns="0" tIns="0" rIns="0" bIns="0" anchor="b" anchorCtr="0">
            <a:normAutofit/>
          </a:bodyPr>
          <a:lstStyle>
            <a:lvl1pPr marL="2679" marR="0" indent="0" algn="l" defTabSz="1034058" rtl="0" eaLnBrk="1" fontAlgn="base" latinLnBrk="0" hangingPunct="1">
              <a:lnSpc>
                <a:spcPct val="100000"/>
              </a:lnSpc>
              <a:spcBef>
                <a:spcPts val="0"/>
              </a:spcBef>
              <a:spcAft>
                <a:spcPts val="0"/>
              </a:spcAft>
              <a:buClr>
                <a:schemeClr val="accent1"/>
              </a:buClr>
              <a:buSzPct val="70000"/>
              <a:buFontTx/>
              <a:buNone/>
              <a:tabLst/>
              <a:defRPr sz="3200" b="1" i="0">
                <a:solidFill>
                  <a:schemeClr val="bg1"/>
                </a:solidFill>
                <a:latin typeface="Arial Black" panose="020B0604020202020204" pitchFamily="34" charset="0"/>
                <a:cs typeface="Arial Black" panose="020B0604020202020204" pitchFamily="34" charset="0"/>
              </a:defRPr>
            </a:lvl1pPr>
          </a:lstStyle>
          <a:p>
            <a:pPr lvl="0"/>
            <a:r>
              <a:rPr lang="en-US" dirty="0"/>
              <a:t>PRESENTATION TITLE SLIDE</a:t>
            </a:r>
          </a:p>
        </p:txBody>
      </p:sp>
      <p:pic>
        <p:nvPicPr>
          <p:cNvPr id="11" name="Picture 10">
            <a:extLst>
              <a:ext uri="{FF2B5EF4-FFF2-40B4-BE49-F238E27FC236}">
                <a16:creationId xmlns:a16="http://schemas.microsoft.com/office/drawing/2014/main" id="{C090ECA7-C74A-7D4F-BB87-3EC7C3AFB2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018834" y="658329"/>
            <a:ext cx="1426569" cy="1377035"/>
          </a:xfrm>
          <a:prstGeom prst="rect">
            <a:avLst/>
          </a:prstGeom>
        </p:spPr>
      </p:pic>
    </p:spTree>
    <p:extLst>
      <p:ext uri="{BB962C8B-B14F-4D97-AF65-F5344CB8AC3E}">
        <p14:creationId xmlns:p14="http://schemas.microsoft.com/office/powerpoint/2010/main" val="3171342295"/>
      </p:ext>
    </p:extLst>
  </p:cSld>
  <p:clrMapOvr>
    <a:masterClrMapping/>
  </p:clrMapOvr>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FG_Title Page Opt2">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8DF223-7872-EE43-BA14-9FB9711B11B9}"/>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saturation sat="206000"/>
                    </a14:imgEffect>
                    <a14:imgEffect>
                      <a14:brightnessContrast bright="100000" contrast="100000"/>
                    </a14:imgEffect>
                  </a14:imgLayer>
                </a14:imgProps>
              </a:ext>
            </a:extLst>
          </a:blip>
          <a:stretch>
            <a:fillRect/>
          </a:stretch>
        </p:blipFill>
        <p:spPr>
          <a:xfrm>
            <a:off x="2759241" y="-80287"/>
            <a:ext cx="7138737" cy="7112777"/>
          </a:xfrm>
          <a:prstGeom prst="rect">
            <a:avLst/>
          </a:prstGeom>
        </p:spPr>
      </p:pic>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1228464" y="3687208"/>
            <a:ext cx="10413996" cy="377128"/>
          </a:xfrm>
          <a:prstGeom prst="rect">
            <a:avLst/>
          </a:prstGeom>
        </p:spPr>
        <p:txBody>
          <a:bodyPr lIns="0" tIns="0" rIns="0" bIns="0">
            <a:normAutofit/>
          </a:bodyPr>
          <a:lstStyle>
            <a:lvl1pPr marL="0" indent="0">
              <a:buFont typeface="Symbol" pitchFamily="18" charset="2"/>
              <a:buNone/>
              <a:defRPr sz="2400" b="1" i="0" baseline="0">
                <a:solidFill>
                  <a:schemeClr val="bg1"/>
                </a:solidFill>
                <a:latin typeface="Arial Black" panose="020B0604020202020204" pitchFamily="34" charset="0"/>
                <a:cs typeface="Arial Black" panose="020B0604020202020204" pitchFamily="34" charset="0"/>
              </a:defRPr>
            </a:lvl1pPr>
          </a:lstStyle>
          <a:p>
            <a:pPr lvl="0"/>
            <a:r>
              <a:rPr lang="en-US" noProof="0" dirty="0"/>
              <a:t>Presentation Subtitle</a:t>
            </a:r>
          </a:p>
        </p:txBody>
      </p:sp>
      <p:sp>
        <p:nvSpPr>
          <p:cNvPr id="6" name="Text Placeholder 5"/>
          <p:cNvSpPr>
            <a:spLocks noGrp="1"/>
          </p:cNvSpPr>
          <p:nvPr>
            <p:ph type="body" sz="quarter" idx="10" hasCustomPrompt="1"/>
          </p:nvPr>
        </p:nvSpPr>
        <p:spPr>
          <a:xfrm>
            <a:off x="1228464" y="4646693"/>
            <a:ext cx="5334000" cy="243068"/>
          </a:xfrm>
          <a:prstGeom prst="rect">
            <a:avLst/>
          </a:prstGeom>
        </p:spPr>
        <p:txBody>
          <a:bodyPr lIns="0" tIns="0" rIns="0" bIns="0">
            <a:noAutofit/>
          </a:bodyPr>
          <a:lstStyle>
            <a:lvl1pPr marL="2679" indent="0">
              <a:buFontTx/>
              <a:buNone/>
              <a:defRPr sz="1800" b="0" i="0" u="none" baseline="0">
                <a:solidFill>
                  <a:schemeClr val="bg1">
                    <a:lumMod val="85000"/>
                  </a:schemeClr>
                </a:solidFill>
                <a:latin typeface="Arial" panose="020B0604020202020204" pitchFamily="34" charset="0"/>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1228468" y="2743200"/>
            <a:ext cx="10413997" cy="895606"/>
          </a:xfrm>
          <a:prstGeom prst="rect">
            <a:avLst/>
          </a:prstGeom>
        </p:spPr>
        <p:txBody>
          <a:bodyPr lIns="0" tIns="0" rIns="0" bIns="0" anchor="b" anchorCtr="0">
            <a:normAutofit/>
          </a:bodyPr>
          <a:lstStyle>
            <a:lvl1pPr marL="2679" marR="0" indent="0" algn="l" defTabSz="1034058" rtl="0" eaLnBrk="1" fontAlgn="base" latinLnBrk="0" hangingPunct="1">
              <a:lnSpc>
                <a:spcPct val="100000"/>
              </a:lnSpc>
              <a:spcBef>
                <a:spcPts val="0"/>
              </a:spcBef>
              <a:spcAft>
                <a:spcPts val="0"/>
              </a:spcAft>
              <a:buClr>
                <a:schemeClr val="accent1"/>
              </a:buClr>
              <a:buSzPct val="70000"/>
              <a:buFontTx/>
              <a:buNone/>
              <a:tabLst/>
              <a:defRPr sz="3200" b="1" i="0">
                <a:solidFill>
                  <a:schemeClr val="bg1"/>
                </a:solidFill>
                <a:latin typeface="Arial Black" panose="020B0604020202020204" pitchFamily="34" charset="0"/>
                <a:cs typeface="Arial Black" panose="020B0604020202020204" pitchFamily="34" charset="0"/>
              </a:defRPr>
            </a:lvl1pPr>
          </a:lstStyle>
          <a:p>
            <a:pPr lvl="0"/>
            <a:r>
              <a:rPr lang="en-US" dirty="0"/>
              <a:t>PRESENTATION TITLE SLIDE</a:t>
            </a:r>
          </a:p>
        </p:txBody>
      </p:sp>
      <p:pic>
        <p:nvPicPr>
          <p:cNvPr id="11" name="Picture 10">
            <a:extLst>
              <a:ext uri="{FF2B5EF4-FFF2-40B4-BE49-F238E27FC236}">
                <a16:creationId xmlns:a16="http://schemas.microsoft.com/office/drawing/2014/main" id="{C090ECA7-C74A-7D4F-BB87-3EC7C3AFB2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018834" y="658329"/>
            <a:ext cx="1426569" cy="1377035"/>
          </a:xfrm>
          <a:prstGeom prst="rect">
            <a:avLst/>
          </a:prstGeom>
        </p:spPr>
      </p:pic>
    </p:spTree>
    <p:extLst>
      <p:ext uri="{BB962C8B-B14F-4D97-AF65-F5344CB8AC3E}">
        <p14:creationId xmlns:p14="http://schemas.microsoft.com/office/powerpoint/2010/main" val="457705344"/>
      </p:ext>
    </p:extLst>
  </p:cSld>
  <p:clrMapOvr>
    <a:masterClrMapping/>
  </p:clrMapOvr>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2_FG_Title Page Opt2">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8DF223-7872-EE43-BA14-9FB9711B11B9}"/>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saturation sat="206000"/>
                    </a14:imgEffect>
                    <a14:imgEffect>
                      <a14:brightnessContrast bright="100000" contrast="100000"/>
                    </a14:imgEffect>
                  </a14:imgLayer>
                </a14:imgProps>
              </a:ext>
            </a:extLst>
          </a:blip>
          <a:stretch>
            <a:fillRect/>
          </a:stretch>
        </p:blipFill>
        <p:spPr>
          <a:xfrm>
            <a:off x="2759241" y="-80287"/>
            <a:ext cx="7138737" cy="7112777"/>
          </a:xfrm>
          <a:prstGeom prst="rect">
            <a:avLst/>
          </a:prstGeom>
        </p:spPr>
      </p:pic>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1228464" y="3687208"/>
            <a:ext cx="10413996" cy="377128"/>
          </a:xfrm>
          <a:prstGeom prst="rect">
            <a:avLst/>
          </a:prstGeom>
        </p:spPr>
        <p:txBody>
          <a:bodyPr lIns="0" tIns="0" rIns="0" bIns="0">
            <a:normAutofit/>
          </a:bodyPr>
          <a:lstStyle>
            <a:lvl1pPr marL="0" indent="0">
              <a:buFont typeface="Symbol" pitchFamily="18" charset="2"/>
              <a:buNone/>
              <a:defRPr sz="2400" b="1" i="0" baseline="0">
                <a:solidFill>
                  <a:schemeClr val="bg1"/>
                </a:solidFill>
                <a:latin typeface="Arial Black" panose="020B0604020202020204" pitchFamily="34" charset="0"/>
                <a:cs typeface="Arial Black" panose="020B0604020202020204" pitchFamily="34" charset="0"/>
              </a:defRPr>
            </a:lvl1pPr>
          </a:lstStyle>
          <a:p>
            <a:pPr lvl="0"/>
            <a:r>
              <a:rPr lang="en-US" noProof="0" dirty="0"/>
              <a:t>Presentation Subtitle</a:t>
            </a:r>
          </a:p>
        </p:txBody>
      </p:sp>
      <p:sp>
        <p:nvSpPr>
          <p:cNvPr id="6" name="Text Placeholder 5"/>
          <p:cNvSpPr>
            <a:spLocks noGrp="1"/>
          </p:cNvSpPr>
          <p:nvPr>
            <p:ph type="body" sz="quarter" idx="10" hasCustomPrompt="1"/>
          </p:nvPr>
        </p:nvSpPr>
        <p:spPr>
          <a:xfrm>
            <a:off x="1228464" y="4646693"/>
            <a:ext cx="5334000" cy="243068"/>
          </a:xfrm>
          <a:prstGeom prst="rect">
            <a:avLst/>
          </a:prstGeom>
        </p:spPr>
        <p:txBody>
          <a:bodyPr lIns="0" tIns="0" rIns="0" bIns="0">
            <a:noAutofit/>
          </a:bodyPr>
          <a:lstStyle>
            <a:lvl1pPr marL="2679" indent="0">
              <a:buFontTx/>
              <a:buNone/>
              <a:defRPr sz="1800" b="0" i="0" u="none" baseline="0">
                <a:solidFill>
                  <a:schemeClr val="bg1">
                    <a:lumMod val="85000"/>
                  </a:schemeClr>
                </a:solidFill>
                <a:latin typeface="Arial" panose="020B0604020202020204" pitchFamily="34" charset="0"/>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1228468" y="2743200"/>
            <a:ext cx="10413997" cy="895606"/>
          </a:xfrm>
          <a:prstGeom prst="rect">
            <a:avLst/>
          </a:prstGeom>
        </p:spPr>
        <p:txBody>
          <a:bodyPr lIns="0" tIns="0" rIns="0" bIns="0" anchor="b" anchorCtr="0">
            <a:normAutofit/>
          </a:bodyPr>
          <a:lstStyle>
            <a:lvl1pPr marL="2679" marR="0" indent="0" algn="l" defTabSz="1034058" rtl="0" eaLnBrk="1" fontAlgn="base" latinLnBrk="0" hangingPunct="1">
              <a:lnSpc>
                <a:spcPct val="100000"/>
              </a:lnSpc>
              <a:spcBef>
                <a:spcPts val="0"/>
              </a:spcBef>
              <a:spcAft>
                <a:spcPts val="0"/>
              </a:spcAft>
              <a:buClr>
                <a:schemeClr val="accent1"/>
              </a:buClr>
              <a:buSzPct val="70000"/>
              <a:buFontTx/>
              <a:buNone/>
              <a:tabLst/>
              <a:defRPr sz="3200" b="1" i="0">
                <a:solidFill>
                  <a:schemeClr val="bg1"/>
                </a:solidFill>
                <a:latin typeface="Arial Black" panose="020B0604020202020204" pitchFamily="34" charset="0"/>
                <a:cs typeface="Arial Black" panose="020B0604020202020204" pitchFamily="34" charset="0"/>
              </a:defRPr>
            </a:lvl1pPr>
          </a:lstStyle>
          <a:p>
            <a:pPr lvl="0"/>
            <a:r>
              <a:rPr lang="en-US" dirty="0"/>
              <a:t>PRESENTATION TITLE SLIDE</a:t>
            </a:r>
          </a:p>
        </p:txBody>
      </p:sp>
      <p:pic>
        <p:nvPicPr>
          <p:cNvPr id="11" name="Picture 10">
            <a:extLst>
              <a:ext uri="{FF2B5EF4-FFF2-40B4-BE49-F238E27FC236}">
                <a16:creationId xmlns:a16="http://schemas.microsoft.com/office/drawing/2014/main" id="{C090ECA7-C74A-7D4F-BB87-3EC7C3AFB2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018834" y="658329"/>
            <a:ext cx="1426569" cy="1377035"/>
          </a:xfrm>
          <a:prstGeom prst="rect">
            <a:avLst/>
          </a:prstGeom>
        </p:spPr>
      </p:pic>
    </p:spTree>
    <p:extLst>
      <p:ext uri="{BB962C8B-B14F-4D97-AF65-F5344CB8AC3E}">
        <p14:creationId xmlns:p14="http://schemas.microsoft.com/office/powerpoint/2010/main" val="3017036048"/>
      </p:ext>
    </p:extLst>
  </p:cSld>
  <p:clrMapOvr>
    <a:masterClrMapping/>
  </p:clrMapOvr>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_FG_Title Page Opt2">
    <p:bg>
      <p:bgPr>
        <a:solidFill>
          <a:schemeClr val="accent4"/>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8DF223-7872-EE43-BA14-9FB9711B11B9}"/>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saturation sat="206000"/>
                    </a14:imgEffect>
                    <a14:imgEffect>
                      <a14:brightnessContrast bright="100000" contrast="100000"/>
                    </a14:imgEffect>
                  </a14:imgLayer>
                </a14:imgProps>
              </a:ext>
            </a:extLst>
          </a:blip>
          <a:stretch>
            <a:fillRect/>
          </a:stretch>
        </p:blipFill>
        <p:spPr>
          <a:xfrm>
            <a:off x="2759241" y="-80287"/>
            <a:ext cx="7138737" cy="7112777"/>
          </a:xfrm>
          <a:prstGeom prst="rect">
            <a:avLst/>
          </a:prstGeom>
        </p:spPr>
      </p:pic>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1228464" y="3687208"/>
            <a:ext cx="10413996" cy="377128"/>
          </a:xfrm>
          <a:prstGeom prst="rect">
            <a:avLst/>
          </a:prstGeom>
        </p:spPr>
        <p:txBody>
          <a:bodyPr lIns="0" tIns="0" rIns="0" bIns="0">
            <a:normAutofit/>
          </a:bodyPr>
          <a:lstStyle>
            <a:lvl1pPr marL="0" indent="0">
              <a:buFont typeface="Symbol" pitchFamily="18" charset="2"/>
              <a:buNone/>
              <a:defRPr sz="2400" b="1" i="0" baseline="0">
                <a:solidFill>
                  <a:schemeClr val="bg1"/>
                </a:solidFill>
                <a:latin typeface="Arial Black" panose="020B0604020202020204" pitchFamily="34" charset="0"/>
                <a:cs typeface="Arial Black" panose="020B0604020202020204" pitchFamily="34" charset="0"/>
              </a:defRPr>
            </a:lvl1pPr>
          </a:lstStyle>
          <a:p>
            <a:pPr lvl="0"/>
            <a:r>
              <a:rPr lang="en-US" noProof="0" dirty="0"/>
              <a:t>Presentation Subtitle</a:t>
            </a:r>
          </a:p>
        </p:txBody>
      </p:sp>
      <p:sp>
        <p:nvSpPr>
          <p:cNvPr id="6" name="Text Placeholder 5"/>
          <p:cNvSpPr>
            <a:spLocks noGrp="1"/>
          </p:cNvSpPr>
          <p:nvPr>
            <p:ph type="body" sz="quarter" idx="10" hasCustomPrompt="1"/>
          </p:nvPr>
        </p:nvSpPr>
        <p:spPr>
          <a:xfrm>
            <a:off x="1228464" y="4646693"/>
            <a:ext cx="5334000" cy="243068"/>
          </a:xfrm>
          <a:prstGeom prst="rect">
            <a:avLst/>
          </a:prstGeom>
        </p:spPr>
        <p:txBody>
          <a:bodyPr lIns="0" tIns="0" rIns="0" bIns="0">
            <a:noAutofit/>
          </a:bodyPr>
          <a:lstStyle>
            <a:lvl1pPr marL="2679" indent="0">
              <a:buFontTx/>
              <a:buNone/>
              <a:defRPr sz="1800" b="0" i="0" u="none" baseline="0">
                <a:solidFill>
                  <a:schemeClr val="bg1">
                    <a:lumMod val="85000"/>
                  </a:schemeClr>
                </a:solidFill>
                <a:latin typeface="Arial" panose="020B0604020202020204" pitchFamily="34" charset="0"/>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1228468" y="2743200"/>
            <a:ext cx="10413997" cy="895606"/>
          </a:xfrm>
          <a:prstGeom prst="rect">
            <a:avLst/>
          </a:prstGeom>
        </p:spPr>
        <p:txBody>
          <a:bodyPr lIns="0" tIns="0" rIns="0" bIns="0" anchor="b" anchorCtr="0">
            <a:normAutofit/>
          </a:bodyPr>
          <a:lstStyle>
            <a:lvl1pPr marL="2679" marR="0" indent="0" algn="l" defTabSz="1034058" rtl="0" eaLnBrk="1" fontAlgn="base" latinLnBrk="0" hangingPunct="1">
              <a:lnSpc>
                <a:spcPct val="100000"/>
              </a:lnSpc>
              <a:spcBef>
                <a:spcPts val="0"/>
              </a:spcBef>
              <a:spcAft>
                <a:spcPts val="0"/>
              </a:spcAft>
              <a:buClr>
                <a:schemeClr val="accent1"/>
              </a:buClr>
              <a:buSzPct val="70000"/>
              <a:buFontTx/>
              <a:buNone/>
              <a:tabLst/>
              <a:defRPr sz="3200" b="1" i="0">
                <a:solidFill>
                  <a:schemeClr val="bg1"/>
                </a:solidFill>
                <a:latin typeface="Arial Black" panose="020B0604020202020204" pitchFamily="34" charset="0"/>
                <a:cs typeface="Arial Black" panose="020B0604020202020204" pitchFamily="34" charset="0"/>
              </a:defRPr>
            </a:lvl1pPr>
          </a:lstStyle>
          <a:p>
            <a:pPr lvl="0"/>
            <a:r>
              <a:rPr lang="en-US" dirty="0"/>
              <a:t>PRESENTATION TITLE SLIDE</a:t>
            </a:r>
          </a:p>
        </p:txBody>
      </p:sp>
      <p:pic>
        <p:nvPicPr>
          <p:cNvPr id="11" name="Picture 10">
            <a:extLst>
              <a:ext uri="{FF2B5EF4-FFF2-40B4-BE49-F238E27FC236}">
                <a16:creationId xmlns:a16="http://schemas.microsoft.com/office/drawing/2014/main" id="{C090ECA7-C74A-7D4F-BB87-3EC7C3AFB2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018834" y="658329"/>
            <a:ext cx="1426569" cy="1377035"/>
          </a:xfrm>
          <a:prstGeom prst="rect">
            <a:avLst/>
          </a:prstGeom>
        </p:spPr>
      </p:pic>
    </p:spTree>
    <p:extLst>
      <p:ext uri="{BB962C8B-B14F-4D97-AF65-F5344CB8AC3E}">
        <p14:creationId xmlns:p14="http://schemas.microsoft.com/office/powerpoint/2010/main" val="2404708082"/>
      </p:ext>
    </p:extLst>
  </p:cSld>
  <p:clrMapOvr>
    <a:masterClrMapping/>
  </p:clrMapOvr>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4_FG_Title Page Opt2">
    <p:bg>
      <p:bgPr>
        <a:solidFill>
          <a:schemeClr val="accent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8DF223-7872-EE43-BA14-9FB9711B11B9}"/>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saturation sat="206000"/>
                    </a14:imgEffect>
                    <a14:imgEffect>
                      <a14:brightnessContrast bright="100000" contrast="100000"/>
                    </a14:imgEffect>
                  </a14:imgLayer>
                </a14:imgProps>
              </a:ext>
            </a:extLst>
          </a:blip>
          <a:stretch>
            <a:fillRect/>
          </a:stretch>
        </p:blipFill>
        <p:spPr>
          <a:xfrm>
            <a:off x="2759241" y="-80287"/>
            <a:ext cx="7138737" cy="7112777"/>
          </a:xfrm>
          <a:prstGeom prst="rect">
            <a:avLst/>
          </a:prstGeom>
        </p:spPr>
      </p:pic>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1228464" y="3687208"/>
            <a:ext cx="10413996" cy="377128"/>
          </a:xfrm>
          <a:prstGeom prst="rect">
            <a:avLst/>
          </a:prstGeom>
        </p:spPr>
        <p:txBody>
          <a:bodyPr lIns="0" tIns="0" rIns="0" bIns="0">
            <a:normAutofit/>
          </a:bodyPr>
          <a:lstStyle>
            <a:lvl1pPr marL="0" indent="0">
              <a:buFont typeface="Symbol" pitchFamily="18" charset="2"/>
              <a:buNone/>
              <a:defRPr sz="2400" b="1" i="0" baseline="0">
                <a:solidFill>
                  <a:schemeClr val="bg1"/>
                </a:solidFill>
                <a:latin typeface="Arial Black" panose="020B0604020202020204" pitchFamily="34" charset="0"/>
                <a:cs typeface="Arial Black" panose="020B0604020202020204" pitchFamily="34" charset="0"/>
              </a:defRPr>
            </a:lvl1pPr>
          </a:lstStyle>
          <a:p>
            <a:pPr lvl="0"/>
            <a:r>
              <a:rPr lang="en-US" noProof="0" dirty="0"/>
              <a:t>Presentation Subtitle</a:t>
            </a:r>
          </a:p>
        </p:txBody>
      </p:sp>
      <p:sp>
        <p:nvSpPr>
          <p:cNvPr id="6" name="Text Placeholder 5"/>
          <p:cNvSpPr>
            <a:spLocks noGrp="1"/>
          </p:cNvSpPr>
          <p:nvPr>
            <p:ph type="body" sz="quarter" idx="10" hasCustomPrompt="1"/>
          </p:nvPr>
        </p:nvSpPr>
        <p:spPr>
          <a:xfrm>
            <a:off x="1228464" y="4646693"/>
            <a:ext cx="5334000" cy="243068"/>
          </a:xfrm>
          <a:prstGeom prst="rect">
            <a:avLst/>
          </a:prstGeom>
        </p:spPr>
        <p:txBody>
          <a:bodyPr lIns="0" tIns="0" rIns="0" bIns="0">
            <a:noAutofit/>
          </a:bodyPr>
          <a:lstStyle>
            <a:lvl1pPr marL="2679" indent="0">
              <a:buFontTx/>
              <a:buNone/>
              <a:defRPr sz="1800" b="0" i="0" u="none" baseline="0">
                <a:solidFill>
                  <a:schemeClr val="bg1">
                    <a:lumMod val="85000"/>
                  </a:schemeClr>
                </a:solidFill>
                <a:latin typeface="Arial" panose="020B0604020202020204" pitchFamily="34" charset="0"/>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1228468" y="2743200"/>
            <a:ext cx="10413997" cy="895606"/>
          </a:xfrm>
          <a:prstGeom prst="rect">
            <a:avLst/>
          </a:prstGeom>
        </p:spPr>
        <p:txBody>
          <a:bodyPr lIns="0" tIns="0" rIns="0" bIns="0" anchor="b" anchorCtr="0">
            <a:normAutofit/>
          </a:bodyPr>
          <a:lstStyle>
            <a:lvl1pPr marL="2679" marR="0" indent="0" algn="l" defTabSz="1034058" rtl="0" eaLnBrk="1" fontAlgn="base" latinLnBrk="0" hangingPunct="1">
              <a:lnSpc>
                <a:spcPct val="100000"/>
              </a:lnSpc>
              <a:spcBef>
                <a:spcPts val="0"/>
              </a:spcBef>
              <a:spcAft>
                <a:spcPts val="0"/>
              </a:spcAft>
              <a:buClr>
                <a:schemeClr val="accent1"/>
              </a:buClr>
              <a:buSzPct val="70000"/>
              <a:buFontTx/>
              <a:buNone/>
              <a:tabLst/>
              <a:defRPr sz="3200" b="1" i="0">
                <a:solidFill>
                  <a:schemeClr val="bg1"/>
                </a:solidFill>
                <a:latin typeface="Arial Black" panose="020B0604020202020204" pitchFamily="34" charset="0"/>
                <a:cs typeface="Arial Black" panose="020B0604020202020204" pitchFamily="34" charset="0"/>
              </a:defRPr>
            </a:lvl1pPr>
          </a:lstStyle>
          <a:p>
            <a:pPr lvl="0"/>
            <a:r>
              <a:rPr lang="en-US" dirty="0"/>
              <a:t>PRESENTATION TITLE SLIDE</a:t>
            </a:r>
          </a:p>
        </p:txBody>
      </p:sp>
      <p:pic>
        <p:nvPicPr>
          <p:cNvPr id="11" name="Picture 10">
            <a:extLst>
              <a:ext uri="{FF2B5EF4-FFF2-40B4-BE49-F238E27FC236}">
                <a16:creationId xmlns:a16="http://schemas.microsoft.com/office/drawing/2014/main" id="{C090ECA7-C74A-7D4F-BB87-3EC7C3AFB2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018834" y="658329"/>
            <a:ext cx="1426569" cy="1377035"/>
          </a:xfrm>
          <a:prstGeom prst="rect">
            <a:avLst/>
          </a:prstGeom>
        </p:spPr>
      </p:pic>
    </p:spTree>
    <p:extLst>
      <p:ext uri="{BB962C8B-B14F-4D97-AF65-F5344CB8AC3E}">
        <p14:creationId xmlns:p14="http://schemas.microsoft.com/office/powerpoint/2010/main" val="2894807219"/>
      </p:ext>
    </p:extLst>
  </p:cSld>
  <p:clrMapOvr>
    <a:masterClrMapping/>
  </p:clrMapOvr>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5_FG_Title Page Opt2">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8DF223-7872-EE43-BA14-9FB9711B11B9}"/>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saturation sat="206000"/>
                    </a14:imgEffect>
                    <a14:imgEffect>
                      <a14:brightnessContrast bright="100000" contrast="100000"/>
                    </a14:imgEffect>
                  </a14:imgLayer>
                </a14:imgProps>
              </a:ext>
            </a:extLst>
          </a:blip>
          <a:stretch>
            <a:fillRect/>
          </a:stretch>
        </p:blipFill>
        <p:spPr>
          <a:xfrm>
            <a:off x="2759241" y="-80287"/>
            <a:ext cx="7138737" cy="7112777"/>
          </a:xfrm>
          <a:prstGeom prst="rect">
            <a:avLst/>
          </a:prstGeom>
        </p:spPr>
      </p:pic>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1228464" y="3687208"/>
            <a:ext cx="10413996" cy="377128"/>
          </a:xfrm>
          <a:prstGeom prst="rect">
            <a:avLst/>
          </a:prstGeom>
        </p:spPr>
        <p:txBody>
          <a:bodyPr lIns="0" tIns="0" rIns="0" bIns="0">
            <a:normAutofit/>
          </a:bodyPr>
          <a:lstStyle>
            <a:lvl1pPr marL="0" indent="0">
              <a:buFont typeface="Symbol" pitchFamily="18" charset="2"/>
              <a:buNone/>
              <a:defRPr sz="2400" b="1" i="0" baseline="0">
                <a:solidFill>
                  <a:schemeClr val="bg1"/>
                </a:solidFill>
                <a:latin typeface="Arial Black" panose="020B0604020202020204" pitchFamily="34" charset="0"/>
                <a:cs typeface="Arial Black" panose="020B0604020202020204" pitchFamily="34" charset="0"/>
              </a:defRPr>
            </a:lvl1pPr>
          </a:lstStyle>
          <a:p>
            <a:pPr lvl="0"/>
            <a:r>
              <a:rPr lang="en-US" noProof="0" dirty="0"/>
              <a:t>Presentation Subtitle</a:t>
            </a:r>
          </a:p>
        </p:txBody>
      </p:sp>
      <p:sp>
        <p:nvSpPr>
          <p:cNvPr id="6" name="Text Placeholder 5"/>
          <p:cNvSpPr>
            <a:spLocks noGrp="1"/>
          </p:cNvSpPr>
          <p:nvPr>
            <p:ph type="body" sz="quarter" idx="10" hasCustomPrompt="1"/>
          </p:nvPr>
        </p:nvSpPr>
        <p:spPr>
          <a:xfrm>
            <a:off x="1228464" y="4646693"/>
            <a:ext cx="5334000" cy="243068"/>
          </a:xfrm>
          <a:prstGeom prst="rect">
            <a:avLst/>
          </a:prstGeom>
        </p:spPr>
        <p:txBody>
          <a:bodyPr lIns="0" tIns="0" rIns="0" bIns="0">
            <a:noAutofit/>
          </a:bodyPr>
          <a:lstStyle>
            <a:lvl1pPr marL="2679" indent="0">
              <a:buFontTx/>
              <a:buNone/>
              <a:defRPr sz="1800" b="0" i="0" u="none" baseline="0">
                <a:solidFill>
                  <a:schemeClr val="bg1">
                    <a:lumMod val="85000"/>
                  </a:schemeClr>
                </a:solidFill>
                <a:latin typeface="Arial" panose="020B0604020202020204" pitchFamily="34" charset="0"/>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1228468" y="2743200"/>
            <a:ext cx="10413997" cy="895606"/>
          </a:xfrm>
          <a:prstGeom prst="rect">
            <a:avLst/>
          </a:prstGeom>
        </p:spPr>
        <p:txBody>
          <a:bodyPr lIns="0" tIns="0" rIns="0" bIns="0" anchor="b" anchorCtr="0">
            <a:normAutofit/>
          </a:bodyPr>
          <a:lstStyle>
            <a:lvl1pPr marL="2679" marR="0" indent="0" algn="l" defTabSz="1034058" rtl="0" eaLnBrk="1" fontAlgn="base" latinLnBrk="0" hangingPunct="1">
              <a:lnSpc>
                <a:spcPct val="100000"/>
              </a:lnSpc>
              <a:spcBef>
                <a:spcPts val="0"/>
              </a:spcBef>
              <a:spcAft>
                <a:spcPts val="0"/>
              </a:spcAft>
              <a:buClr>
                <a:schemeClr val="accent1"/>
              </a:buClr>
              <a:buSzPct val="70000"/>
              <a:buFontTx/>
              <a:buNone/>
              <a:tabLst/>
              <a:defRPr sz="3200" b="1" i="0">
                <a:solidFill>
                  <a:schemeClr val="bg1"/>
                </a:solidFill>
                <a:latin typeface="Arial Black" panose="020B0604020202020204" pitchFamily="34" charset="0"/>
                <a:cs typeface="Arial Black" panose="020B0604020202020204" pitchFamily="34" charset="0"/>
              </a:defRPr>
            </a:lvl1pPr>
          </a:lstStyle>
          <a:p>
            <a:pPr lvl="0"/>
            <a:r>
              <a:rPr lang="en-US" dirty="0"/>
              <a:t>PRESENTATION TITLE SLIDE</a:t>
            </a:r>
          </a:p>
        </p:txBody>
      </p:sp>
      <p:pic>
        <p:nvPicPr>
          <p:cNvPr id="11" name="Picture 10">
            <a:extLst>
              <a:ext uri="{FF2B5EF4-FFF2-40B4-BE49-F238E27FC236}">
                <a16:creationId xmlns:a16="http://schemas.microsoft.com/office/drawing/2014/main" id="{C090ECA7-C74A-7D4F-BB87-3EC7C3AFB27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018834" y="658329"/>
            <a:ext cx="1426569" cy="1377035"/>
          </a:xfrm>
          <a:prstGeom prst="rect">
            <a:avLst/>
          </a:prstGeom>
        </p:spPr>
      </p:pic>
    </p:spTree>
    <p:extLst>
      <p:ext uri="{BB962C8B-B14F-4D97-AF65-F5344CB8AC3E}">
        <p14:creationId xmlns:p14="http://schemas.microsoft.com/office/powerpoint/2010/main" val="3646510254"/>
      </p:ext>
    </p:extLst>
  </p:cSld>
  <p:clrMapOvr>
    <a:masterClrMapping/>
  </p:clrMapOvr>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3_F&amp;G_Title Page Opt2">
    <p:bg>
      <p:bgPr>
        <a:solidFill>
          <a:schemeClr val="tx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saturation sat="206000"/>
                    </a14:imgEffect>
                    <a14:imgEffect>
                      <a14:brightnessContrast bright="100000" contrast="100000"/>
                    </a14:imgEffect>
                  </a14:imgLayer>
                </a14:imgProps>
              </a:ext>
            </a:extLst>
          </a:blip>
          <a:stretch>
            <a:fillRect/>
          </a:stretch>
        </p:blipFill>
        <p:spPr>
          <a:xfrm>
            <a:off x="2759241" y="-80287"/>
            <a:ext cx="7138737" cy="7112777"/>
          </a:xfrm>
          <a:prstGeom prst="rect">
            <a:avLst/>
          </a:prstGeom>
        </p:spPr>
      </p:pic>
    </p:spTree>
    <p:extLst>
      <p:ext uri="{BB962C8B-B14F-4D97-AF65-F5344CB8AC3E}">
        <p14:creationId xmlns:p14="http://schemas.microsoft.com/office/powerpoint/2010/main" val="377225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46063978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_F&amp;G_Title Page Opt2">
    <p:bg>
      <p:bgPr>
        <a:solidFill>
          <a:schemeClr val="bg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blip>
          <a:stretch>
            <a:fillRect/>
          </a:stretch>
        </p:blipFill>
        <p:spPr>
          <a:xfrm>
            <a:off x="2759241" y="-80287"/>
            <a:ext cx="7138737" cy="7112777"/>
          </a:xfrm>
          <a:prstGeom prst="rect">
            <a:avLst/>
          </a:prstGeom>
        </p:spPr>
      </p:pic>
    </p:spTree>
    <p:extLst>
      <p:ext uri="{BB962C8B-B14F-4D97-AF65-F5344CB8AC3E}">
        <p14:creationId xmlns:p14="http://schemas.microsoft.com/office/powerpoint/2010/main" val="67101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4_F&amp;G_Title Page Opt2">
    <p:bg>
      <p:bgPr>
        <a:solidFill>
          <a:schemeClr val="accent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blip>
          <a:stretch>
            <a:fillRect/>
          </a:stretch>
        </p:blipFill>
        <p:spPr>
          <a:xfrm>
            <a:off x="2759241" y="-80287"/>
            <a:ext cx="7138737" cy="7112777"/>
          </a:xfrm>
          <a:prstGeom prst="rect">
            <a:avLst/>
          </a:prstGeom>
        </p:spPr>
      </p:pic>
    </p:spTree>
    <p:extLst>
      <p:ext uri="{BB962C8B-B14F-4D97-AF65-F5344CB8AC3E}">
        <p14:creationId xmlns:p14="http://schemas.microsoft.com/office/powerpoint/2010/main" val="253797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8_F&amp;G_Title Page Opt2">
    <p:bg>
      <p:bgPr>
        <a:solidFill>
          <a:schemeClr val="accent4"/>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blip>
          <a:stretch>
            <a:fillRect/>
          </a:stretch>
        </p:blipFill>
        <p:spPr>
          <a:xfrm>
            <a:off x="2759241" y="-80287"/>
            <a:ext cx="7138737" cy="7112777"/>
          </a:xfrm>
          <a:prstGeom prst="rect">
            <a:avLst/>
          </a:prstGeom>
        </p:spPr>
      </p:pic>
    </p:spTree>
    <p:extLst>
      <p:ext uri="{BB962C8B-B14F-4D97-AF65-F5344CB8AC3E}">
        <p14:creationId xmlns:p14="http://schemas.microsoft.com/office/powerpoint/2010/main" val="226464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5_F&amp;G_Title Page Opt2">
    <p:bg>
      <p:bgPr>
        <a:solidFill>
          <a:schemeClr val="accent3"/>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blip>
          <a:stretch>
            <a:fillRect/>
          </a:stretch>
        </p:blipFill>
        <p:spPr>
          <a:xfrm>
            <a:off x="2759241" y="-80287"/>
            <a:ext cx="7138737" cy="7112777"/>
          </a:xfrm>
          <a:prstGeom prst="rect">
            <a:avLst/>
          </a:prstGeom>
        </p:spPr>
      </p:pic>
    </p:spTree>
    <p:extLst>
      <p:ext uri="{BB962C8B-B14F-4D97-AF65-F5344CB8AC3E}">
        <p14:creationId xmlns:p14="http://schemas.microsoft.com/office/powerpoint/2010/main" val="2456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7_F&amp;G_Title Page Opt2">
    <p:bg>
      <p:bgPr>
        <a:solidFill>
          <a:schemeClr val="tx1"/>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mt="41000"/>
          </a:blip>
          <a:stretch>
            <a:fillRect/>
          </a:stretch>
        </p:blipFill>
        <p:spPr>
          <a:xfrm>
            <a:off x="2759241" y="-80287"/>
            <a:ext cx="7138737" cy="7112777"/>
          </a:xfrm>
          <a:prstGeom prst="rect">
            <a:avLst/>
          </a:prstGeom>
        </p:spPr>
      </p:pic>
    </p:spTree>
    <p:extLst>
      <p:ext uri="{BB962C8B-B14F-4D97-AF65-F5344CB8AC3E}">
        <p14:creationId xmlns:p14="http://schemas.microsoft.com/office/powerpoint/2010/main" val="169688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_F&amp;G_Title Page Opt 1">
    <p:spTree>
      <p:nvGrpSpPr>
        <p:cNvPr id="1" name=""/>
        <p:cNvGrpSpPr/>
        <p:nvPr/>
      </p:nvGrpSpPr>
      <p:grpSpPr>
        <a:xfrm>
          <a:off x="0" y="0"/>
          <a:ext cx="0" cy="0"/>
          <a:chOff x="0" y="0"/>
          <a:chExt cx="0" cy="0"/>
        </a:xfrm>
      </p:grpSpPr>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31638" r="1"/>
          <a:stretch/>
        </p:blipFill>
        <p:spPr>
          <a:xfrm>
            <a:off x="-1" y="318186"/>
            <a:ext cx="4329723" cy="6307838"/>
          </a:xfrm>
          <a:prstGeom prst="rect">
            <a:avLst/>
          </a:prstGeom>
        </p:spPr>
      </p:pic>
      <p:sp>
        <p:nvSpPr>
          <p:cNvPr id="2" name="Rectangle 1"/>
          <p:cNvSpPr/>
          <p:nvPr/>
        </p:nvSpPr>
        <p:spPr bwMode="auto">
          <a:xfrm>
            <a:off x="11176000" y="6362700"/>
            <a:ext cx="508000" cy="3429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7" name="Picture 6" descr="F&amp;G only RG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8230" y="5267740"/>
            <a:ext cx="1435769" cy="1437860"/>
          </a:xfrm>
          <a:prstGeom prst="rect">
            <a:avLst/>
          </a:prstGeom>
        </p:spPr>
      </p:pic>
      <p:sp>
        <p:nvSpPr>
          <p:cNvPr id="9" name="Text Placeholder 12"/>
          <p:cNvSpPr>
            <a:spLocks noGrp="1"/>
          </p:cNvSpPr>
          <p:nvPr>
            <p:ph type="body" sz="quarter" idx="14" hasCustomPrompt="1"/>
          </p:nvPr>
        </p:nvSpPr>
        <p:spPr>
          <a:xfrm>
            <a:off x="4660230" y="1798984"/>
            <a:ext cx="7023769" cy="1204783"/>
          </a:xfrm>
          <a:prstGeom prst="rect">
            <a:avLst/>
          </a:prstGeom>
        </p:spPr>
        <p:txBody>
          <a:bodyPr lIns="0" tIns="0" rIns="0" bIns="0" anchor="b" anchorCtr="0">
            <a:normAutofit/>
          </a:bodyPr>
          <a:lstStyle>
            <a:lvl1pPr marL="2679" indent="0">
              <a:buFontTx/>
              <a:buNone/>
              <a:defRPr lang="en-US" sz="3000" b="1" i="0" kern="0" dirty="0">
                <a:solidFill>
                  <a:schemeClr val="tx2"/>
                </a:solidFill>
                <a:latin typeface="Arial Black" panose="020B0604020202020204" pitchFamily="34" charset="0"/>
                <a:ea typeface="+mn-ea"/>
                <a:cs typeface="Arial Black" panose="020B0604020202020204" pitchFamily="34" charset="0"/>
              </a:defRPr>
            </a:lvl1pPr>
          </a:lstStyle>
          <a:p>
            <a:pPr lvl="0"/>
            <a:r>
              <a:rPr lang="en-US" dirty="0"/>
              <a:t>PRESENTATION TITLE SLIDE</a:t>
            </a:r>
          </a:p>
        </p:txBody>
      </p:sp>
      <p:sp>
        <p:nvSpPr>
          <p:cNvPr id="10" name="Rectangle 84"/>
          <p:cNvSpPr>
            <a:spLocks noGrp="1" noChangeArrowheads="1"/>
          </p:cNvSpPr>
          <p:nvPr>
            <p:ph type="subTitle" idx="1" hasCustomPrompt="1"/>
          </p:nvPr>
        </p:nvSpPr>
        <p:spPr>
          <a:xfrm>
            <a:off x="4660231" y="3148762"/>
            <a:ext cx="6756400" cy="377128"/>
          </a:xfrm>
          <a:prstGeom prst="rect">
            <a:avLst/>
          </a:prstGeom>
        </p:spPr>
        <p:txBody>
          <a:bodyPr lIns="0" tIns="0" rIns="0" bIns="0">
            <a:normAutofit/>
          </a:bodyPr>
          <a:lstStyle>
            <a:lvl1pPr marL="0" indent="0">
              <a:buFont typeface="Symbol" pitchFamily="18" charset="2"/>
              <a:buNone/>
              <a:defRPr sz="2200" b="0" i="0" baseline="0">
                <a:solidFill>
                  <a:schemeClr val="bg2"/>
                </a:solidFill>
                <a:latin typeface="Arial" panose="020B0604020202020204" pitchFamily="34" charset="0"/>
              </a:defRPr>
            </a:lvl1pPr>
          </a:lstStyle>
          <a:p>
            <a:pPr lvl="0"/>
            <a:r>
              <a:rPr lang="en-US" noProof="0" dirty="0"/>
              <a:t>PRESENTATION SUBTITLE</a:t>
            </a:r>
          </a:p>
          <a:p>
            <a:pPr lvl="0"/>
            <a:endParaRPr lang="en-US" noProof="0" dirty="0"/>
          </a:p>
        </p:txBody>
      </p:sp>
      <p:sp>
        <p:nvSpPr>
          <p:cNvPr id="14" name="Text Placeholder 5"/>
          <p:cNvSpPr>
            <a:spLocks noGrp="1"/>
          </p:cNvSpPr>
          <p:nvPr>
            <p:ph type="body" sz="quarter" idx="10" hasCustomPrompt="1"/>
          </p:nvPr>
        </p:nvSpPr>
        <p:spPr>
          <a:xfrm>
            <a:off x="4660231" y="3670888"/>
            <a:ext cx="6756400" cy="243068"/>
          </a:xfrm>
          <a:prstGeom prst="rect">
            <a:avLst/>
          </a:prstGeom>
        </p:spPr>
        <p:txBody>
          <a:bodyPr lIns="0" tIns="0" rIns="0" bIns="0">
            <a:noAutofit/>
          </a:bodyPr>
          <a:lstStyle>
            <a:lvl1pPr marL="2679" indent="0">
              <a:buFontTx/>
              <a:buNone/>
              <a:defRPr sz="1800" b="0" i="0" u="none" baseline="0">
                <a:solidFill>
                  <a:schemeClr val="tx1">
                    <a:lumMod val="60000"/>
                    <a:lumOff val="40000"/>
                  </a:schemeClr>
                </a:solidFill>
                <a:latin typeface="Arial" panose="020B0604020202020204" pitchFamily="34" charset="0"/>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11" name="TextBox 10">
            <a:extLst>
              <a:ext uri="{FF2B5EF4-FFF2-40B4-BE49-F238E27FC236}">
                <a16:creationId xmlns:a16="http://schemas.microsoft.com/office/drawing/2014/main" id="{964B5E89-53ED-E04D-8529-E03BC0E42E9D}"/>
              </a:ext>
            </a:extLst>
          </p:cNvPr>
          <p:cNvSpPr txBox="1"/>
          <p:nvPr userDrawn="1"/>
        </p:nvSpPr>
        <p:spPr>
          <a:xfrm>
            <a:off x="1219721" y="6543575"/>
            <a:ext cx="4168695" cy="246221"/>
          </a:xfrm>
          <a:prstGeom prst="rect">
            <a:avLst/>
          </a:prstGeom>
          <a:ln>
            <a:noFill/>
          </a:ln>
        </p:spPr>
        <p:txBody>
          <a:bodyPr wrap="square" lIns="0" tIns="45720" rIns="0" bIns="45720" rtlCol="0" anchor="ctr" anchorCtr="0">
            <a:spAutoFit/>
          </a:bodyPr>
          <a:lstStyle/>
          <a:p>
            <a:pPr algn="l">
              <a:tabLst>
                <a:tab pos="7824788" algn="r"/>
                <a:tab pos="8302625" algn="dec"/>
              </a:tabLst>
            </a:pPr>
            <a:r>
              <a:rPr lang="en-US" sz="1000" b="0" i="0" kern="0" dirty="0">
                <a:solidFill>
                  <a:schemeClr val="tx2"/>
                </a:solidFill>
                <a:latin typeface="Arial" panose="020B0604020202020204" pitchFamily="34" charset="0"/>
              </a:rPr>
              <a:t>*CONFIDENTIAL: Do</a:t>
            </a:r>
            <a:r>
              <a:rPr lang="en-US" sz="1000" b="0" i="0" kern="0" baseline="0" dirty="0">
                <a:solidFill>
                  <a:schemeClr val="tx2"/>
                </a:solidFill>
                <a:latin typeface="Arial" panose="020B0604020202020204" pitchFamily="34" charset="0"/>
              </a:rPr>
              <a:t> Not Distribute Outside F&amp;G</a:t>
            </a:r>
            <a:endParaRPr lang="en-US" sz="1000" b="0" i="0" kern="0" dirty="0">
              <a:solidFill>
                <a:schemeClr val="tx2"/>
              </a:solidFill>
              <a:latin typeface="Arial" panose="020B0604020202020204" pitchFamily="34" charset="0"/>
            </a:endParaRPr>
          </a:p>
        </p:txBody>
      </p:sp>
    </p:spTree>
    <p:extLst>
      <p:ext uri="{BB962C8B-B14F-4D97-AF65-F5344CB8AC3E}">
        <p14:creationId xmlns:p14="http://schemas.microsoft.com/office/powerpoint/2010/main" val="198677611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448">
          <p15:clr>
            <a:srgbClr val="FBAE40"/>
          </p15:clr>
        </p15:guide>
        <p15:guide id="3" orient="horz" pos="2736">
          <p15:clr>
            <a:srgbClr val="FBAE40"/>
          </p15:clr>
        </p15:guide>
        <p15:guide id="4" orient="horz" pos="297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4_FG_Section Title Lvl 2_Opt 1">
    <p:spTree>
      <p:nvGrpSpPr>
        <p:cNvPr id="1" name=""/>
        <p:cNvGrpSpPr/>
        <p:nvPr/>
      </p:nvGrpSpPr>
      <p:grpSpPr>
        <a:xfrm>
          <a:off x="0" y="0"/>
          <a:ext cx="0" cy="0"/>
          <a:chOff x="0" y="0"/>
          <a:chExt cx="0" cy="0"/>
        </a:xfrm>
      </p:grpSpPr>
      <p:sp>
        <p:nvSpPr>
          <p:cNvPr id="7" name="Rectangle 6"/>
          <p:cNvSpPr/>
          <p:nvPr/>
        </p:nvSpPr>
        <p:spPr bwMode="auto">
          <a:xfrm>
            <a:off x="1648500" y="2770632"/>
            <a:ext cx="8363712" cy="1325880"/>
          </a:xfrm>
          <a:prstGeom prst="rect">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846484" y="4206240"/>
            <a:ext cx="8092632" cy="377128"/>
          </a:xfrm>
          <a:prstGeom prst="rect">
            <a:avLst/>
          </a:prstGeom>
        </p:spPr>
        <p:txBody>
          <a:bodyPr lIns="0" tIns="0" rIns="0" bIns="0" anchor="ctr" anchorCtr="0">
            <a:normAutofit/>
          </a:bodyPr>
          <a:lstStyle>
            <a:lvl1pPr marL="0" indent="0">
              <a:buFont typeface="Symbol" pitchFamily="18" charset="2"/>
              <a:buNone/>
              <a:defRPr sz="2000" b="0" i="0">
                <a:solidFill>
                  <a:schemeClr val="tx1"/>
                </a:solidFill>
                <a:latin typeface="Arial" panose="020B0604020202020204" pitchFamily="34" charset="0"/>
              </a:defRPr>
            </a:lvl1pPr>
          </a:lstStyle>
          <a:p>
            <a:pPr lvl="0"/>
            <a:r>
              <a:rPr lang="en-US" noProof="0" dirty="0"/>
              <a:t>Click to Edit Subtitle Text</a:t>
            </a:r>
          </a:p>
        </p:txBody>
      </p:sp>
      <p:sp>
        <p:nvSpPr>
          <p:cNvPr id="6" name="Title 5"/>
          <p:cNvSpPr>
            <a:spLocks noGrp="1" noChangeArrowheads="1"/>
          </p:cNvSpPr>
          <p:nvPr>
            <p:ph type="ctrTitle" hasCustomPrompt="1"/>
          </p:nvPr>
        </p:nvSpPr>
        <p:spPr>
          <a:xfrm>
            <a:off x="1846484" y="2879558"/>
            <a:ext cx="7924800" cy="1143000"/>
          </a:xfrm>
          <a:prstGeom prst="rect">
            <a:avLst/>
          </a:prstGeom>
          <a:noFill/>
          <a:ln w="9525">
            <a:noFill/>
          </a:ln>
        </p:spPr>
        <p:txBody>
          <a:bodyPr lIns="0" tIns="0" rIns="0" bIns="0" anchor="ctr" anchorCtr="0">
            <a:noAutofit/>
          </a:bodyPr>
          <a:lstStyle>
            <a:lvl1pPr>
              <a:defRPr sz="3200" b="1" i="0" baseline="0">
                <a:solidFill>
                  <a:schemeClr val="bg1"/>
                </a:solidFill>
                <a:latin typeface="Arial Black" panose="020B0604020202020204" pitchFamily="34" charset="0"/>
                <a:cs typeface="Arial Black" panose="020B0604020202020204" pitchFamily="34" charset="0"/>
              </a:defRPr>
            </a:lvl1pPr>
          </a:lstStyle>
          <a:p>
            <a:pPr lvl="0"/>
            <a:r>
              <a:rPr lang="en-US" noProof="0" dirty="0"/>
              <a:t>Click to Edit Section Text</a:t>
            </a:r>
          </a:p>
        </p:txBody>
      </p:sp>
      <p:sp>
        <p:nvSpPr>
          <p:cNvPr id="2" name="Footer Placeholder 1"/>
          <p:cNvSpPr>
            <a:spLocks noGrp="1"/>
          </p:cNvSpPr>
          <p:nvPr>
            <p:ph type="ftr" sz="quarter" idx="10"/>
          </p:nvPr>
        </p:nvSpPr>
        <p:spPr/>
        <p:txBody>
          <a:bodyPr/>
          <a:lstStyle/>
          <a:p>
            <a:r>
              <a:rPr lang="en-US"/>
              <a:t>Presentation Title</a:t>
            </a:r>
            <a:endParaRPr lang="en-US" dirty="0"/>
          </a:p>
        </p:txBody>
      </p:sp>
      <p:sp>
        <p:nvSpPr>
          <p:cNvPr id="3" name="Slide Number Placeholder 2"/>
          <p:cNvSpPr>
            <a:spLocks noGrp="1"/>
          </p:cNvSpPr>
          <p:nvPr>
            <p:ph type="sldNum" sz="quarter" idx="11"/>
          </p:nvPr>
        </p:nvSpPr>
        <p:spPr/>
        <p:txBody>
          <a:bodyPr/>
          <a:lstStyle/>
          <a:p>
            <a:fld id="{7944B44A-74C8-4AA6-BEAC-31CFF941A7D4}" type="slidenum">
              <a:rPr lang="en-US" smtClean="0"/>
              <a:pPr/>
              <a:t>‹#›</a:t>
            </a:fld>
            <a:endParaRPr lang="en-US" dirty="0"/>
          </a:p>
        </p:txBody>
      </p:sp>
      <p:sp>
        <p:nvSpPr>
          <p:cNvPr id="9" name="Title 1">
            <a:extLst>
              <a:ext uri="{FF2B5EF4-FFF2-40B4-BE49-F238E27FC236}">
                <a16:creationId xmlns:a16="http://schemas.microsoft.com/office/drawing/2014/main" id="{36CB9575-E988-0C48-A20F-C120B952DE90}"/>
              </a:ext>
            </a:extLst>
          </p:cNvPr>
          <p:cNvSpPr txBox="1">
            <a:spLocks/>
          </p:cNvSpPr>
          <p:nvPr userDrawn="1"/>
        </p:nvSpPr>
        <p:spPr bwMode="gray">
          <a:xfrm>
            <a:off x="2" y="2773319"/>
            <a:ext cx="1648498" cy="1325880"/>
          </a:xfrm>
          <a:prstGeom prst="rect">
            <a:avLst/>
          </a:prstGeom>
          <a:solidFill>
            <a:schemeClr val="tx2"/>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0" i="0" kern="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3580DC97-89CB-3A47-B4ED-EE080799A7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0241"/>
          <a:stretch/>
        </p:blipFill>
        <p:spPr>
          <a:xfrm>
            <a:off x="290776" y="2962473"/>
            <a:ext cx="1066951" cy="1029903"/>
          </a:xfrm>
          <a:prstGeom prst="rect">
            <a:avLst/>
          </a:prstGeom>
        </p:spPr>
      </p:pic>
    </p:spTree>
    <p:extLst>
      <p:ext uri="{BB962C8B-B14F-4D97-AF65-F5344CB8AC3E}">
        <p14:creationId xmlns:p14="http://schemas.microsoft.com/office/powerpoint/2010/main" val="25175149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5_FG_Section Title Lvl 2_Opt 1">
    <p:spTree>
      <p:nvGrpSpPr>
        <p:cNvPr id="1" name=""/>
        <p:cNvGrpSpPr/>
        <p:nvPr/>
      </p:nvGrpSpPr>
      <p:grpSpPr>
        <a:xfrm>
          <a:off x="0" y="0"/>
          <a:ext cx="0" cy="0"/>
          <a:chOff x="0" y="0"/>
          <a:chExt cx="0" cy="0"/>
        </a:xfrm>
      </p:grpSpPr>
      <p:sp>
        <p:nvSpPr>
          <p:cNvPr id="7" name="Rectangle 6"/>
          <p:cNvSpPr/>
          <p:nvPr/>
        </p:nvSpPr>
        <p:spPr bwMode="auto">
          <a:xfrm>
            <a:off x="1648500" y="2770632"/>
            <a:ext cx="8363712" cy="1325880"/>
          </a:xfrm>
          <a:prstGeom prst="rect">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846484" y="4206240"/>
            <a:ext cx="8092632" cy="377128"/>
          </a:xfrm>
          <a:prstGeom prst="rect">
            <a:avLst/>
          </a:prstGeom>
        </p:spPr>
        <p:txBody>
          <a:bodyPr lIns="0" tIns="0" rIns="0" bIns="0" anchor="ctr" anchorCtr="0">
            <a:normAutofit/>
          </a:bodyPr>
          <a:lstStyle>
            <a:lvl1pPr marL="0" indent="0">
              <a:buFont typeface="Symbol" pitchFamily="18" charset="2"/>
              <a:buNone/>
              <a:defRPr sz="2000" b="0" i="0">
                <a:solidFill>
                  <a:schemeClr val="tx1"/>
                </a:solidFill>
                <a:latin typeface="Arial" panose="020B0604020202020204" pitchFamily="34" charset="0"/>
              </a:defRPr>
            </a:lvl1pPr>
          </a:lstStyle>
          <a:p>
            <a:pPr lvl="0"/>
            <a:r>
              <a:rPr lang="en-US" noProof="0" dirty="0"/>
              <a:t>Click to Edit Subtitle Text</a:t>
            </a:r>
          </a:p>
        </p:txBody>
      </p:sp>
      <p:sp>
        <p:nvSpPr>
          <p:cNvPr id="6" name="Title 5"/>
          <p:cNvSpPr>
            <a:spLocks noGrp="1" noChangeArrowheads="1"/>
          </p:cNvSpPr>
          <p:nvPr>
            <p:ph type="ctrTitle" hasCustomPrompt="1"/>
          </p:nvPr>
        </p:nvSpPr>
        <p:spPr>
          <a:xfrm>
            <a:off x="1846484" y="2879558"/>
            <a:ext cx="7924800" cy="1143000"/>
          </a:xfrm>
          <a:prstGeom prst="rect">
            <a:avLst/>
          </a:prstGeom>
          <a:noFill/>
          <a:ln w="9525">
            <a:noFill/>
          </a:ln>
        </p:spPr>
        <p:txBody>
          <a:bodyPr lIns="0" tIns="0" rIns="0" bIns="0" anchor="ctr" anchorCtr="0">
            <a:noAutofit/>
          </a:bodyPr>
          <a:lstStyle>
            <a:lvl1pPr>
              <a:defRPr lang="en-US" sz="3200" b="1" i="0" kern="1200" baseline="0" noProof="0" dirty="0">
                <a:solidFill>
                  <a:schemeClr val="bg1"/>
                </a:solidFill>
                <a:latin typeface="Arial Black" panose="020B0604020202020204" pitchFamily="34" charset="0"/>
                <a:ea typeface="+mj-ea"/>
                <a:cs typeface="Arial Black" panose="020B0604020202020204" pitchFamily="34" charset="0"/>
              </a:defRPr>
            </a:lvl1pPr>
          </a:lstStyle>
          <a:p>
            <a:pPr lvl="0" algn="l" defTabSz="914400" rtl="0" eaLnBrk="1" latinLnBrk="0" hangingPunct="1">
              <a:lnSpc>
                <a:spcPct val="90000"/>
              </a:lnSpc>
              <a:spcBef>
                <a:spcPct val="0"/>
              </a:spcBef>
              <a:buNone/>
            </a:pPr>
            <a:r>
              <a:rPr lang="en-US" noProof="0" dirty="0"/>
              <a:t>Click to Edit Section Text</a:t>
            </a:r>
          </a:p>
        </p:txBody>
      </p:sp>
      <p:sp>
        <p:nvSpPr>
          <p:cNvPr id="2" name="Footer Placeholder 1"/>
          <p:cNvSpPr>
            <a:spLocks noGrp="1"/>
          </p:cNvSpPr>
          <p:nvPr>
            <p:ph type="ftr" sz="quarter" idx="10"/>
          </p:nvPr>
        </p:nvSpPr>
        <p:spPr/>
        <p:txBody>
          <a:bodyPr/>
          <a:lstStyle/>
          <a:p>
            <a:r>
              <a:rPr lang="en-US"/>
              <a:t>Presentation Title</a:t>
            </a:r>
            <a:endParaRPr lang="en-US" dirty="0"/>
          </a:p>
        </p:txBody>
      </p:sp>
      <p:sp>
        <p:nvSpPr>
          <p:cNvPr id="3" name="Slide Number Placeholder 2"/>
          <p:cNvSpPr>
            <a:spLocks noGrp="1"/>
          </p:cNvSpPr>
          <p:nvPr>
            <p:ph type="sldNum" sz="quarter" idx="11"/>
          </p:nvPr>
        </p:nvSpPr>
        <p:spPr/>
        <p:txBody>
          <a:bodyPr/>
          <a:lstStyle/>
          <a:p>
            <a:fld id="{7944B44A-74C8-4AA6-BEAC-31CFF941A7D4}" type="slidenum">
              <a:rPr lang="en-US" smtClean="0"/>
              <a:pPr/>
              <a:t>‹#›</a:t>
            </a:fld>
            <a:endParaRPr lang="en-US" dirty="0"/>
          </a:p>
        </p:txBody>
      </p:sp>
      <p:sp>
        <p:nvSpPr>
          <p:cNvPr id="9" name="Title 1">
            <a:extLst>
              <a:ext uri="{FF2B5EF4-FFF2-40B4-BE49-F238E27FC236}">
                <a16:creationId xmlns:a16="http://schemas.microsoft.com/office/drawing/2014/main" id="{36CB9575-E988-0C48-A20F-C120B952DE90}"/>
              </a:ext>
            </a:extLst>
          </p:cNvPr>
          <p:cNvSpPr txBox="1">
            <a:spLocks/>
          </p:cNvSpPr>
          <p:nvPr userDrawn="1"/>
        </p:nvSpPr>
        <p:spPr bwMode="gray">
          <a:xfrm>
            <a:off x="2" y="2773319"/>
            <a:ext cx="1648498" cy="1325880"/>
          </a:xfrm>
          <a:prstGeom prst="rect">
            <a:avLst/>
          </a:prstGeom>
          <a:solidFill>
            <a:schemeClr val="bg2"/>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0" i="0" kern="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3580DC97-89CB-3A47-B4ED-EE080799A7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0241"/>
          <a:stretch/>
        </p:blipFill>
        <p:spPr>
          <a:xfrm>
            <a:off x="290776" y="2962473"/>
            <a:ext cx="1066951" cy="1029903"/>
          </a:xfrm>
          <a:prstGeom prst="rect">
            <a:avLst/>
          </a:prstGeom>
        </p:spPr>
      </p:pic>
    </p:spTree>
    <p:extLst>
      <p:ext uri="{BB962C8B-B14F-4D97-AF65-F5344CB8AC3E}">
        <p14:creationId xmlns:p14="http://schemas.microsoft.com/office/powerpoint/2010/main" val="37178120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6_FG_Section Title Lvl 2_Opt 1">
    <p:spTree>
      <p:nvGrpSpPr>
        <p:cNvPr id="1" name=""/>
        <p:cNvGrpSpPr/>
        <p:nvPr/>
      </p:nvGrpSpPr>
      <p:grpSpPr>
        <a:xfrm>
          <a:off x="0" y="0"/>
          <a:ext cx="0" cy="0"/>
          <a:chOff x="0" y="0"/>
          <a:chExt cx="0" cy="0"/>
        </a:xfrm>
      </p:grpSpPr>
      <p:sp>
        <p:nvSpPr>
          <p:cNvPr id="7" name="Rectangle 6"/>
          <p:cNvSpPr/>
          <p:nvPr/>
        </p:nvSpPr>
        <p:spPr bwMode="auto">
          <a:xfrm>
            <a:off x="1648500" y="2770632"/>
            <a:ext cx="8363712" cy="1325880"/>
          </a:xfrm>
          <a:prstGeom prst="rect">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846484" y="4206240"/>
            <a:ext cx="8092632" cy="377128"/>
          </a:xfrm>
          <a:prstGeom prst="rect">
            <a:avLst/>
          </a:prstGeom>
        </p:spPr>
        <p:txBody>
          <a:bodyPr lIns="0" tIns="0" rIns="0" bIns="0" anchor="ctr" anchorCtr="0">
            <a:normAutofit/>
          </a:bodyPr>
          <a:lstStyle>
            <a:lvl1pPr marL="0" indent="0">
              <a:buFont typeface="Symbol" pitchFamily="18" charset="2"/>
              <a:buNone/>
              <a:defRPr sz="2000" b="0" i="0">
                <a:solidFill>
                  <a:schemeClr val="tx1"/>
                </a:solidFill>
                <a:latin typeface="Arial" panose="020B0604020202020204" pitchFamily="34" charset="0"/>
              </a:defRPr>
            </a:lvl1pPr>
          </a:lstStyle>
          <a:p>
            <a:pPr lvl="0"/>
            <a:r>
              <a:rPr lang="en-US" noProof="0" dirty="0"/>
              <a:t>Click to Edit Subtitle Text</a:t>
            </a:r>
          </a:p>
        </p:txBody>
      </p:sp>
      <p:sp>
        <p:nvSpPr>
          <p:cNvPr id="6" name="Title 5"/>
          <p:cNvSpPr>
            <a:spLocks noGrp="1" noChangeArrowheads="1"/>
          </p:cNvSpPr>
          <p:nvPr>
            <p:ph type="ctrTitle" hasCustomPrompt="1"/>
          </p:nvPr>
        </p:nvSpPr>
        <p:spPr>
          <a:xfrm>
            <a:off x="1846484" y="2879558"/>
            <a:ext cx="7924800" cy="1143000"/>
          </a:xfrm>
          <a:prstGeom prst="rect">
            <a:avLst/>
          </a:prstGeom>
          <a:noFill/>
          <a:ln w="9525">
            <a:noFill/>
          </a:ln>
        </p:spPr>
        <p:txBody>
          <a:bodyPr lIns="0" tIns="0" rIns="0" bIns="0" anchor="ctr" anchorCtr="0">
            <a:noAutofit/>
          </a:bodyPr>
          <a:lstStyle>
            <a:lvl1pPr>
              <a:defRPr lang="en-US" sz="3200" b="1" i="0" kern="1200" baseline="0" noProof="0" dirty="0">
                <a:solidFill>
                  <a:schemeClr val="bg1"/>
                </a:solidFill>
                <a:latin typeface="Arial Black" panose="020B0604020202020204" pitchFamily="34" charset="0"/>
                <a:ea typeface="+mj-ea"/>
                <a:cs typeface="Arial Black" panose="020B0604020202020204" pitchFamily="34" charset="0"/>
              </a:defRPr>
            </a:lvl1pPr>
          </a:lstStyle>
          <a:p>
            <a:pPr lvl="0" algn="l" defTabSz="914400" rtl="0" eaLnBrk="1" latinLnBrk="0" hangingPunct="1">
              <a:lnSpc>
                <a:spcPct val="90000"/>
              </a:lnSpc>
              <a:spcBef>
                <a:spcPct val="0"/>
              </a:spcBef>
              <a:buNone/>
            </a:pPr>
            <a:r>
              <a:rPr lang="en-US" noProof="0" dirty="0"/>
              <a:t>Click to Edit Section Text</a:t>
            </a:r>
          </a:p>
        </p:txBody>
      </p:sp>
      <p:sp>
        <p:nvSpPr>
          <p:cNvPr id="2" name="Footer Placeholder 1"/>
          <p:cNvSpPr>
            <a:spLocks noGrp="1"/>
          </p:cNvSpPr>
          <p:nvPr>
            <p:ph type="ftr" sz="quarter" idx="10"/>
          </p:nvPr>
        </p:nvSpPr>
        <p:spPr/>
        <p:txBody>
          <a:bodyPr/>
          <a:lstStyle/>
          <a:p>
            <a:r>
              <a:rPr lang="en-US"/>
              <a:t>Presentation Title</a:t>
            </a:r>
            <a:endParaRPr lang="en-US" dirty="0"/>
          </a:p>
        </p:txBody>
      </p:sp>
      <p:sp>
        <p:nvSpPr>
          <p:cNvPr id="3" name="Slide Number Placeholder 2"/>
          <p:cNvSpPr>
            <a:spLocks noGrp="1"/>
          </p:cNvSpPr>
          <p:nvPr>
            <p:ph type="sldNum" sz="quarter" idx="11"/>
          </p:nvPr>
        </p:nvSpPr>
        <p:spPr/>
        <p:txBody>
          <a:bodyPr/>
          <a:lstStyle/>
          <a:p>
            <a:fld id="{7944B44A-74C8-4AA6-BEAC-31CFF941A7D4}" type="slidenum">
              <a:rPr lang="en-US" smtClean="0"/>
              <a:pPr/>
              <a:t>‹#›</a:t>
            </a:fld>
            <a:endParaRPr lang="en-US" dirty="0"/>
          </a:p>
        </p:txBody>
      </p:sp>
      <p:sp>
        <p:nvSpPr>
          <p:cNvPr id="9" name="Title 1">
            <a:extLst>
              <a:ext uri="{FF2B5EF4-FFF2-40B4-BE49-F238E27FC236}">
                <a16:creationId xmlns:a16="http://schemas.microsoft.com/office/drawing/2014/main" id="{36CB9575-E988-0C48-A20F-C120B952DE90}"/>
              </a:ext>
            </a:extLst>
          </p:cNvPr>
          <p:cNvSpPr txBox="1">
            <a:spLocks/>
          </p:cNvSpPr>
          <p:nvPr userDrawn="1"/>
        </p:nvSpPr>
        <p:spPr bwMode="gray">
          <a:xfrm>
            <a:off x="2" y="2773319"/>
            <a:ext cx="1648498" cy="1325880"/>
          </a:xfrm>
          <a:prstGeom prst="rect">
            <a:avLst/>
          </a:prstGeom>
          <a:solidFill>
            <a:schemeClr val="accent2"/>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0" i="0" kern="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3580DC97-89CB-3A47-B4ED-EE080799A7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0241"/>
          <a:stretch/>
        </p:blipFill>
        <p:spPr>
          <a:xfrm>
            <a:off x="290776" y="2962473"/>
            <a:ext cx="1066951" cy="1029903"/>
          </a:xfrm>
          <a:prstGeom prst="rect">
            <a:avLst/>
          </a:prstGeom>
        </p:spPr>
      </p:pic>
    </p:spTree>
    <p:extLst>
      <p:ext uri="{BB962C8B-B14F-4D97-AF65-F5344CB8AC3E}">
        <p14:creationId xmlns:p14="http://schemas.microsoft.com/office/powerpoint/2010/main" val="32397105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7_FG_Section Title Lvl 2_Opt 1">
    <p:spTree>
      <p:nvGrpSpPr>
        <p:cNvPr id="1" name=""/>
        <p:cNvGrpSpPr/>
        <p:nvPr/>
      </p:nvGrpSpPr>
      <p:grpSpPr>
        <a:xfrm>
          <a:off x="0" y="0"/>
          <a:ext cx="0" cy="0"/>
          <a:chOff x="0" y="0"/>
          <a:chExt cx="0" cy="0"/>
        </a:xfrm>
      </p:grpSpPr>
      <p:sp>
        <p:nvSpPr>
          <p:cNvPr id="7" name="Rectangle 6"/>
          <p:cNvSpPr/>
          <p:nvPr/>
        </p:nvSpPr>
        <p:spPr bwMode="auto">
          <a:xfrm>
            <a:off x="1648500" y="2770632"/>
            <a:ext cx="8363712" cy="1325880"/>
          </a:xfrm>
          <a:prstGeom prst="rect">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846484" y="4206240"/>
            <a:ext cx="8092632" cy="377128"/>
          </a:xfrm>
          <a:prstGeom prst="rect">
            <a:avLst/>
          </a:prstGeom>
        </p:spPr>
        <p:txBody>
          <a:bodyPr lIns="0" tIns="0" rIns="0" bIns="0" anchor="ctr" anchorCtr="0">
            <a:normAutofit/>
          </a:bodyPr>
          <a:lstStyle>
            <a:lvl1pPr marL="0" indent="0">
              <a:buFont typeface="Symbol" pitchFamily="18" charset="2"/>
              <a:buNone/>
              <a:defRPr sz="2000" b="0" i="0">
                <a:solidFill>
                  <a:schemeClr val="tx1"/>
                </a:solidFill>
                <a:latin typeface="Arial" panose="020B0604020202020204" pitchFamily="34" charset="0"/>
              </a:defRPr>
            </a:lvl1pPr>
          </a:lstStyle>
          <a:p>
            <a:pPr lvl="0"/>
            <a:r>
              <a:rPr lang="en-US" noProof="0" dirty="0"/>
              <a:t>Click to Edit Subtitle Text</a:t>
            </a:r>
          </a:p>
        </p:txBody>
      </p:sp>
      <p:sp>
        <p:nvSpPr>
          <p:cNvPr id="6" name="Title 5"/>
          <p:cNvSpPr>
            <a:spLocks noGrp="1" noChangeArrowheads="1"/>
          </p:cNvSpPr>
          <p:nvPr>
            <p:ph type="ctrTitle" hasCustomPrompt="1"/>
          </p:nvPr>
        </p:nvSpPr>
        <p:spPr>
          <a:xfrm>
            <a:off x="1846484" y="2879558"/>
            <a:ext cx="7924800" cy="1143000"/>
          </a:xfrm>
          <a:prstGeom prst="rect">
            <a:avLst/>
          </a:prstGeom>
          <a:noFill/>
          <a:ln w="9525">
            <a:noFill/>
          </a:ln>
        </p:spPr>
        <p:txBody>
          <a:bodyPr lIns="0" tIns="0" rIns="0" bIns="0" anchor="ctr" anchorCtr="0">
            <a:noAutofit/>
          </a:bodyPr>
          <a:lstStyle>
            <a:lvl1pPr>
              <a:defRPr lang="en-US" sz="3200" b="1" i="0" kern="1200" baseline="0" noProof="0" dirty="0">
                <a:solidFill>
                  <a:schemeClr val="bg1"/>
                </a:solidFill>
                <a:latin typeface="Arial Black" panose="020B0604020202020204" pitchFamily="34" charset="0"/>
                <a:ea typeface="+mj-ea"/>
                <a:cs typeface="Arial Black" panose="020B0604020202020204" pitchFamily="34" charset="0"/>
              </a:defRPr>
            </a:lvl1pPr>
          </a:lstStyle>
          <a:p>
            <a:pPr lvl="0" algn="l" defTabSz="914400" rtl="0" eaLnBrk="1" latinLnBrk="0" hangingPunct="1">
              <a:lnSpc>
                <a:spcPct val="90000"/>
              </a:lnSpc>
              <a:spcBef>
                <a:spcPct val="0"/>
              </a:spcBef>
              <a:buNone/>
            </a:pPr>
            <a:r>
              <a:rPr lang="en-US" noProof="0" dirty="0"/>
              <a:t>Click to Edit Section Text</a:t>
            </a:r>
          </a:p>
        </p:txBody>
      </p:sp>
      <p:sp>
        <p:nvSpPr>
          <p:cNvPr id="2" name="Footer Placeholder 1"/>
          <p:cNvSpPr>
            <a:spLocks noGrp="1"/>
          </p:cNvSpPr>
          <p:nvPr>
            <p:ph type="ftr" sz="quarter" idx="10"/>
          </p:nvPr>
        </p:nvSpPr>
        <p:spPr/>
        <p:txBody>
          <a:bodyPr/>
          <a:lstStyle/>
          <a:p>
            <a:r>
              <a:rPr lang="en-US"/>
              <a:t>Presentation Title</a:t>
            </a:r>
            <a:endParaRPr lang="en-US" dirty="0"/>
          </a:p>
        </p:txBody>
      </p:sp>
      <p:sp>
        <p:nvSpPr>
          <p:cNvPr id="3" name="Slide Number Placeholder 2"/>
          <p:cNvSpPr>
            <a:spLocks noGrp="1"/>
          </p:cNvSpPr>
          <p:nvPr>
            <p:ph type="sldNum" sz="quarter" idx="11"/>
          </p:nvPr>
        </p:nvSpPr>
        <p:spPr/>
        <p:txBody>
          <a:bodyPr/>
          <a:lstStyle/>
          <a:p>
            <a:fld id="{7944B44A-74C8-4AA6-BEAC-31CFF941A7D4}" type="slidenum">
              <a:rPr lang="en-US" smtClean="0"/>
              <a:pPr/>
              <a:t>‹#›</a:t>
            </a:fld>
            <a:endParaRPr lang="en-US" dirty="0"/>
          </a:p>
        </p:txBody>
      </p:sp>
      <p:sp>
        <p:nvSpPr>
          <p:cNvPr id="9" name="Title 1">
            <a:extLst>
              <a:ext uri="{FF2B5EF4-FFF2-40B4-BE49-F238E27FC236}">
                <a16:creationId xmlns:a16="http://schemas.microsoft.com/office/drawing/2014/main" id="{36CB9575-E988-0C48-A20F-C120B952DE90}"/>
              </a:ext>
            </a:extLst>
          </p:cNvPr>
          <p:cNvSpPr txBox="1">
            <a:spLocks/>
          </p:cNvSpPr>
          <p:nvPr userDrawn="1"/>
        </p:nvSpPr>
        <p:spPr bwMode="gray">
          <a:xfrm>
            <a:off x="2" y="2773319"/>
            <a:ext cx="1648498" cy="1325880"/>
          </a:xfrm>
          <a:prstGeom prst="rect">
            <a:avLst/>
          </a:prstGeom>
          <a:solidFill>
            <a:schemeClr val="accent4"/>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0" i="0" kern="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3580DC97-89CB-3A47-B4ED-EE080799A7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0241"/>
          <a:stretch/>
        </p:blipFill>
        <p:spPr>
          <a:xfrm>
            <a:off x="290776" y="2962473"/>
            <a:ext cx="1066951" cy="1029903"/>
          </a:xfrm>
          <a:prstGeom prst="rect">
            <a:avLst/>
          </a:prstGeom>
        </p:spPr>
      </p:pic>
    </p:spTree>
    <p:extLst>
      <p:ext uri="{BB962C8B-B14F-4D97-AF65-F5344CB8AC3E}">
        <p14:creationId xmlns:p14="http://schemas.microsoft.com/office/powerpoint/2010/main" val="3966165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G_1 Column Text wtih subheading">
    <p:spTree>
      <p:nvGrpSpPr>
        <p:cNvPr id="1" name=""/>
        <p:cNvGrpSpPr/>
        <p:nvPr/>
      </p:nvGrpSpPr>
      <p:grpSpPr>
        <a:xfrm>
          <a:off x="0" y="0"/>
          <a:ext cx="0" cy="0"/>
          <a:chOff x="0" y="0"/>
          <a:chExt cx="0" cy="0"/>
        </a:xfrm>
      </p:grpSpPr>
      <p:sp>
        <p:nvSpPr>
          <p:cNvPr id="6"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ext Placeholder 4"/>
          <p:cNvSpPr>
            <a:spLocks noGrp="1"/>
          </p:cNvSpPr>
          <p:nvPr>
            <p:ph type="body" sz="quarter" idx="15" hasCustomPrompt="1"/>
          </p:nvPr>
        </p:nvSpPr>
        <p:spPr>
          <a:xfrm>
            <a:off x="589006" y="1005839"/>
            <a:ext cx="11027879" cy="310896"/>
          </a:xfrm>
          <a:prstGeom prst="rect">
            <a:avLst/>
          </a:prstGeom>
          <a:solidFill>
            <a:schemeClr val="tx2"/>
          </a:solidFill>
        </p:spPr>
        <p:txBody>
          <a:bodyPr lIns="91440" tIns="45720" rIns="91440" bIns="4572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7"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9" name="Text Placeholder 8"/>
          <p:cNvSpPr>
            <a:spLocks noGrp="1"/>
          </p:cNvSpPr>
          <p:nvPr>
            <p:ph type="body" sz="quarter" idx="27"/>
          </p:nvPr>
        </p:nvSpPr>
        <p:spPr>
          <a:xfrm>
            <a:off x="589799" y="1371600"/>
            <a:ext cx="11031184"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
        <p:nvSpPr>
          <p:cNvPr id="10" name="Rectangle 9">
            <a:extLst>
              <a:ext uri="{FF2B5EF4-FFF2-40B4-BE49-F238E27FC236}">
                <a16:creationId xmlns:a16="http://schemas.microsoft.com/office/drawing/2014/main" id="{ED5C85FB-622C-1C4F-A76C-266F28A2263F}"/>
              </a:ext>
            </a:extLst>
          </p:cNvPr>
          <p:cNvSpPr/>
          <p:nvPr userDrawn="1"/>
        </p:nvSpPr>
        <p:spPr bwMode="auto">
          <a:xfrm>
            <a:off x="5552387" y="6353666"/>
            <a:ext cx="6272936" cy="405353"/>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8345434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8_FG_Section Title Lvl 2_Opt 1">
    <p:spTree>
      <p:nvGrpSpPr>
        <p:cNvPr id="1" name=""/>
        <p:cNvGrpSpPr/>
        <p:nvPr/>
      </p:nvGrpSpPr>
      <p:grpSpPr>
        <a:xfrm>
          <a:off x="0" y="0"/>
          <a:ext cx="0" cy="0"/>
          <a:chOff x="0" y="0"/>
          <a:chExt cx="0" cy="0"/>
        </a:xfrm>
      </p:grpSpPr>
      <p:sp>
        <p:nvSpPr>
          <p:cNvPr id="7" name="Rectangle 6"/>
          <p:cNvSpPr/>
          <p:nvPr/>
        </p:nvSpPr>
        <p:spPr bwMode="auto">
          <a:xfrm>
            <a:off x="1648500" y="2770632"/>
            <a:ext cx="8363712" cy="1325880"/>
          </a:xfrm>
          <a:prstGeom prst="rect">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846484" y="4206240"/>
            <a:ext cx="8092632" cy="377128"/>
          </a:xfrm>
          <a:prstGeom prst="rect">
            <a:avLst/>
          </a:prstGeom>
        </p:spPr>
        <p:txBody>
          <a:bodyPr lIns="0" tIns="0" rIns="0" bIns="0" anchor="ctr" anchorCtr="0">
            <a:normAutofit/>
          </a:bodyPr>
          <a:lstStyle>
            <a:lvl1pPr marL="0" indent="0">
              <a:buFont typeface="Symbol" pitchFamily="18" charset="2"/>
              <a:buNone/>
              <a:defRPr sz="2000" b="0" i="0">
                <a:solidFill>
                  <a:schemeClr val="tx1"/>
                </a:solidFill>
                <a:latin typeface="Arial" panose="020B0604020202020204" pitchFamily="34" charset="0"/>
              </a:defRPr>
            </a:lvl1pPr>
          </a:lstStyle>
          <a:p>
            <a:pPr lvl="0"/>
            <a:r>
              <a:rPr lang="en-US" noProof="0" dirty="0"/>
              <a:t>Click to Edit Subtitle Text</a:t>
            </a:r>
          </a:p>
        </p:txBody>
      </p:sp>
      <p:sp>
        <p:nvSpPr>
          <p:cNvPr id="6" name="Title 5"/>
          <p:cNvSpPr>
            <a:spLocks noGrp="1" noChangeArrowheads="1"/>
          </p:cNvSpPr>
          <p:nvPr>
            <p:ph type="ctrTitle" hasCustomPrompt="1"/>
          </p:nvPr>
        </p:nvSpPr>
        <p:spPr>
          <a:xfrm>
            <a:off x="1846484" y="2879558"/>
            <a:ext cx="7924800" cy="1143000"/>
          </a:xfrm>
          <a:prstGeom prst="rect">
            <a:avLst/>
          </a:prstGeom>
          <a:noFill/>
          <a:ln w="9525">
            <a:noFill/>
          </a:ln>
        </p:spPr>
        <p:txBody>
          <a:bodyPr lIns="0" tIns="0" rIns="0" bIns="0" anchor="ctr" anchorCtr="0">
            <a:noAutofit/>
          </a:bodyPr>
          <a:lstStyle>
            <a:lvl1pPr>
              <a:defRPr lang="en-US" sz="3200" b="1" i="0" kern="1200" baseline="0" noProof="0" dirty="0">
                <a:solidFill>
                  <a:schemeClr val="bg1"/>
                </a:solidFill>
                <a:latin typeface="Arial Black" panose="020B0604020202020204" pitchFamily="34" charset="0"/>
                <a:ea typeface="+mj-ea"/>
                <a:cs typeface="Arial Black" panose="020B0604020202020204" pitchFamily="34" charset="0"/>
              </a:defRPr>
            </a:lvl1pPr>
          </a:lstStyle>
          <a:p>
            <a:pPr lvl="0" algn="l" defTabSz="914400" rtl="0" eaLnBrk="1" latinLnBrk="0" hangingPunct="1">
              <a:lnSpc>
                <a:spcPct val="90000"/>
              </a:lnSpc>
              <a:spcBef>
                <a:spcPct val="0"/>
              </a:spcBef>
              <a:buNone/>
            </a:pPr>
            <a:r>
              <a:rPr lang="en-US" noProof="0" dirty="0"/>
              <a:t>Click to Edit Section Text</a:t>
            </a:r>
          </a:p>
        </p:txBody>
      </p:sp>
      <p:sp>
        <p:nvSpPr>
          <p:cNvPr id="2" name="Footer Placeholder 1"/>
          <p:cNvSpPr>
            <a:spLocks noGrp="1"/>
          </p:cNvSpPr>
          <p:nvPr>
            <p:ph type="ftr" sz="quarter" idx="10"/>
          </p:nvPr>
        </p:nvSpPr>
        <p:spPr/>
        <p:txBody>
          <a:bodyPr/>
          <a:lstStyle/>
          <a:p>
            <a:r>
              <a:rPr lang="en-US"/>
              <a:t>Presentation Title</a:t>
            </a:r>
            <a:endParaRPr lang="en-US" dirty="0"/>
          </a:p>
        </p:txBody>
      </p:sp>
      <p:sp>
        <p:nvSpPr>
          <p:cNvPr id="3" name="Slide Number Placeholder 2"/>
          <p:cNvSpPr>
            <a:spLocks noGrp="1"/>
          </p:cNvSpPr>
          <p:nvPr>
            <p:ph type="sldNum" sz="quarter" idx="11"/>
          </p:nvPr>
        </p:nvSpPr>
        <p:spPr/>
        <p:txBody>
          <a:bodyPr/>
          <a:lstStyle/>
          <a:p>
            <a:fld id="{7944B44A-74C8-4AA6-BEAC-31CFF941A7D4}" type="slidenum">
              <a:rPr lang="en-US" smtClean="0"/>
              <a:pPr/>
              <a:t>‹#›</a:t>
            </a:fld>
            <a:endParaRPr lang="en-US" dirty="0"/>
          </a:p>
        </p:txBody>
      </p:sp>
      <p:sp>
        <p:nvSpPr>
          <p:cNvPr id="9" name="Title 1">
            <a:extLst>
              <a:ext uri="{FF2B5EF4-FFF2-40B4-BE49-F238E27FC236}">
                <a16:creationId xmlns:a16="http://schemas.microsoft.com/office/drawing/2014/main" id="{36CB9575-E988-0C48-A20F-C120B952DE90}"/>
              </a:ext>
            </a:extLst>
          </p:cNvPr>
          <p:cNvSpPr txBox="1">
            <a:spLocks/>
          </p:cNvSpPr>
          <p:nvPr userDrawn="1"/>
        </p:nvSpPr>
        <p:spPr bwMode="gray">
          <a:xfrm>
            <a:off x="2" y="2773319"/>
            <a:ext cx="1648498" cy="1325880"/>
          </a:xfrm>
          <a:prstGeom prst="rect">
            <a:avLst/>
          </a:prstGeom>
          <a:solidFill>
            <a:schemeClr val="accent3"/>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0" i="0" kern="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3580DC97-89CB-3A47-B4ED-EE080799A7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0241"/>
          <a:stretch/>
        </p:blipFill>
        <p:spPr>
          <a:xfrm>
            <a:off x="290776" y="2962473"/>
            <a:ext cx="1066951" cy="1029903"/>
          </a:xfrm>
          <a:prstGeom prst="rect">
            <a:avLst/>
          </a:prstGeom>
        </p:spPr>
      </p:pic>
    </p:spTree>
    <p:extLst>
      <p:ext uri="{BB962C8B-B14F-4D97-AF65-F5344CB8AC3E}">
        <p14:creationId xmlns:p14="http://schemas.microsoft.com/office/powerpoint/2010/main" val="30691702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9_FG_Section Title Lvl 2_Opt 1">
    <p:spTree>
      <p:nvGrpSpPr>
        <p:cNvPr id="1" name=""/>
        <p:cNvGrpSpPr/>
        <p:nvPr/>
      </p:nvGrpSpPr>
      <p:grpSpPr>
        <a:xfrm>
          <a:off x="0" y="0"/>
          <a:ext cx="0" cy="0"/>
          <a:chOff x="0" y="0"/>
          <a:chExt cx="0" cy="0"/>
        </a:xfrm>
      </p:grpSpPr>
      <p:sp>
        <p:nvSpPr>
          <p:cNvPr id="7" name="Rectangle 6"/>
          <p:cNvSpPr/>
          <p:nvPr/>
        </p:nvSpPr>
        <p:spPr bwMode="auto">
          <a:xfrm>
            <a:off x="1648500" y="2770632"/>
            <a:ext cx="8363712" cy="1325880"/>
          </a:xfrm>
          <a:prstGeom prst="rect">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846484" y="4206240"/>
            <a:ext cx="8092632" cy="377128"/>
          </a:xfrm>
          <a:prstGeom prst="rect">
            <a:avLst/>
          </a:prstGeom>
        </p:spPr>
        <p:txBody>
          <a:bodyPr lIns="0" tIns="0" rIns="0" bIns="0" anchor="ctr" anchorCtr="0">
            <a:normAutofit/>
          </a:bodyPr>
          <a:lstStyle>
            <a:lvl1pPr marL="0" indent="0">
              <a:buFont typeface="Symbol" pitchFamily="18" charset="2"/>
              <a:buNone/>
              <a:defRPr sz="2000" b="0" i="0">
                <a:solidFill>
                  <a:schemeClr val="tx1"/>
                </a:solidFill>
                <a:latin typeface="Arial" panose="020B0604020202020204" pitchFamily="34" charset="0"/>
              </a:defRPr>
            </a:lvl1pPr>
          </a:lstStyle>
          <a:p>
            <a:pPr lvl="0"/>
            <a:r>
              <a:rPr lang="en-US" noProof="0" dirty="0"/>
              <a:t>Click to Edit Subtitle Text</a:t>
            </a:r>
          </a:p>
        </p:txBody>
      </p:sp>
      <p:sp>
        <p:nvSpPr>
          <p:cNvPr id="6" name="Title 5"/>
          <p:cNvSpPr>
            <a:spLocks noGrp="1" noChangeArrowheads="1"/>
          </p:cNvSpPr>
          <p:nvPr>
            <p:ph type="ctrTitle" hasCustomPrompt="1"/>
          </p:nvPr>
        </p:nvSpPr>
        <p:spPr>
          <a:xfrm>
            <a:off x="1846484" y="2879558"/>
            <a:ext cx="7924800" cy="1143000"/>
          </a:xfrm>
          <a:prstGeom prst="rect">
            <a:avLst/>
          </a:prstGeom>
          <a:noFill/>
          <a:ln w="9525">
            <a:noFill/>
          </a:ln>
        </p:spPr>
        <p:txBody>
          <a:bodyPr lIns="0" tIns="0" rIns="0" bIns="0" anchor="ctr" anchorCtr="0">
            <a:noAutofit/>
          </a:bodyPr>
          <a:lstStyle>
            <a:lvl1pPr>
              <a:defRPr lang="en-US" sz="3200" b="1" i="0" kern="1200" baseline="0" noProof="0" dirty="0">
                <a:solidFill>
                  <a:schemeClr val="bg1"/>
                </a:solidFill>
                <a:latin typeface="Arial Black" panose="020B0604020202020204" pitchFamily="34" charset="0"/>
                <a:ea typeface="+mj-ea"/>
                <a:cs typeface="Arial Black" panose="020B0604020202020204" pitchFamily="34" charset="0"/>
              </a:defRPr>
            </a:lvl1pPr>
          </a:lstStyle>
          <a:p>
            <a:pPr lvl="0" algn="l" defTabSz="914400" rtl="0" eaLnBrk="1" latinLnBrk="0" hangingPunct="1">
              <a:lnSpc>
                <a:spcPct val="90000"/>
              </a:lnSpc>
              <a:spcBef>
                <a:spcPct val="0"/>
              </a:spcBef>
              <a:buNone/>
            </a:pPr>
            <a:r>
              <a:rPr lang="en-US" noProof="0" dirty="0"/>
              <a:t>Click to Edit Section Text</a:t>
            </a:r>
          </a:p>
        </p:txBody>
      </p:sp>
      <p:sp>
        <p:nvSpPr>
          <p:cNvPr id="2" name="Footer Placeholder 1"/>
          <p:cNvSpPr>
            <a:spLocks noGrp="1"/>
          </p:cNvSpPr>
          <p:nvPr>
            <p:ph type="ftr" sz="quarter" idx="10"/>
          </p:nvPr>
        </p:nvSpPr>
        <p:spPr/>
        <p:txBody>
          <a:bodyPr/>
          <a:lstStyle/>
          <a:p>
            <a:r>
              <a:rPr lang="en-US"/>
              <a:t>Presentation Title</a:t>
            </a:r>
            <a:endParaRPr lang="en-US" dirty="0"/>
          </a:p>
        </p:txBody>
      </p:sp>
      <p:sp>
        <p:nvSpPr>
          <p:cNvPr id="3" name="Slide Number Placeholder 2"/>
          <p:cNvSpPr>
            <a:spLocks noGrp="1"/>
          </p:cNvSpPr>
          <p:nvPr>
            <p:ph type="sldNum" sz="quarter" idx="11"/>
          </p:nvPr>
        </p:nvSpPr>
        <p:spPr/>
        <p:txBody>
          <a:bodyPr/>
          <a:lstStyle/>
          <a:p>
            <a:fld id="{7944B44A-74C8-4AA6-BEAC-31CFF941A7D4}" type="slidenum">
              <a:rPr lang="en-US" smtClean="0"/>
              <a:pPr/>
              <a:t>‹#›</a:t>
            </a:fld>
            <a:endParaRPr lang="en-US" dirty="0"/>
          </a:p>
        </p:txBody>
      </p:sp>
      <p:sp>
        <p:nvSpPr>
          <p:cNvPr id="9" name="Title 1">
            <a:extLst>
              <a:ext uri="{FF2B5EF4-FFF2-40B4-BE49-F238E27FC236}">
                <a16:creationId xmlns:a16="http://schemas.microsoft.com/office/drawing/2014/main" id="{36CB9575-E988-0C48-A20F-C120B952DE90}"/>
              </a:ext>
            </a:extLst>
          </p:cNvPr>
          <p:cNvSpPr txBox="1">
            <a:spLocks/>
          </p:cNvSpPr>
          <p:nvPr userDrawn="1"/>
        </p:nvSpPr>
        <p:spPr bwMode="gray">
          <a:xfrm>
            <a:off x="2" y="2773319"/>
            <a:ext cx="1648498" cy="1325880"/>
          </a:xfrm>
          <a:prstGeom prst="rect">
            <a:avLst/>
          </a:prstGeom>
          <a:solidFill>
            <a:schemeClr val="tx1">
              <a:lumMod val="50000"/>
            </a:schemeClr>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0" i="0" kern="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3580DC97-89CB-3A47-B4ED-EE080799A7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0241"/>
          <a:stretch/>
        </p:blipFill>
        <p:spPr>
          <a:xfrm>
            <a:off x="290776" y="2962473"/>
            <a:ext cx="1066951" cy="1029903"/>
          </a:xfrm>
          <a:prstGeom prst="rect">
            <a:avLst/>
          </a:prstGeom>
        </p:spPr>
      </p:pic>
    </p:spTree>
    <p:extLst>
      <p:ext uri="{BB962C8B-B14F-4D97-AF65-F5344CB8AC3E}">
        <p14:creationId xmlns:p14="http://schemas.microsoft.com/office/powerpoint/2010/main" val="38831369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9_F&amp;G_Title Page Opt2">
    <p:bg>
      <p:bgPr>
        <a:solidFill>
          <a:schemeClr val="tx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83759" y="190500"/>
            <a:ext cx="6819688" cy="6794888"/>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293750" y="2299578"/>
            <a:ext cx="2340100" cy="2258844"/>
          </a:xfrm>
          <a:prstGeom prst="rect">
            <a:avLst/>
          </a:prstGeom>
        </p:spPr>
      </p:pic>
      <p:sp>
        <p:nvSpPr>
          <p:cNvPr id="7" name="Rectangle 6">
            <a:extLst>
              <a:ext uri="{FF2B5EF4-FFF2-40B4-BE49-F238E27FC236}">
                <a16:creationId xmlns:a16="http://schemas.microsoft.com/office/drawing/2014/main" id="{AA44D991-F8DC-A54C-A54A-7D0029ECE440}"/>
              </a:ext>
            </a:extLst>
          </p:cNvPr>
          <p:cNvSpPr/>
          <p:nvPr userDrawn="1"/>
        </p:nvSpPr>
        <p:spPr bwMode="auto">
          <a:xfrm>
            <a:off x="5092487" y="0"/>
            <a:ext cx="7099513"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5" name="Footer Placeholder 4">
            <a:extLst>
              <a:ext uri="{FF2B5EF4-FFF2-40B4-BE49-F238E27FC236}">
                <a16:creationId xmlns:a16="http://schemas.microsoft.com/office/drawing/2014/main" id="{6B47BCB9-01A4-4947-B0C5-364BA31EA23B}"/>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4FA70A43-CACB-0244-B0BF-5C2696B1B190}"/>
              </a:ext>
            </a:extLst>
          </p:cNvPr>
          <p:cNvSpPr>
            <a:spLocks noGrp="1"/>
          </p:cNvSpPr>
          <p:nvPr>
            <p:ph type="sldNum" sz="quarter" idx="11"/>
          </p:nvPr>
        </p:nvSpPr>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32171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2_F&amp;G_Title Page Opt2">
    <p:bg>
      <p:bgPr>
        <a:solidFill>
          <a:schemeClr val="tx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83759" y="190500"/>
            <a:ext cx="6819688" cy="6794888"/>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96922" y="100664"/>
            <a:ext cx="2340100" cy="2258844"/>
          </a:xfrm>
          <a:prstGeom prst="rect">
            <a:avLst/>
          </a:prstGeom>
        </p:spPr>
      </p:pic>
      <p:sp>
        <p:nvSpPr>
          <p:cNvPr id="7" name="Rectangle 6">
            <a:extLst>
              <a:ext uri="{FF2B5EF4-FFF2-40B4-BE49-F238E27FC236}">
                <a16:creationId xmlns:a16="http://schemas.microsoft.com/office/drawing/2014/main" id="{AA44D991-F8DC-A54C-A54A-7D0029ECE440}"/>
              </a:ext>
            </a:extLst>
          </p:cNvPr>
          <p:cNvSpPr/>
          <p:nvPr userDrawn="1"/>
        </p:nvSpPr>
        <p:spPr bwMode="auto">
          <a:xfrm>
            <a:off x="5092487" y="0"/>
            <a:ext cx="7099513"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5" name="Footer Placeholder 4">
            <a:extLst>
              <a:ext uri="{FF2B5EF4-FFF2-40B4-BE49-F238E27FC236}">
                <a16:creationId xmlns:a16="http://schemas.microsoft.com/office/drawing/2014/main" id="{6B47BCB9-01A4-4947-B0C5-364BA31EA23B}"/>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4FA70A43-CACB-0244-B0BF-5C2696B1B190}"/>
              </a:ext>
            </a:extLst>
          </p:cNvPr>
          <p:cNvSpPr>
            <a:spLocks noGrp="1"/>
          </p:cNvSpPr>
          <p:nvPr>
            <p:ph type="sldNum" sz="quarter" idx="11"/>
          </p:nvPr>
        </p:nvSpPr>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7845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9_F&amp;G_Title Page Opt2">
    <p:bg>
      <p:bgPr>
        <a:solidFill>
          <a:schemeClr val="bg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83759" y="190500"/>
            <a:ext cx="6819688" cy="6794888"/>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293750" y="2299578"/>
            <a:ext cx="2340100" cy="2258844"/>
          </a:xfrm>
          <a:prstGeom prst="rect">
            <a:avLst/>
          </a:prstGeom>
        </p:spPr>
      </p:pic>
      <p:sp>
        <p:nvSpPr>
          <p:cNvPr id="7" name="Rectangle 6">
            <a:extLst>
              <a:ext uri="{FF2B5EF4-FFF2-40B4-BE49-F238E27FC236}">
                <a16:creationId xmlns:a16="http://schemas.microsoft.com/office/drawing/2014/main" id="{AA44D991-F8DC-A54C-A54A-7D0029ECE440}"/>
              </a:ext>
            </a:extLst>
          </p:cNvPr>
          <p:cNvSpPr/>
          <p:nvPr userDrawn="1"/>
        </p:nvSpPr>
        <p:spPr bwMode="auto">
          <a:xfrm>
            <a:off x="5092487" y="0"/>
            <a:ext cx="7099513"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5" name="Footer Placeholder 4">
            <a:extLst>
              <a:ext uri="{FF2B5EF4-FFF2-40B4-BE49-F238E27FC236}">
                <a16:creationId xmlns:a16="http://schemas.microsoft.com/office/drawing/2014/main" id="{B1BA9D6C-B5F7-2A44-B702-710C0B5E9D2C}"/>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6108FD33-3757-4440-9862-3BE4F6DAC40E}"/>
              </a:ext>
            </a:extLst>
          </p:cNvPr>
          <p:cNvSpPr>
            <a:spLocks noGrp="1"/>
          </p:cNvSpPr>
          <p:nvPr>
            <p:ph type="sldNum" sz="quarter" idx="11"/>
          </p:nvPr>
        </p:nvSpPr>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22875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0_F&amp;G_Title Page Opt2">
    <p:bg>
      <p:bgPr>
        <a:solidFill>
          <a:schemeClr val="accent2"/>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83759" y="190500"/>
            <a:ext cx="6819688" cy="6794888"/>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293750" y="2299578"/>
            <a:ext cx="2340100" cy="2258844"/>
          </a:xfrm>
          <a:prstGeom prst="rect">
            <a:avLst/>
          </a:prstGeom>
        </p:spPr>
      </p:pic>
      <p:sp>
        <p:nvSpPr>
          <p:cNvPr id="7" name="Rectangle 6">
            <a:extLst>
              <a:ext uri="{FF2B5EF4-FFF2-40B4-BE49-F238E27FC236}">
                <a16:creationId xmlns:a16="http://schemas.microsoft.com/office/drawing/2014/main" id="{AA44D991-F8DC-A54C-A54A-7D0029ECE440}"/>
              </a:ext>
            </a:extLst>
          </p:cNvPr>
          <p:cNvSpPr/>
          <p:nvPr userDrawn="1"/>
        </p:nvSpPr>
        <p:spPr bwMode="auto">
          <a:xfrm>
            <a:off x="5092487" y="0"/>
            <a:ext cx="7099513"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 name="Footer Placeholder 1">
            <a:extLst>
              <a:ext uri="{FF2B5EF4-FFF2-40B4-BE49-F238E27FC236}">
                <a16:creationId xmlns:a16="http://schemas.microsoft.com/office/drawing/2014/main" id="{4EDBD5C8-B6E5-544E-A917-4F242FF113E5}"/>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A4FDBC9-6BA7-8F4C-8D44-1367E5213257}"/>
              </a:ext>
            </a:extLst>
          </p:cNvPr>
          <p:cNvSpPr>
            <a:spLocks noGrp="1"/>
          </p:cNvSpPr>
          <p:nvPr>
            <p:ph type="sldNum" sz="quarter" idx="11"/>
          </p:nvPr>
        </p:nvSpPr>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83208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1_F&amp;G_Title Page Opt2">
    <p:bg>
      <p:bgPr>
        <a:solidFill>
          <a:schemeClr val="accent4"/>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83759" y="190500"/>
            <a:ext cx="6819688" cy="6794888"/>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293750" y="2299578"/>
            <a:ext cx="2340100" cy="2258844"/>
          </a:xfrm>
          <a:prstGeom prst="rect">
            <a:avLst/>
          </a:prstGeom>
        </p:spPr>
      </p:pic>
      <p:sp>
        <p:nvSpPr>
          <p:cNvPr id="7" name="Rectangle 6">
            <a:extLst>
              <a:ext uri="{FF2B5EF4-FFF2-40B4-BE49-F238E27FC236}">
                <a16:creationId xmlns:a16="http://schemas.microsoft.com/office/drawing/2014/main" id="{AA44D991-F8DC-A54C-A54A-7D0029ECE440}"/>
              </a:ext>
            </a:extLst>
          </p:cNvPr>
          <p:cNvSpPr/>
          <p:nvPr userDrawn="1"/>
        </p:nvSpPr>
        <p:spPr bwMode="auto">
          <a:xfrm>
            <a:off x="5092487" y="0"/>
            <a:ext cx="7099513"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 name="Footer Placeholder 1">
            <a:extLst>
              <a:ext uri="{FF2B5EF4-FFF2-40B4-BE49-F238E27FC236}">
                <a16:creationId xmlns:a16="http://schemas.microsoft.com/office/drawing/2014/main" id="{435B5298-A54C-414A-830B-6EF4A799039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28D4DAD4-ABDE-1043-B5BA-E01C5F798ED5}"/>
              </a:ext>
            </a:extLst>
          </p:cNvPr>
          <p:cNvSpPr>
            <a:spLocks noGrp="1"/>
          </p:cNvSpPr>
          <p:nvPr>
            <p:ph type="sldNum" sz="quarter" idx="11"/>
          </p:nvPr>
        </p:nvSpPr>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111608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F&amp;G_Title Page Opt2">
    <p:bg>
      <p:bgPr>
        <a:solidFill>
          <a:schemeClr val="accent3"/>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83759" y="190500"/>
            <a:ext cx="6819688" cy="6794888"/>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293750" y="2299578"/>
            <a:ext cx="2340100" cy="2258844"/>
          </a:xfrm>
          <a:prstGeom prst="rect">
            <a:avLst/>
          </a:prstGeom>
        </p:spPr>
      </p:pic>
      <p:sp>
        <p:nvSpPr>
          <p:cNvPr id="7" name="Rectangle 6">
            <a:extLst>
              <a:ext uri="{FF2B5EF4-FFF2-40B4-BE49-F238E27FC236}">
                <a16:creationId xmlns:a16="http://schemas.microsoft.com/office/drawing/2014/main" id="{AA44D991-F8DC-A54C-A54A-7D0029ECE440}"/>
              </a:ext>
            </a:extLst>
          </p:cNvPr>
          <p:cNvSpPr/>
          <p:nvPr userDrawn="1"/>
        </p:nvSpPr>
        <p:spPr bwMode="auto">
          <a:xfrm>
            <a:off x="5092487" y="0"/>
            <a:ext cx="7099513"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 name="Footer Placeholder 1">
            <a:extLst>
              <a:ext uri="{FF2B5EF4-FFF2-40B4-BE49-F238E27FC236}">
                <a16:creationId xmlns:a16="http://schemas.microsoft.com/office/drawing/2014/main" id="{71632E80-F828-F144-9F09-FAE1D6D8ED90}"/>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D01F9936-2734-BF4B-A444-78D3395A5196}"/>
              </a:ext>
            </a:extLst>
          </p:cNvPr>
          <p:cNvSpPr>
            <a:spLocks noGrp="1"/>
          </p:cNvSpPr>
          <p:nvPr>
            <p:ph type="sldNum" sz="quarter" idx="11"/>
          </p:nvPr>
        </p:nvSpPr>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3755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1_F&amp;G_Title Page Opt2">
    <p:bg>
      <p:bgPr>
        <a:solidFill>
          <a:schemeClr val="tx1"/>
        </a:solidFill>
        <a:effectLst/>
      </p:bgPr>
    </p:bg>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b="0" i="0" dirty="0">
              <a:solidFill>
                <a:srgbClr val="4D4D4F"/>
              </a:solidFill>
              <a:latin typeface="Arial" panose="020B0604020202020204" pitchFamily="34" charset="0"/>
              <a:ea typeface="+mj-ea"/>
            </a:endParaRPr>
          </a:p>
        </p:txBody>
      </p:sp>
      <p:pic>
        <p:nvPicPr>
          <p:cNvPr id="3" name="Picture 2">
            <a:extLst>
              <a:ext uri="{FF2B5EF4-FFF2-40B4-BE49-F238E27FC236}">
                <a16:creationId xmlns:a16="http://schemas.microsoft.com/office/drawing/2014/main" id="{80F68E1A-51BC-E840-981E-887D71BABC44}"/>
              </a:ext>
            </a:extLst>
          </p:cNvPr>
          <p:cNvPicPr>
            <a:picLocks noChangeAspect="1"/>
          </p:cNvPicPr>
          <p:nvPr userDrawn="1"/>
        </p:nvPicPr>
        <p:blipFill>
          <a:blip r:embed="rId3">
            <a:alphaModFix/>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83759" y="190500"/>
            <a:ext cx="6819688" cy="6794888"/>
          </a:xfrm>
          <a:prstGeom prst="rect">
            <a:avLst/>
          </a:prstGeom>
        </p:spPr>
      </p:pic>
      <p:pic>
        <p:nvPicPr>
          <p:cNvPr id="6" name="Picture 5">
            <a:extLst>
              <a:ext uri="{FF2B5EF4-FFF2-40B4-BE49-F238E27FC236}">
                <a16:creationId xmlns:a16="http://schemas.microsoft.com/office/drawing/2014/main" id="{805520FB-74C2-6841-8992-E9505C0E098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50241"/>
          <a:stretch/>
        </p:blipFill>
        <p:spPr>
          <a:xfrm>
            <a:off x="1293750" y="2299578"/>
            <a:ext cx="2340100" cy="2258844"/>
          </a:xfrm>
          <a:prstGeom prst="rect">
            <a:avLst/>
          </a:prstGeom>
        </p:spPr>
      </p:pic>
      <p:sp>
        <p:nvSpPr>
          <p:cNvPr id="7" name="Rectangle 6">
            <a:extLst>
              <a:ext uri="{FF2B5EF4-FFF2-40B4-BE49-F238E27FC236}">
                <a16:creationId xmlns:a16="http://schemas.microsoft.com/office/drawing/2014/main" id="{AA44D991-F8DC-A54C-A54A-7D0029ECE440}"/>
              </a:ext>
            </a:extLst>
          </p:cNvPr>
          <p:cNvSpPr/>
          <p:nvPr userDrawn="1"/>
        </p:nvSpPr>
        <p:spPr bwMode="auto">
          <a:xfrm>
            <a:off x="5092487" y="0"/>
            <a:ext cx="7099513"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 name="Footer Placeholder 1">
            <a:extLst>
              <a:ext uri="{FF2B5EF4-FFF2-40B4-BE49-F238E27FC236}">
                <a16:creationId xmlns:a16="http://schemas.microsoft.com/office/drawing/2014/main" id="{CE4B9D47-CAF1-4A41-B543-F676AA17571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47C0E40-8424-6B4F-9CFD-C8C669541494}"/>
              </a:ext>
            </a:extLst>
          </p:cNvPr>
          <p:cNvSpPr>
            <a:spLocks noGrp="1"/>
          </p:cNvSpPr>
          <p:nvPr>
            <p:ph type="sldNum" sz="quarter" idx="11"/>
          </p:nvPr>
        </p:nvSpPr>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43563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344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953666895"/>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5">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234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FG_Title Page Opt2">
    <p:bg>
      <p:bgPr>
        <a:solidFill>
          <a:srgbClr val="582C83"/>
        </a:solidFill>
        <a:effectLst/>
      </p:bgPr>
    </p:bg>
    <p:spTree>
      <p:nvGrpSpPr>
        <p:cNvPr id="1" name=""/>
        <p:cNvGrpSpPr/>
        <p:nvPr/>
      </p:nvGrpSpPr>
      <p:grpSpPr>
        <a:xfrm>
          <a:off x="0" y="0"/>
          <a:ext cx="0" cy="0"/>
          <a:chOff x="0" y="0"/>
          <a:chExt cx="0" cy="0"/>
        </a:xfrm>
      </p:grpSpPr>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558800" y="3959922"/>
            <a:ext cx="8092632" cy="377128"/>
          </a:xfrm>
          <a:prstGeom prst="rect">
            <a:avLst/>
          </a:prstGeom>
        </p:spPr>
        <p:txBody>
          <a:bodyPr lIns="0" tIns="0" rIns="0" bIns="0">
            <a:normAutofit/>
          </a:bodyPr>
          <a:lstStyle>
            <a:lvl1pPr marL="0" indent="0">
              <a:buFont typeface="Symbol" pitchFamily="18" charset="2"/>
              <a:buNone/>
              <a:defRPr sz="22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405132"/>
            <a:ext cx="5334000" cy="243068"/>
          </a:xfrm>
          <a:prstGeom prst="rect">
            <a:avLst/>
          </a:prstGeom>
        </p:spPr>
        <p:txBody>
          <a:bodyPr lIns="0" tIns="0" rIns="0" bIns="0">
            <a:noAutofit/>
          </a:bodyPr>
          <a:lstStyle>
            <a:lvl1pPr marL="2679" indent="0">
              <a:buFontTx/>
              <a:buNone/>
              <a:defRPr sz="1800" u="none" baseline="0">
                <a:solidFill>
                  <a:schemeClr val="bg1"/>
                </a:solidFill>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4" y="2674653"/>
            <a:ext cx="10413997" cy="1204783"/>
          </a:xfrm>
          <a:prstGeom prst="rect">
            <a:avLst/>
          </a:prstGeom>
        </p:spPr>
        <p:txBody>
          <a:bodyPr lIns="0" tIns="0" rIns="0" bIns="0" anchor="b" anchorCtr="0">
            <a:normAutofit/>
          </a:bodyPr>
          <a:lstStyle>
            <a:lvl1pPr marL="2679" indent="0">
              <a:buFontTx/>
              <a:buNone/>
              <a:defRPr sz="3000" b="1">
                <a:solidFill>
                  <a:schemeClr val="bg1"/>
                </a:solidFill>
              </a:defRPr>
            </a:lvl1pPr>
          </a:lstStyle>
          <a:p>
            <a:pPr lvl="0"/>
            <a:r>
              <a:rPr lang="en-US" dirty="0"/>
              <a:t>Click to Edit Layout Text Styles</a:t>
            </a:r>
          </a:p>
        </p:txBody>
      </p:sp>
      <p:sp>
        <p:nvSpPr>
          <p:cNvPr id="2" name="Rectangle 1"/>
          <p:cNvSpPr/>
          <p:nvPr/>
        </p:nvSpPr>
        <p:spPr bwMode="auto">
          <a:xfrm>
            <a:off x="11074400" y="6248400"/>
            <a:ext cx="711200" cy="457200"/>
          </a:xfrm>
          <a:prstGeom prst="rect">
            <a:avLst/>
          </a:prstGeom>
          <a:solidFill>
            <a:schemeClr val="accent1"/>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4" name="Rectangle 3"/>
          <p:cNvSpPr/>
          <p:nvPr/>
        </p:nvSpPr>
        <p:spPr bwMode="auto">
          <a:xfrm>
            <a:off x="0" y="6019800"/>
            <a:ext cx="12192000" cy="762000"/>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9869F02-CBE8-BE49-9AC6-116B7D4857A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10" name="Rectangle 9">
            <a:extLst>
              <a:ext uri="{FF2B5EF4-FFF2-40B4-BE49-F238E27FC236}">
                <a16:creationId xmlns:a16="http://schemas.microsoft.com/office/drawing/2014/main" id="{145E35C2-FC7D-364B-AC0C-51C1CBC0C816}"/>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680202270"/>
      </p:ext>
    </p:extLst>
  </p:cSld>
  <p:clrMapOvr>
    <a:masterClrMapping/>
  </p:clrMapOvr>
  <p:transition>
    <p:fade/>
  </p:transition>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8_Title Page Opt 2">
    <p:spTree>
      <p:nvGrpSpPr>
        <p:cNvPr id="1" name=""/>
        <p:cNvGrpSpPr/>
        <p:nvPr/>
      </p:nvGrpSpPr>
      <p:grpSpPr>
        <a:xfrm>
          <a:off x="0" y="0"/>
          <a:ext cx="0" cy="0"/>
          <a:chOff x="0" y="0"/>
          <a:chExt cx="0" cy="0"/>
        </a:xfrm>
      </p:grpSpPr>
      <p:sp>
        <p:nvSpPr>
          <p:cNvPr id="11" name="Text Placeholder 12"/>
          <p:cNvSpPr>
            <a:spLocks noGrp="1"/>
          </p:cNvSpPr>
          <p:nvPr>
            <p:ph type="body" sz="quarter" idx="14" hasCustomPrompt="1"/>
          </p:nvPr>
        </p:nvSpPr>
        <p:spPr>
          <a:xfrm>
            <a:off x="4907548" y="2318415"/>
            <a:ext cx="5740400" cy="1204783"/>
          </a:xfrm>
          <a:prstGeom prst="rect">
            <a:avLst/>
          </a:prstGeom>
        </p:spPr>
        <p:txBody>
          <a:bodyPr lIns="0" tIns="0" rIns="0" bIns="0" anchor="b" anchorCtr="0">
            <a:noAutofit/>
          </a:bodyPr>
          <a:lstStyle>
            <a:lvl1pPr marL="3572" indent="0">
              <a:buFontTx/>
              <a:buNone/>
              <a:defRPr sz="3600" b="1" baseline="0">
                <a:solidFill>
                  <a:schemeClr val="tx2"/>
                </a:solidFill>
              </a:defRPr>
            </a:lvl1pPr>
          </a:lstStyle>
          <a:p>
            <a:pPr lvl="0"/>
            <a:r>
              <a:rPr lang="en-US" dirty="0"/>
              <a:t>Sample Presentation Cover</a:t>
            </a:r>
          </a:p>
        </p:txBody>
      </p:sp>
      <p:sp>
        <p:nvSpPr>
          <p:cNvPr id="12" name="Rectangle 84"/>
          <p:cNvSpPr>
            <a:spLocks noGrp="1" noChangeArrowheads="1"/>
          </p:cNvSpPr>
          <p:nvPr>
            <p:ph type="subTitle" idx="1" hasCustomPrompt="1"/>
          </p:nvPr>
        </p:nvSpPr>
        <p:spPr>
          <a:xfrm>
            <a:off x="4907548" y="3571943"/>
            <a:ext cx="5740400" cy="377128"/>
          </a:xfrm>
          <a:prstGeom prst="rect">
            <a:avLst/>
          </a:prstGeom>
        </p:spPr>
        <p:txBody>
          <a:bodyPr lIns="0" tIns="0" rIns="0" bIns="0">
            <a:noAutofit/>
          </a:bodyPr>
          <a:lstStyle>
            <a:lvl1pPr marL="0" indent="0">
              <a:buFont typeface="Symbol" pitchFamily="18" charset="2"/>
              <a:buNone/>
              <a:defRPr sz="2800" b="1" i="0" baseline="0">
                <a:solidFill>
                  <a:schemeClr val="bg2"/>
                </a:solidFill>
              </a:defRPr>
            </a:lvl1pPr>
          </a:lstStyle>
          <a:p>
            <a:pPr lvl="0"/>
            <a:r>
              <a:rPr lang="en-US" noProof="0" dirty="0"/>
              <a:t>Option 1</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400" y="988681"/>
            <a:ext cx="3937000" cy="4779038"/>
          </a:xfrm>
          <a:prstGeom prst="rect">
            <a:avLst/>
          </a:prstGeom>
        </p:spPr>
      </p:pic>
      <p:sp>
        <p:nvSpPr>
          <p:cNvPr id="2" name="Rectangle 1"/>
          <p:cNvSpPr/>
          <p:nvPr userDrawn="1"/>
        </p:nvSpPr>
        <p:spPr bwMode="auto">
          <a:xfrm>
            <a:off x="11176000" y="6362700"/>
            <a:ext cx="508000" cy="3429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pic>
        <p:nvPicPr>
          <p:cNvPr id="9" name="Graphic 8">
            <a:extLst>
              <a:ext uri="{FF2B5EF4-FFF2-40B4-BE49-F238E27FC236}">
                <a16:creationId xmlns:a16="http://schemas.microsoft.com/office/drawing/2014/main" id="{715335F1-D9AD-5343-AA66-5CA286D2D49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039" t="-4566" r="70287" b="15847"/>
          <a:stretch/>
        </p:blipFill>
        <p:spPr>
          <a:xfrm>
            <a:off x="10712221" y="5822583"/>
            <a:ext cx="927558" cy="624952"/>
          </a:xfrm>
          <a:prstGeom prst="rect">
            <a:avLst/>
          </a:prstGeom>
        </p:spPr>
      </p:pic>
    </p:spTree>
    <p:extLst>
      <p:ext uri="{BB962C8B-B14F-4D97-AF65-F5344CB8AC3E}">
        <p14:creationId xmlns:p14="http://schemas.microsoft.com/office/powerpoint/2010/main" val="301604296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448">
          <p15:clr>
            <a:srgbClr val="FBAE40"/>
          </p15:clr>
        </p15:guide>
        <p15:guide id="3" orient="horz" pos="2736">
          <p15:clr>
            <a:srgbClr val="FBAE40"/>
          </p15:clr>
        </p15:guide>
        <p15:guide id="4" orient="horz" pos="297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a:t>Presentation Title</a:t>
            </a:r>
            <a:endParaRPr lang="en-US" dirty="0"/>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4" name="Rectangle 3">
            <a:extLst>
              <a:ext uri="{FF2B5EF4-FFF2-40B4-BE49-F238E27FC236}">
                <a16:creationId xmlns:a16="http://schemas.microsoft.com/office/drawing/2014/main" id="{413AE961-5A52-5444-B84D-82005FA7A93B}"/>
              </a:ext>
            </a:extLst>
          </p:cNvPr>
          <p:cNvSpPr/>
          <p:nvPr userDrawn="1"/>
        </p:nvSpPr>
        <p:spPr bwMode="auto">
          <a:xfrm>
            <a:off x="0" y="0"/>
            <a:ext cx="12192000" cy="6858000"/>
          </a:xfrm>
          <a:prstGeom prst="rect">
            <a:avLst/>
          </a:prstGeom>
          <a:solidFill>
            <a:schemeClr val="accent5">
              <a:lumMod val="1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145944782"/>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G_Section Title Lvl 2_Opt 1">
    <p:spTree>
      <p:nvGrpSpPr>
        <p:cNvPr id="1" name=""/>
        <p:cNvGrpSpPr/>
        <p:nvPr/>
      </p:nvGrpSpPr>
      <p:grpSpPr>
        <a:xfrm>
          <a:off x="0" y="0"/>
          <a:ext cx="0" cy="0"/>
          <a:chOff x="0" y="0"/>
          <a:chExt cx="0" cy="0"/>
        </a:xfrm>
      </p:grpSpPr>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353097630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FG_Section Title Lvl 2_Op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CDB89-3EBB-5745-B0AF-7788B4406124}"/>
              </a:ext>
            </a:extLst>
          </p:cNvPr>
          <p:cNvPicPr>
            <a:picLocks noChangeAspect="1"/>
          </p:cNvPicPr>
          <p:nvPr userDrawn="1"/>
        </p:nvPicPr>
        <p:blipFill rotWithShape="1">
          <a:blip r:embed="rId3" cstate="screen">
            <a:alphaModFix amt="21000"/>
            <a:extLst>
              <a:ext uri="{28A0092B-C50C-407E-A947-70E740481C1C}">
                <a14:useLocalDpi xmlns:a14="http://schemas.microsoft.com/office/drawing/2010/main"/>
              </a:ext>
            </a:extLst>
          </a:blip>
          <a:srcRect/>
          <a:stretch/>
        </p:blipFill>
        <p:spPr>
          <a:xfrm>
            <a:off x="-7612" y="-6818"/>
            <a:ext cx="12199612" cy="6880860"/>
          </a:xfrm>
          <a:prstGeom prst="rect">
            <a:avLst/>
          </a:prstGeom>
        </p:spPr>
      </p:pic>
      <p:sp>
        <p:nvSpPr>
          <p:cNvPr id="7" name="Rectangle 6"/>
          <p:cNvSpPr/>
          <p:nvPr/>
        </p:nvSpPr>
        <p:spPr bwMode="auto">
          <a:xfrm>
            <a:off x="564776" y="2771975"/>
            <a:ext cx="9386048" cy="1325880"/>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120947" y="4234816"/>
            <a:ext cx="8092632" cy="377128"/>
          </a:xfrm>
          <a:prstGeom prst="rect">
            <a:avLst/>
          </a:prstGeom>
        </p:spPr>
        <p:txBody>
          <a:bodyPr lIns="0" tIns="0" rIns="0" bIns="0" anchor="ctr" anchorCtr="0">
            <a:normAutofit/>
          </a:bodyPr>
          <a:lstStyle>
            <a:lvl1pPr marL="0" indent="0">
              <a:buFont typeface="Symbol" pitchFamily="18" charset="2"/>
              <a:buNone/>
              <a:defRPr sz="2400" b="1">
                <a:solidFill>
                  <a:schemeClr val="accent1"/>
                </a:solidFill>
              </a:defRPr>
            </a:lvl1pPr>
          </a:lstStyle>
          <a:p>
            <a:pPr lvl="0"/>
            <a:r>
              <a:rPr lang="en-US" noProof="0" dirty="0"/>
              <a:t>Click to Edit Subtitle Text</a:t>
            </a:r>
          </a:p>
        </p:txBody>
      </p:sp>
      <p:sp>
        <p:nvSpPr>
          <p:cNvPr id="15" name="Title 1"/>
          <p:cNvSpPr txBox="1">
            <a:spLocks/>
          </p:cNvSpPr>
          <p:nvPr/>
        </p:nvSpPr>
        <p:spPr bwMode="gray">
          <a:xfrm>
            <a:off x="2" y="2771975"/>
            <a:ext cx="564773" cy="1325880"/>
          </a:xfrm>
          <a:prstGeom prst="rect">
            <a:avLst/>
          </a:prstGeom>
          <a:solidFill>
            <a:schemeClr val="bg2"/>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1" kern="0" dirty="0">
              <a:solidFill>
                <a:schemeClr val="bg1"/>
              </a:solidFill>
            </a:endParaRPr>
          </a:p>
        </p:txBody>
      </p:sp>
      <p:sp>
        <p:nvSpPr>
          <p:cNvPr id="6" name="Title 5"/>
          <p:cNvSpPr>
            <a:spLocks noGrp="1" noChangeArrowheads="1"/>
          </p:cNvSpPr>
          <p:nvPr>
            <p:ph type="ctrTitle" hasCustomPrompt="1"/>
          </p:nvPr>
        </p:nvSpPr>
        <p:spPr>
          <a:xfrm>
            <a:off x="1120947" y="2895600"/>
            <a:ext cx="7924800" cy="1143000"/>
          </a:xfrm>
          <a:prstGeom prst="rect">
            <a:avLst/>
          </a:prstGeom>
          <a:solidFill>
            <a:schemeClr val="tx2"/>
          </a:solidFill>
          <a:ln w="9525">
            <a:noFill/>
          </a:ln>
        </p:spPr>
        <p:txBody>
          <a:bodyPr lIns="0" tIns="0" rIns="0" bIns="0" anchor="ctr" anchorCtr="0">
            <a:noAutofit/>
          </a:bodyPr>
          <a:lstStyle>
            <a:lvl1pPr>
              <a:defRPr sz="2800" b="1" baseline="0">
                <a:solidFill>
                  <a:schemeClr val="bg1"/>
                </a:solidFill>
              </a:defRPr>
            </a:lvl1pPr>
          </a:lstStyle>
          <a:p>
            <a:pPr lvl="0"/>
            <a:r>
              <a:rPr lang="en-US" noProof="0" dirty="0"/>
              <a:t>Click to Edit Section Text Option 1 – Level 2</a:t>
            </a: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180727563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pic>
        <p:nvPicPr>
          <p:cNvPr id="10" name="Graphic 9">
            <a:extLst>
              <a:ext uri="{FF2B5EF4-FFF2-40B4-BE49-F238E27FC236}">
                <a16:creationId xmlns:a16="http://schemas.microsoft.com/office/drawing/2014/main" id="{68E52159-3365-A54D-B649-02674CBF37E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91110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spTree>
    <p:extLst>
      <p:ext uri="{BB962C8B-B14F-4D97-AF65-F5344CB8AC3E}">
        <p14:creationId xmlns:p14="http://schemas.microsoft.com/office/powerpoint/2010/main" val="162247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40272"/>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Graphic 6">
            <a:extLst>
              <a:ext uri="{FF2B5EF4-FFF2-40B4-BE49-F238E27FC236}">
                <a16:creationId xmlns:a16="http://schemas.microsoft.com/office/drawing/2014/main" id="{C69F7413-5852-7542-AF73-46FA1CB5DD17}"/>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389556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34978"/>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649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G_Title and subtitle">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6" name="Text Placeholder 4"/>
          <p:cNvSpPr>
            <a:spLocks noGrp="1"/>
          </p:cNvSpPr>
          <p:nvPr>
            <p:ph type="body" sz="quarter" idx="15" hasCustomPrompt="1"/>
          </p:nvPr>
        </p:nvSpPr>
        <p:spPr>
          <a:xfrm>
            <a:off x="579120" y="1005839"/>
            <a:ext cx="11206480" cy="310896"/>
          </a:xfrm>
          <a:prstGeom prst="rect">
            <a:avLst/>
          </a:prstGeom>
          <a:solidFill>
            <a:schemeClr val="tx2"/>
          </a:solidFill>
        </p:spPr>
        <p:txBody>
          <a:bodyPr lIns="91440" tIns="45720" rIns="9144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6"/>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7"/>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8"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2503711324"/>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FG_Text Layout">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556878" y="1005840"/>
            <a:ext cx="11286889" cy="5181600"/>
          </a:xfrm>
        </p:spPr>
        <p:txBody>
          <a:bodyPr>
            <a:normAutofit/>
          </a:bodyPr>
          <a:lstStyle>
            <a:lvl1pPr>
              <a:defRPr sz="24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a:t>Presentation Title</a:t>
            </a:r>
            <a:endParaRPr lang="en-US" dirty="0"/>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454138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cxnSp>
        <p:nvCxnSpPr>
          <p:cNvPr id="30" name="Straight Connector 29"/>
          <p:cNvCxnSpPr/>
          <p:nvPr/>
        </p:nvCxnSpPr>
        <p:spPr bwMode="auto">
          <a:xfrm flipH="1" flipV="1">
            <a:off x="5029200" y="990600"/>
            <a:ext cx="6419177" cy="15240"/>
          </a:xfrm>
          <a:prstGeom prst="line">
            <a:avLst/>
          </a:prstGeom>
          <a:solidFill>
            <a:schemeClr val="folHlink"/>
          </a:solid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a:t>Presentation Title</a:t>
            </a:r>
            <a:endParaRPr lang="en-US" dirty="0"/>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3548997361"/>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a:t>Presentation Title</a:t>
            </a:r>
            <a:endParaRPr lang="en-US" dirty="0"/>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3607099220"/>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a:t>Presentation Title</a:t>
            </a:r>
            <a:endParaRPr lang="en-US" dirty="0"/>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394489727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FG_1 Column Text wtih subheading">
    <p:spTree>
      <p:nvGrpSpPr>
        <p:cNvPr id="1" name=""/>
        <p:cNvGrpSpPr/>
        <p:nvPr/>
      </p:nvGrpSpPr>
      <p:grpSpPr>
        <a:xfrm>
          <a:off x="0" y="0"/>
          <a:ext cx="0" cy="0"/>
          <a:chOff x="0" y="0"/>
          <a:chExt cx="0" cy="0"/>
        </a:xfrm>
      </p:grpSpPr>
      <p:sp>
        <p:nvSpPr>
          <p:cNvPr id="6"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ext Placeholder 4"/>
          <p:cNvSpPr>
            <a:spLocks noGrp="1"/>
          </p:cNvSpPr>
          <p:nvPr>
            <p:ph type="body" sz="quarter" idx="15" hasCustomPrompt="1"/>
          </p:nvPr>
        </p:nvSpPr>
        <p:spPr>
          <a:xfrm>
            <a:off x="589006" y="1005839"/>
            <a:ext cx="11027879" cy="310896"/>
          </a:xfrm>
          <a:prstGeom prst="rect">
            <a:avLst/>
          </a:prstGeom>
          <a:solidFill>
            <a:schemeClr val="tx2"/>
          </a:solidFill>
        </p:spPr>
        <p:txBody>
          <a:bodyPr lIns="91440" tIns="45720" rIns="91440" bIns="4572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7"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a:t>Presentation Title</a:t>
            </a:r>
            <a:endParaRPr lang="en-US" dirty="0"/>
          </a:p>
        </p:txBody>
      </p:sp>
      <p:sp>
        <p:nvSpPr>
          <p:cNvPr id="4" name="Slide Number Placeholder 3"/>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9" name="Text Placeholder 8"/>
          <p:cNvSpPr>
            <a:spLocks noGrp="1"/>
          </p:cNvSpPr>
          <p:nvPr>
            <p:ph type="body" sz="quarter" idx="27"/>
          </p:nvPr>
        </p:nvSpPr>
        <p:spPr>
          <a:xfrm>
            <a:off x="589799" y="1371600"/>
            <a:ext cx="11031184"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
        <p:nvSpPr>
          <p:cNvPr id="10" name="Rectangle 9">
            <a:extLst>
              <a:ext uri="{FF2B5EF4-FFF2-40B4-BE49-F238E27FC236}">
                <a16:creationId xmlns:a16="http://schemas.microsoft.com/office/drawing/2014/main" id="{ED5C85FB-622C-1C4F-A76C-266F28A2263F}"/>
              </a:ext>
            </a:extLst>
          </p:cNvPr>
          <p:cNvSpPr/>
          <p:nvPr userDrawn="1"/>
        </p:nvSpPr>
        <p:spPr bwMode="auto">
          <a:xfrm>
            <a:off x="5552387" y="6353666"/>
            <a:ext cx="6272936" cy="405353"/>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2457528667"/>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762172" y="6408057"/>
            <a:ext cx="5168783" cy="228600"/>
          </a:xfrm>
          <a:prstGeom prst="rect">
            <a:avLst/>
          </a:prstGeom>
        </p:spPr>
        <p:txBody>
          <a:bodyPr/>
          <a:lstStyle/>
          <a:p>
            <a:r>
              <a:rPr lang="en-US"/>
              <a:t>Presentation Title</a:t>
            </a:r>
            <a:endParaRPr lang="en-US" dirty="0"/>
          </a:p>
        </p:txBody>
      </p:sp>
      <p:sp>
        <p:nvSpPr>
          <p:cNvPr id="3" name="Slide Number Placeholder 2"/>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3675031912"/>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FG_Title and subtitle">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6" name="Text Placeholder 4"/>
          <p:cNvSpPr>
            <a:spLocks noGrp="1"/>
          </p:cNvSpPr>
          <p:nvPr>
            <p:ph type="body" sz="quarter" idx="15" hasCustomPrompt="1"/>
          </p:nvPr>
        </p:nvSpPr>
        <p:spPr>
          <a:xfrm>
            <a:off x="579120" y="1005839"/>
            <a:ext cx="11206480" cy="310896"/>
          </a:xfrm>
          <a:prstGeom prst="rect">
            <a:avLst/>
          </a:prstGeom>
          <a:solidFill>
            <a:schemeClr val="tx2"/>
          </a:solidFill>
        </p:spPr>
        <p:txBody>
          <a:bodyPr lIns="91440" tIns="45720" rIns="9144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6"/>
          </p:nvPr>
        </p:nvSpPr>
        <p:spPr>
          <a:xfrm>
            <a:off x="5762172" y="6408057"/>
            <a:ext cx="5168783" cy="228600"/>
          </a:xfrm>
          <a:prstGeom prst="rect">
            <a:avLst/>
          </a:prstGeom>
        </p:spPr>
        <p:txBody>
          <a:bodyPr/>
          <a:lstStyle/>
          <a:p>
            <a:r>
              <a:rPr lang="en-US"/>
              <a:t>Presentation Title</a:t>
            </a:r>
            <a:endParaRPr lang="en-US" dirty="0"/>
          </a:p>
        </p:txBody>
      </p:sp>
      <p:sp>
        <p:nvSpPr>
          <p:cNvPr id="4" name="Slide Number Placeholder 3"/>
          <p:cNvSpPr>
            <a:spLocks noGrp="1"/>
          </p:cNvSpPr>
          <p:nvPr>
            <p:ph type="sldNum" sz="quarter" idx="17"/>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8"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3712574001"/>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FG_3 Tile Texts 3 Subheading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76072"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lnSpc>
                <a:spcPct val="100000"/>
              </a:lnSpc>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lnSpc>
                <a:spcPct val="100000"/>
              </a:lnSpc>
              <a:spcBef>
                <a:spcPts val="0"/>
              </a:spcBef>
              <a:spcAft>
                <a:spcPts val="500"/>
              </a:spcAft>
              <a:buClr>
                <a:schemeClr val="accent1"/>
              </a:buClr>
              <a:buSzPct val="115000"/>
              <a:buFontTx/>
              <a:buChar char="−"/>
              <a:defRPr sz="1300" baseline="0">
                <a:solidFill>
                  <a:schemeClr val="tx1"/>
                </a:solidFill>
                <a:latin typeface="+mn-lt"/>
              </a:defRPr>
            </a:lvl3pPr>
            <a:lvl4pPr marL="914400" indent="-228600">
              <a:lnSpc>
                <a:spcPct val="100000"/>
              </a:lnSpc>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8" name="Text Placeholder 4"/>
          <p:cNvSpPr>
            <a:spLocks noGrp="1"/>
          </p:cNvSpPr>
          <p:nvPr>
            <p:ph type="body" sz="quarter" idx="15" hasCustomPrompt="1"/>
          </p:nvPr>
        </p:nvSpPr>
        <p:spPr>
          <a:xfrm>
            <a:off x="576072"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0" name="Text Placeholder 4"/>
          <p:cNvSpPr>
            <a:spLocks noGrp="1"/>
          </p:cNvSpPr>
          <p:nvPr>
            <p:ph type="body" sz="quarter" idx="19" hasCustomPrompt="1"/>
          </p:nvPr>
        </p:nvSpPr>
        <p:spPr>
          <a:xfrm>
            <a:off x="8188960"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1" name="Text Placeholder 4"/>
          <p:cNvSpPr>
            <a:spLocks noGrp="1"/>
          </p:cNvSpPr>
          <p:nvPr>
            <p:ph type="body" sz="quarter" idx="20" hasCustomPrompt="1"/>
          </p:nvPr>
        </p:nvSpPr>
        <p:spPr>
          <a:xfrm>
            <a:off x="4382737"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2" name="Text Placeholder 5"/>
          <p:cNvSpPr>
            <a:spLocks noGrp="1"/>
          </p:cNvSpPr>
          <p:nvPr>
            <p:ph type="body" sz="quarter" idx="23" hasCustomPrompt="1"/>
          </p:nvPr>
        </p:nvSpPr>
        <p:spPr>
          <a:xfrm>
            <a:off x="4374292" y="1371600"/>
            <a:ext cx="3554572"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13" name="Text Placeholder 5"/>
          <p:cNvSpPr>
            <a:spLocks noGrp="1"/>
          </p:cNvSpPr>
          <p:nvPr>
            <p:ph type="body" sz="quarter" idx="24" hasCustomPrompt="1"/>
          </p:nvPr>
        </p:nvSpPr>
        <p:spPr>
          <a:xfrm>
            <a:off x="8188960"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4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25"/>
          </p:nvPr>
        </p:nvSpPr>
        <p:spPr>
          <a:xfrm>
            <a:off x="5762172" y="6408057"/>
            <a:ext cx="5168783" cy="228600"/>
          </a:xfrm>
          <a:prstGeom prst="rect">
            <a:avLst/>
          </a:prstGeom>
        </p:spPr>
        <p:txBody>
          <a:bodyPr/>
          <a:lstStyle/>
          <a:p>
            <a:r>
              <a:rPr lang="en-US"/>
              <a:t>Presentation Title</a:t>
            </a:r>
            <a:endParaRPr lang="en-US" dirty="0"/>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14" name="Text Placeholder 12"/>
          <p:cNvSpPr>
            <a:spLocks noGrp="1"/>
          </p:cNvSpPr>
          <p:nvPr>
            <p:ph type="body" sz="quarter" idx="31"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4229662333"/>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F&amp;G_Title Page Opt2">
    <p:bg>
      <p:bgPr>
        <a:solidFill>
          <a:srgbClr val="582C8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D9790-9E27-8846-A11C-EF0A4E78584F}"/>
              </a:ext>
            </a:extLst>
          </p:cNvPr>
          <p:cNvSpPr/>
          <p:nvPr userDrawn="1"/>
        </p:nvSpPr>
        <p:spPr bwMode="auto">
          <a:xfrm>
            <a:off x="0" y="0"/>
            <a:ext cx="12192000" cy="6858000"/>
          </a:xfrm>
          <a:prstGeom prst="rect">
            <a:avLst/>
          </a:prstGeom>
          <a:solidFill>
            <a:schemeClr val="accent1"/>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2" name="Rectangle 1">
            <a:extLst>
              <a:ext uri="{FF2B5EF4-FFF2-40B4-BE49-F238E27FC236}">
                <a16:creationId xmlns:a16="http://schemas.microsoft.com/office/drawing/2014/main" id="{C8381BAA-A901-1D4E-BCA8-2ADFC255E229}"/>
              </a:ext>
            </a:extLst>
          </p:cNvPr>
          <p:cNvSpPr/>
          <p:nvPr userDrawn="1"/>
        </p:nvSpPr>
        <p:spPr bwMode="auto">
          <a:xfrm>
            <a:off x="5540991" y="6209732"/>
            <a:ext cx="6509982" cy="55273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6" name="Picture 5">
            <a:extLst>
              <a:ext uri="{FF2B5EF4-FFF2-40B4-BE49-F238E27FC236}">
                <a16:creationId xmlns:a16="http://schemas.microsoft.com/office/drawing/2014/main" id="{33AFDD60-611F-F64F-85FE-979F29512F0E}"/>
              </a:ext>
            </a:extLst>
          </p:cNvPr>
          <p:cNvPicPr>
            <a:picLocks noChangeAspect="1"/>
          </p:cNvPicPr>
          <p:nvPr userDrawn="1"/>
        </p:nvPicPr>
        <p:blipFill>
          <a:blip r:embed="rId3">
            <a:alphaModFix amt="88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470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B400FD-9802-894C-A050-5CF7961D86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12" y="2471"/>
            <a:ext cx="12199612" cy="6862281"/>
          </a:xfrm>
          <a:prstGeom prst="rect">
            <a:avLst/>
          </a:prstGeom>
        </p:spPr>
      </p:pic>
      <p:sp>
        <p:nvSpPr>
          <p:cNvPr id="9" name="Rectangle 84"/>
          <p:cNvSpPr>
            <a:spLocks noGrp="1" noChangeArrowheads="1"/>
          </p:cNvSpPr>
          <p:nvPr>
            <p:ph type="subTitle" idx="1" hasCustomPrompt="1"/>
          </p:nvPr>
        </p:nvSpPr>
        <p:spPr>
          <a:xfrm>
            <a:off x="558800" y="3819922"/>
            <a:ext cx="8092632" cy="377128"/>
          </a:xfrm>
          <a:prstGeom prst="rect">
            <a:avLst/>
          </a:prstGeom>
        </p:spPr>
        <p:txBody>
          <a:bodyPr lIns="0"/>
          <a:lstStyle>
            <a:lvl1pPr marL="0" indent="0">
              <a:buFont typeface="Symbol" pitchFamily="18" charset="2"/>
              <a:buNone/>
              <a:defRPr sz="15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310199"/>
            <a:ext cx="5334000" cy="243068"/>
          </a:xfrm>
          <a:prstGeom prst="rect">
            <a:avLst/>
          </a:prstGeom>
        </p:spPr>
        <p:txBody>
          <a:bodyPr lIns="0" tIns="0" rIns="0" bIns="0"/>
          <a:lstStyle>
            <a:lvl1pPr marL="3572" indent="0">
              <a:buFontTx/>
              <a:buNone/>
              <a:defRPr u="none" baseline="0">
                <a:solidFill>
                  <a:schemeClr val="bg1"/>
                </a:solidFill>
              </a:defRPr>
            </a:lvl1pPr>
          </a:lstStyle>
          <a:p>
            <a:pPr marL="217884" marR="0" lvl="0" indent="-214313" algn="l" defTabSz="1378744"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2" y="2607278"/>
            <a:ext cx="11016049" cy="1204783"/>
          </a:xfrm>
          <a:prstGeom prst="rect">
            <a:avLst/>
          </a:prstGeom>
        </p:spPr>
        <p:txBody>
          <a:bodyPr lIns="0" tIns="0" rIns="0" bIns="0" anchor="ctr" anchorCtr="0"/>
          <a:lstStyle>
            <a:lvl1pPr marL="3572" indent="0">
              <a:buFontTx/>
              <a:buNone/>
              <a:defRPr sz="2400" b="1">
                <a:solidFill>
                  <a:schemeClr val="bg1"/>
                </a:solidFill>
              </a:defRPr>
            </a:lvl1pPr>
          </a:lstStyle>
          <a:p>
            <a:pPr lvl="0"/>
            <a:r>
              <a:rPr lang="en-US" dirty="0"/>
              <a:t>Click to Edit Layout Text Styles</a:t>
            </a:r>
          </a:p>
        </p:txBody>
      </p:sp>
    </p:spTree>
    <p:extLst>
      <p:ext uri="{BB962C8B-B14F-4D97-AF65-F5344CB8AC3E}">
        <p14:creationId xmlns:p14="http://schemas.microsoft.com/office/powerpoint/2010/main" val="400047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G_3 Tile Texts 3 Subheading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76072"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lnSpc>
                <a:spcPct val="100000"/>
              </a:lnSpc>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lnSpc>
                <a:spcPct val="100000"/>
              </a:lnSpc>
              <a:spcBef>
                <a:spcPts val="0"/>
              </a:spcBef>
              <a:spcAft>
                <a:spcPts val="500"/>
              </a:spcAft>
              <a:buClr>
                <a:schemeClr val="accent1"/>
              </a:buClr>
              <a:buSzPct val="115000"/>
              <a:buFontTx/>
              <a:buChar char="−"/>
              <a:defRPr sz="1300" baseline="0">
                <a:solidFill>
                  <a:schemeClr val="tx1"/>
                </a:solidFill>
                <a:latin typeface="+mn-lt"/>
              </a:defRPr>
            </a:lvl3pPr>
            <a:lvl4pPr marL="914400" indent="-228600">
              <a:lnSpc>
                <a:spcPct val="100000"/>
              </a:lnSpc>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8" name="Text Placeholder 4"/>
          <p:cNvSpPr>
            <a:spLocks noGrp="1"/>
          </p:cNvSpPr>
          <p:nvPr>
            <p:ph type="body" sz="quarter" idx="15" hasCustomPrompt="1"/>
          </p:nvPr>
        </p:nvSpPr>
        <p:spPr>
          <a:xfrm>
            <a:off x="576072"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0" name="Text Placeholder 4"/>
          <p:cNvSpPr>
            <a:spLocks noGrp="1"/>
          </p:cNvSpPr>
          <p:nvPr>
            <p:ph type="body" sz="quarter" idx="19" hasCustomPrompt="1"/>
          </p:nvPr>
        </p:nvSpPr>
        <p:spPr>
          <a:xfrm>
            <a:off x="8188960"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1" name="Text Placeholder 4"/>
          <p:cNvSpPr>
            <a:spLocks noGrp="1"/>
          </p:cNvSpPr>
          <p:nvPr>
            <p:ph type="body" sz="quarter" idx="20" hasCustomPrompt="1"/>
          </p:nvPr>
        </p:nvSpPr>
        <p:spPr>
          <a:xfrm>
            <a:off x="4382737"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2" name="Text Placeholder 5"/>
          <p:cNvSpPr>
            <a:spLocks noGrp="1"/>
          </p:cNvSpPr>
          <p:nvPr>
            <p:ph type="body" sz="quarter" idx="23" hasCustomPrompt="1"/>
          </p:nvPr>
        </p:nvSpPr>
        <p:spPr>
          <a:xfrm>
            <a:off x="4374292" y="1371600"/>
            <a:ext cx="3554572"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13" name="Text Placeholder 5"/>
          <p:cNvSpPr>
            <a:spLocks noGrp="1"/>
          </p:cNvSpPr>
          <p:nvPr>
            <p:ph type="body" sz="quarter" idx="24" hasCustomPrompt="1"/>
          </p:nvPr>
        </p:nvSpPr>
        <p:spPr>
          <a:xfrm>
            <a:off x="8188960"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4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14" name="Text Placeholder 12"/>
          <p:cNvSpPr>
            <a:spLocks noGrp="1"/>
          </p:cNvSpPr>
          <p:nvPr>
            <p:ph type="body" sz="quarter" idx="31"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165080366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F&amp;G_1 Column Text no subheading">
    <p:spTree>
      <p:nvGrpSpPr>
        <p:cNvPr id="1" name=""/>
        <p:cNvGrpSpPr/>
        <p:nvPr/>
      </p:nvGrpSpPr>
      <p:grpSpPr>
        <a:xfrm>
          <a:off x="0" y="0"/>
          <a:ext cx="0" cy="0"/>
          <a:chOff x="0" y="0"/>
          <a:chExt cx="0" cy="0"/>
        </a:xfrm>
      </p:grpSpPr>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338328"/>
            <a:ext cx="11074400" cy="411480"/>
          </a:xfrm>
          <a:prstGeom prst="rect">
            <a:avLst/>
          </a:prstGeom>
        </p:spPr>
        <p:txBody>
          <a:bodyPr lIns="0" tIns="0" rIns="0" bIns="0"/>
          <a:lstStyle>
            <a:lvl1pPr marL="3572" indent="0">
              <a:buFontTx/>
              <a:buNone/>
              <a:defRPr sz="3000" b="1" baseline="0">
                <a:solidFill>
                  <a:schemeClr val="accent1"/>
                </a:solidFill>
              </a:defRPr>
            </a:lvl1pPr>
          </a:lstStyle>
          <a:p>
            <a:pPr lvl="0"/>
            <a:r>
              <a:rPr lang="en-US" dirty="0"/>
              <a:t>Click To Edit Layout Title – 1 Column Format</a:t>
            </a:r>
          </a:p>
        </p:txBody>
      </p:sp>
      <p:sp>
        <p:nvSpPr>
          <p:cNvPr id="3" name="Text Placeholder 2"/>
          <p:cNvSpPr>
            <a:spLocks noGrp="1"/>
          </p:cNvSpPr>
          <p:nvPr>
            <p:ph type="body" sz="quarter" idx="12"/>
          </p:nvPr>
        </p:nvSpPr>
        <p:spPr>
          <a:xfrm>
            <a:off x="558800" y="990600"/>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2854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F&amp;G_Blank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90AE14B-1463-464B-B3AF-661D80EBD73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039" t="-4566" r="70287" b="15847"/>
          <a:stretch/>
        </p:blipFill>
        <p:spPr>
          <a:xfrm>
            <a:off x="10968698" y="6004448"/>
            <a:ext cx="927558" cy="624952"/>
          </a:xfrm>
          <a:prstGeom prst="rect">
            <a:avLst/>
          </a:prstGeom>
        </p:spPr>
      </p:pic>
    </p:spTree>
    <p:extLst>
      <p:ext uri="{BB962C8B-B14F-4D97-AF65-F5344CB8AC3E}">
        <p14:creationId xmlns:p14="http://schemas.microsoft.com/office/powerpoint/2010/main" val="38101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F&amp;G_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39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2_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a:xfrm>
            <a:off x="475488" y="411480"/>
            <a:ext cx="11297920" cy="310896"/>
          </a:xfrm>
          <a:prstGeom prst="rect">
            <a:avLst/>
          </a:prstGeom>
        </p:spPr>
        <p:txBody>
          <a:bodyPr/>
          <a:lstStyle/>
          <a:p>
            <a:r>
              <a:rPr lang="en-US" dirty="0"/>
              <a:t>Click to edit Master title style</a:t>
            </a:r>
          </a:p>
        </p:txBody>
      </p:sp>
      <p:sp>
        <p:nvSpPr>
          <p:cNvPr id="4" name="Text Placeholder 12"/>
          <p:cNvSpPr>
            <a:spLocks noGrp="1"/>
          </p:cNvSpPr>
          <p:nvPr>
            <p:ph type="body" sz="quarter" idx="24" hasCustomPrompt="1"/>
          </p:nvPr>
        </p:nvSpPr>
        <p:spPr>
          <a:xfrm>
            <a:off x="457200" y="6233163"/>
            <a:ext cx="11328400" cy="190500"/>
          </a:xfrm>
          <a:prstGeom prst="rect">
            <a:avLst/>
          </a:prstGeo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892801" y="6553200"/>
            <a:ext cx="5168783" cy="228600"/>
          </a:xfrm>
          <a:prstGeom prst="rect">
            <a:avLst/>
          </a:prstGeom>
        </p:spPr>
        <p:txBody>
          <a:bodyPr/>
          <a:lstStyle/>
          <a:p>
            <a:r>
              <a:rPr lang="en-US"/>
              <a:t>Presentation Title</a:t>
            </a:r>
            <a:endParaRPr lang="en-US" dirty="0"/>
          </a:p>
        </p:txBody>
      </p:sp>
      <p:sp>
        <p:nvSpPr>
          <p:cNvPr id="3" name="Slide Number Placeholder 2"/>
          <p:cNvSpPr>
            <a:spLocks noGrp="1"/>
          </p:cNvSpPr>
          <p:nvPr>
            <p:ph type="sldNum" sz="quarter" idx="26"/>
          </p:nvPr>
        </p:nvSpPr>
        <p:spPr>
          <a:xfrm>
            <a:off x="11263619" y="6553200"/>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376793856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F&amp;G_Title Page Opt2">
    <p:bg>
      <p:bgPr>
        <a:solidFill>
          <a:srgbClr val="582C83"/>
        </a:solidFill>
        <a:effectLst/>
      </p:bgPr>
    </p:bg>
    <p:spTree>
      <p:nvGrpSpPr>
        <p:cNvPr id="1" name=""/>
        <p:cNvGrpSpPr/>
        <p:nvPr/>
      </p:nvGrpSpPr>
      <p:grpSpPr>
        <a:xfrm>
          <a:off x="0" y="0"/>
          <a:ext cx="0" cy="0"/>
          <a:chOff x="0" y="0"/>
          <a:chExt cx="0" cy="0"/>
        </a:xfrm>
      </p:grpSpPr>
      <p:sp>
        <p:nvSpPr>
          <p:cNvPr id="9" name="Rectangle 84"/>
          <p:cNvSpPr>
            <a:spLocks noGrp="1" noChangeArrowheads="1"/>
          </p:cNvSpPr>
          <p:nvPr>
            <p:ph type="subTitle" idx="1" hasCustomPrompt="1"/>
          </p:nvPr>
        </p:nvSpPr>
        <p:spPr>
          <a:xfrm>
            <a:off x="558799" y="3959922"/>
            <a:ext cx="11005671" cy="377128"/>
          </a:xfrm>
          <a:prstGeom prst="rect">
            <a:avLst/>
          </a:prstGeom>
        </p:spPr>
        <p:txBody>
          <a:bodyPr lIns="0" tIns="0" rIns="0" bIns="0"/>
          <a:lstStyle>
            <a:lvl1pPr marL="0" indent="0">
              <a:buFont typeface="Symbol" pitchFamily="18" charset="2"/>
              <a:buNone/>
              <a:defRPr sz="20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328932"/>
            <a:ext cx="5334000" cy="243068"/>
          </a:xfrm>
          <a:prstGeom prst="rect">
            <a:avLst/>
          </a:prstGeom>
        </p:spPr>
        <p:txBody>
          <a:bodyPr lIns="0" tIns="0" rIns="0" bIns="0"/>
          <a:lstStyle>
            <a:lvl1pPr marL="3572" indent="0">
              <a:buFontTx/>
              <a:buNone/>
              <a:defRPr sz="1800" u="none" baseline="0">
                <a:solidFill>
                  <a:schemeClr val="bg1"/>
                </a:solidFill>
              </a:defRPr>
            </a:lvl1pPr>
          </a:lstStyle>
          <a:p>
            <a:pPr marL="217884" marR="0" lvl="0" indent="-214313" algn="l" defTabSz="1378744"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2" y="2674651"/>
            <a:ext cx="11005669" cy="1204783"/>
          </a:xfrm>
          <a:prstGeom prst="rect">
            <a:avLst/>
          </a:prstGeom>
        </p:spPr>
        <p:txBody>
          <a:bodyPr lIns="0" tIns="0" rIns="0" bIns="0" anchor="ctr" anchorCtr="0"/>
          <a:lstStyle>
            <a:lvl1pPr marL="3572" indent="0">
              <a:buFontTx/>
              <a:buNone/>
              <a:defRPr sz="3200" b="1">
                <a:solidFill>
                  <a:schemeClr val="bg1"/>
                </a:solidFill>
              </a:defRPr>
            </a:lvl1pPr>
          </a:lstStyle>
          <a:p>
            <a:pPr lvl="0"/>
            <a:r>
              <a:rPr lang="en-US" dirty="0"/>
              <a:t>Click to Edit Layout Text Styles</a:t>
            </a:r>
          </a:p>
        </p:txBody>
      </p:sp>
      <p:sp>
        <p:nvSpPr>
          <p:cNvPr id="7" name="Rectangle 6">
            <a:extLst>
              <a:ext uri="{FF2B5EF4-FFF2-40B4-BE49-F238E27FC236}">
                <a16:creationId xmlns:a16="http://schemas.microsoft.com/office/drawing/2014/main" id="{0C500C13-B879-1747-A6C0-1E1B3CF8087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57961EB-673F-1641-9C63-34878B5E83E0}"/>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126983959"/>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F&amp;G_Title Page Opt2">
    <p:bg>
      <p:bgPr>
        <a:solidFill>
          <a:srgbClr val="582C8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D9790-9E27-8846-A11C-EF0A4E78584F}"/>
              </a:ext>
            </a:extLst>
          </p:cNvPr>
          <p:cNvSpPr/>
          <p:nvPr userDrawn="1"/>
        </p:nvSpPr>
        <p:spPr bwMode="auto">
          <a:xfrm>
            <a:off x="0" y="0"/>
            <a:ext cx="12192000" cy="6858000"/>
          </a:xfrm>
          <a:prstGeom prst="rect">
            <a:avLst/>
          </a:prstGeom>
          <a:solidFill>
            <a:schemeClr val="accent1"/>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2" name="Rectangle 1">
            <a:extLst>
              <a:ext uri="{FF2B5EF4-FFF2-40B4-BE49-F238E27FC236}">
                <a16:creationId xmlns:a16="http://schemas.microsoft.com/office/drawing/2014/main" id="{C8381BAA-A901-1D4E-BCA8-2ADFC255E229}"/>
              </a:ext>
            </a:extLst>
          </p:cNvPr>
          <p:cNvSpPr/>
          <p:nvPr userDrawn="1"/>
        </p:nvSpPr>
        <p:spPr bwMode="auto">
          <a:xfrm>
            <a:off x="5540991" y="6209732"/>
            <a:ext cx="6509982" cy="55273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6" name="Picture 5">
            <a:extLst>
              <a:ext uri="{FF2B5EF4-FFF2-40B4-BE49-F238E27FC236}">
                <a16:creationId xmlns:a16="http://schemas.microsoft.com/office/drawing/2014/main" id="{33AFDD60-611F-F64F-85FE-979F29512F0E}"/>
              </a:ext>
            </a:extLst>
          </p:cNvPr>
          <p:cNvPicPr>
            <a:picLocks noChangeAspect="1"/>
          </p:cNvPicPr>
          <p:nvPr userDrawn="1"/>
        </p:nvPicPr>
        <p:blipFill>
          <a:blip r:embed="rId3">
            <a:alphaModFix amt="8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585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Page Opt 2">
    <p:spTree>
      <p:nvGrpSpPr>
        <p:cNvPr id="1" name=""/>
        <p:cNvGrpSpPr/>
        <p:nvPr/>
      </p:nvGrpSpPr>
      <p:grpSpPr>
        <a:xfrm>
          <a:off x="0" y="0"/>
          <a:ext cx="0" cy="0"/>
          <a:chOff x="0" y="0"/>
          <a:chExt cx="0" cy="0"/>
        </a:xfrm>
      </p:grpSpPr>
      <p:sp>
        <p:nvSpPr>
          <p:cNvPr id="11" name="Text Placeholder 12"/>
          <p:cNvSpPr>
            <a:spLocks noGrp="1"/>
          </p:cNvSpPr>
          <p:nvPr>
            <p:ph type="body" sz="quarter" idx="14" hasCustomPrompt="1"/>
          </p:nvPr>
        </p:nvSpPr>
        <p:spPr>
          <a:xfrm>
            <a:off x="4907548" y="2318415"/>
            <a:ext cx="5740400" cy="1204783"/>
          </a:xfrm>
          <a:prstGeom prst="rect">
            <a:avLst/>
          </a:prstGeom>
        </p:spPr>
        <p:txBody>
          <a:bodyPr lIns="0" tIns="0" rIns="0" bIns="0" anchor="b" anchorCtr="0">
            <a:noAutofit/>
          </a:bodyPr>
          <a:lstStyle>
            <a:lvl1pPr marL="3572" indent="0">
              <a:buFontTx/>
              <a:buNone/>
              <a:defRPr sz="3600" b="1" baseline="0">
                <a:solidFill>
                  <a:schemeClr val="tx2"/>
                </a:solidFill>
              </a:defRPr>
            </a:lvl1pPr>
          </a:lstStyle>
          <a:p>
            <a:pPr lvl="0"/>
            <a:r>
              <a:rPr lang="en-US" dirty="0"/>
              <a:t>Sample Presentation Cover</a:t>
            </a:r>
          </a:p>
        </p:txBody>
      </p:sp>
      <p:sp>
        <p:nvSpPr>
          <p:cNvPr id="12" name="Rectangle 84"/>
          <p:cNvSpPr>
            <a:spLocks noGrp="1" noChangeArrowheads="1"/>
          </p:cNvSpPr>
          <p:nvPr>
            <p:ph type="subTitle" idx="1" hasCustomPrompt="1"/>
          </p:nvPr>
        </p:nvSpPr>
        <p:spPr>
          <a:xfrm>
            <a:off x="4907548" y="3571943"/>
            <a:ext cx="5740400" cy="377128"/>
          </a:xfrm>
          <a:prstGeom prst="rect">
            <a:avLst/>
          </a:prstGeom>
        </p:spPr>
        <p:txBody>
          <a:bodyPr lIns="0" tIns="0" rIns="0" bIns="0">
            <a:noAutofit/>
          </a:bodyPr>
          <a:lstStyle>
            <a:lvl1pPr marL="0" indent="0">
              <a:buFont typeface="Symbol" pitchFamily="18" charset="2"/>
              <a:buNone/>
              <a:defRPr sz="2800" b="1" i="0" baseline="0">
                <a:solidFill>
                  <a:schemeClr val="bg2"/>
                </a:solidFill>
              </a:defRPr>
            </a:lvl1pPr>
          </a:lstStyle>
          <a:p>
            <a:pPr lvl="0"/>
            <a:r>
              <a:rPr lang="en-US" noProof="0" dirty="0"/>
              <a:t>Option 1</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5400" y="988681"/>
            <a:ext cx="3937000" cy="4779038"/>
          </a:xfrm>
          <a:prstGeom prst="rect">
            <a:avLst/>
          </a:prstGeom>
        </p:spPr>
      </p:pic>
      <p:sp>
        <p:nvSpPr>
          <p:cNvPr id="2" name="Rectangle 1"/>
          <p:cNvSpPr/>
          <p:nvPr userDrawn="1"/>
        </p:nvSpPr>
        <p:spPr bwMode="auto">
          <a:xfrm>
            <a:off x="11176000" y="6362700"/>
            <a:ext cx="508000" cy="3429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pic>
        <p:nvPicPr>
          <p:cNvPr id="9" name="Graphic 8">
            <a:extLst>
              <a:ext uri="{FF2B5EF4-FFF2-40B4-BE49-F238E27FC236}">
                <a16:creationId xmlns:a16="http://schemas.microsoft.com/office/drawing/2014/main" id="{715335F1-D9AD-5343-AA66-5CA286D2D491}"/>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712221" y="5822583"/>
            <a:ext cx="927558" cy="624952"/>
          </a:xfrm>
          <a:prstGeom prst="rect">
            <a:avLst/>
          </a:prstGeom>
        </p:spPr>
      </p:pic>
    </p:spTree>
    <p:extLst>
      <p:ext uri="{BB962C8B-B14F-4D97-AF65-F5344CB8AC3E}">
        <p14:creationId xmlns:p14="http://schemas.microsoft.com/office/powerpoint/2010/main" val="26908010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448">
          <p15:clr>
            <a:srgbClr val="FBAE40"/>
          </p15:clr>
        </p15:guide>
        <p15:guide id="3" orient="horz" pos="2736">
          <p15:clr>
            <a:srgbClr val="FBAE40"/>
          </p15:clr>
        </p15:guide>
        <p15:guide id="4" orient="horz" pos="297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55CCE1C1-2A1D-634C-8FBC-2F4ACCB676BF}"/>
              </a:ext>
            </a:extLst>
          </p:cNvPr>
          <p:cNvSpPr/>
          <p:nvPr userDrawn="1"/>
        </p:nvSpPr>
        <p:spPr bwMode="auto">
          <a:xfrm>
            <a:off x="4641228" y="0"/>
            <a:ext cx="755077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2115870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FAE4A0-EDF1-7846-8FEB-6FD94F95C342}"/>
              </a:ext>
            </a:extLst>
          </p:cNvPr>
          <p:cNvSpPr/>
          <p:nvPr userDrawn="1"/>
        </p:nvSpPr>
        <p:spPr bwMode="auto">
          <a:xfrm>
            <a:off x="3567952" y="0"/>
            <a:ext cx="8624047"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253291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FAE4A0-EDF1-7846-8FEB-6FD94F95C342}"/>
              </a:ext>
            </a:extLst>
          </p:cNvPr>
          <p:cNvSpPr/>
          <p:nvPr userDrawn="1"/>
        </p:nvSpPr>
        <p:spPr bwMode="auto">
          <a:xfrm>
            <a:off x="2928938" y="0"/>
            <a:ext cx="926306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1201470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2" descr="https://www.fglife.com/images/home/yellow-background.jpg">
            <a:extLst>
              <a:ext uri="{FF2B5EF4-FFF2-40B4-BE49-F238E27FC236}">
                <a16:creationId xmlns:a16="http://schemas.microsoft.com/office/drawing/2014/main" id="{24D4448F-F616-354A-89A2-F868748205C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D2ED0E8-7207-5F4F-8283-D0124B745098}"/>
              </a:ext>
            </a:extLst>
          </p:cNvPr>
          <p:cNvSpPr/>
          <p:nvPr userDrawn="1"/>
        </p:nvSpPr>
        <p:spPr bwMode="auto">
          <a:xfrm>
            <a:off x="2928938" y="0"/>
            <a:ext cx="926306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2273595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amp;G_1 Column Text no subheading">
    <p:spTree>
      <p:nvGrpSpPr>
        <p:cNvPr id="1" name=""/>
        <p:cNvGrpSpPr/>
        <p:nvPr/>
      </p:nvGrpSpPr>
      <p:grpSpPr>
        <a:xfrm>
          <a:off x="0" y="0"/>
          <a:ext cx="0" cy="0"/>
          <a:chOff x="0" y="0"/>
          <a:chExt cx="0" cy="0"/>
        </a:xfrm>
      </p:grpSpPr>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338328"/>
            <a:ext cx="11074400" cy="411480"/>
          </a:xfrm>
          <a:prstGeom prst="rect">
            <a:avLst/>
          </a:prstGeom>
        </p:spPr>
        <p:txBody>
          <a:bodyPr lIns="0" tIns="0" rIns="0" bIns="0"/>
          <a:lstStyle>
            <a:lvl1pPr marL="3572" indent="0">
              <a:buFontTx/>
              <a:buNone/>
              <a:defRPr sz="3000" b="1" baseline="0">
                <a:solidFill>
                  <a:schemeClr val="accent1"/>
                </a:solidFill>
              </a:defRPr>
            </a:lvl1pPr>
          </a:lstStyle>
          <a:p>
            <a:pPr lvl="0"/>
            <a:r>
              <a:rPr lang="en-US" dirty="0"/>
              <a:t>Click To Edit Layout Title – 1 Column Format</a:t>
            </a:r>
          </a:p>
        </p:txBody>
      </p:sp>
      <p:sp>
        <p:nvSpPr>
          <p:cNvPr id="3" name="Text Placeholder 2"/>
          <p:cNvSpPr>
            <a:spLocks noGrp="1"/>
          </p:cNvSpPr>
          <p:nvPr>
            <p:ph type="body" sz="quarter" idx="12"/>
          </p:nvPr>
        </p:nvSpPr>
        <p:spPr>
          <a:xfrm>
            <a:off x="558800" y="990600"/>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342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amp;G_Blank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90AE14B-1463-464B-B3AF-661D80EBD73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39" t="-4566" r="70287" b="15847"/>
          <a:stretch/>
        </p:blipFill>
        <p:spPr>
          <a:xfrm>
            <a:off x="10968698" y="6004448"/>
            <a:ext cx="927558" cy="624952"/>
          </a:xfrm>
          <a:prstGeom prst="rect">
            <a:avLst/>
          </a:prstGeom>
        </p:spPr>
      </p:pic>
    </p:spTree>
    <p:extLst>
      <p:ext uri="{BB962C8B-B14F-4D97-AF65-F5344CB8AC3E}">
        <p14:creationId xmlns:p14="http://schemas.microsoft.com/office/powerpoint/2010/main" val="188023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amp;G_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1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a:xfrm>
            <a:off x="475488" y="411480"/>
            <a:ext cx="11297920" cy="310896"/>
          </a:xfrm>
          <a:prstGeom prst="rect">
            <a:avLst/>
          </a:prstGeom>
        </p:spPr>
        <p:txBody>
          <a:bodyPr/>
          <a:lstStyle/>
          <a:p>
            <a:r>
              <a:rPr lang="en-US" dirty="0"/>
              <a:t>Click to edit Master title style</a:t>
            </a:r>
          </a:p>
        </p:txBody>
      </p:sp>
      <p:sp>
        <p:nvSpPr>
          <p:cNvPr id="4" name="Text Placeholder 12"/>
          <p:cNvSpPr>
            <a:spLocks noGrp="1"/>
          </p:cNvSpPr>
          <p:nvPr>
            <p:ph type="body" sz="quarter" idx="24" hasCustomPrompt="1"/>
          </p:nvPr>
        </p:nvSpPr>
        <p:spPr>
          <a:xfrm>
            <a:off x="457200" y="6233163"/>
            <a:ext cx="11328400" cy="190500"/>
          </a:xfrm>
          <a:prstGeom prst="rect">
            <a:avLst/>
          </a:prstGeo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892801" y="6553200"/>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26"/>
          </p:nvPr>
        </p:nvSpPr>
        <p:spPr>
          <a:xfrm>
            <a:off x="11263619" y="6553200"/>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301734012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F1F5-3575-4925-8BB8-D1EDDC4B56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98441-4182-4338-840E-9360F5661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A7FA5-146A-4717-BACE-CB088E2B0046}"/>
              </a:ext>
            </a:extLst>
          </p:cNvPr>
          <p:cNvSpPr>
            <a:spLocks noGrp="1"/>
          </p:cNvSpPr>
          <p:nvPr>
            <p:ph type="dt" sz="half" idx="10"/>
          </p:nvPr>
        </p:nvSpPr>
        <p:spPr/>
        <p:txBody>
          <a:bodyPr/>
          <a:lstStyle/>
          <a:p>
            <a:fld id="{C4195FE4-1841-4A65-BD0C-9BA93A06D052}" type="datetimeFigureOut">
              <a:rPr lang="en-US" smtClean="0"/>
              <a:t>6/23/21</a:t>
            </a:fld>
            <a:endParaRPr lang="en-US"/>
          </a:p>
        </p:txBody>
      </p:sp>
      <p:sp>
        <p:nvSpPr>
          <p:cNvPr id="5" name="Footer Placeholder 4">
            <a:extLst>
              <a:ext uri="{FF2B5EF4-FFF2-40B4-BE49-F238E27FC236}">
                <a16:creationId xmlns:a16="http://schemas.microsoft.com/office/drawing/2014/main" id="{A1610594-6F49-4939-A31A-69380384F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AF6C3-D31B-4373-BAF7-B614D0FADBCD}"/>
              </a:ext>
            </a:extLst>
          </p:cNvPr>
          <p:cNvSpPr>
            <a:spLocks noGrp="1"/>
          </p:cNvSpPr>
          <p:nvPr>
            <p:ph type="sldNum" sz="quarter" idx="12"/>
          </p:nvPr>
        </p:nvSpPr>
        <p:spPr/>
        <p:txBody>
          <a:bodyPr/>
          <a:lstStyle/>
          <a:p>
            <a:fld id="{3D1E9DBF-86E5-4F88-87B6-43855EA810EF}" type="slidenum">
              <a:rPr lang="en-US" smtClean="0"/>
              <a:t>‹#›</a:t>
            </a:fld>
            <a:endParaRPr lang="en-US"/>
          </a:p>
        </p:txBody>
      </p:sp>
    </p:spTree>
    <p:extLst>
      <p:ext uri="{BB962C8B-B14F-4D97-AF65-F5344CB8AC3E}">
        <p14:creationId xmlns:p14="http://schemas.microsoft.com/office/powerpoint/2010/main" val="2661273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G_Title Page Opt2">
    <p:bg>
      <p:bgPr>
        <a:solidFill>
          <a:srgbClr val="582C83"/>
        </a:solidFill>
        <a:effectLst/>
      </p:bgPr>
    </p:bg>
    <p:spTree>
      <p:nvGrpSpPr>
        <p:cNvPr id="1" name=""/>
        <p:cNvGrpSpPr/>
        <p:nvPr/>
      </p:nvGrpSpPr>
      <p:grpSpPr>
        <a:xfrm>
          <a:off x="0" y="0"/>
          <a:ext cx="0" cy="0"/>
          <a:chOff x="0" y="0"/>
          <a:chExt cx="0" cy="0"/>
        </a:xfrm>
      </p:grpSpPr>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558800" y="3959922"/>
            <a:ext cx="8092632" cy="377128"/>
          </a:xfrm>
          <a:prstGeom prst="rect">
            <a:avLst/>
          </a:prstGeom>
        </p:spPr>
        <p:txBody>
          <a:bodyPr lIns="0" tIns="0" rIns="0" bIns="0">
            <a:normAutofit/>
          </a:bodyPr>
          <a:lstStyle>
            <a:lvl1pPr marL="0" indent="0">
              <a:buFont typeface="Symbol" pitchFamily="18" charset="2"/>
              <a:buNone/>
              <a:defRPr sz="22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405132"/>
            <a:ext cx="5334000" cy="243068"/>
          </a:xfrm>
          <a:prstGeom prst="rect">
            <a:avLst/>
          </a:prstGeom>
        </p:spPr>
        <p:txBody>
          <a:bodyPr lIns="0" tIns="0" rIns="0" bIns="0">
            <a:noAutofit/>
          </a:bodyPr>
          <a:lstStyle>
            <a:lvl1pPr marL="2679" indent="0">
              <a:buFontTx/>
              <a:buNone/>
              <a:defRPr sz="1800" u="none" baseline="0">
                <a:solidFill>
                  <a:schemeClr val="bg1"/>
                </a:solidFill>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4" y="2674653"/>
            <a:ext cx="10413997" cy="1204783"/>
          </a:xfrm>
          <a:prstGeom prst="rect">
            <a:avLst/>
          </a:prstGeom>
        </p:spPr>
        <p:txBody>
          <a:bodyPr lIns="0" tIns="0" rIns="0" bIns="0" anchor="b" anchorCtr="0">
            <a:normAutofit/>
          </a:bodyPr>
          <a:lstStyle>
            <a:lvl1pPr marL="2679" indent="0">
              <a:buFontTx/>
              <a:buNone/>
              <a:defRPr sz="3000" b="1">
                <a:solidFill>
                  <a:schemeClr val="bg1"/>
                </a:solidFill>
              </a:defRPr>
            </a:lvl1pPr>
          </a:lstStyle>
          <a:p>
            <a:pPr lvl="0"/>
            <a:r>
              <a:rPr lang="en-US" dirty="0"/>
              <a:t>Click to Edit Layout Text Styles</a:t>
            </a:r>
          </a:p>
        </p:txBody>
      </p:sp>
      <p:sp>
        <p:nvSpPr>
          <p:cNvPr id="2" name="Rectangle 1"/>
          <p:cNvSpPr/>
          <p:nvPr/>
        </p:nvSpPr>
        <p:spPr bwMode="auto">
          <a:xfrm>
            <a:off x="11074400" y="6248400"/>
            <a:ext cx="711200" cy="457200"/>
          </a:xfrm>
          <a:prstGeom prst="rect">
            <a:avLst/>
          </a:prstGeom>
          <a:solidFill>
            <a:schemeClr val="accent1"/>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4" name="Rectangle 3"/>
          <p:cNvSpPr/>
          <p:nvPr/>
        </p:nvSpPr>
        <p:spPr bwMode="auto">
          <a:xfrm>
            <a:off x="0" y="6019800"/>
            <a:ext cx="12192000" cy="762000"/>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9869F02-CBE8-BE49-9AC6-116B7D4857A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10" name="Rectangle 9">
            <a:extLst>
              <a:ext uri="{FF2B5EF4-FFF2-40B4-BE49-F238E27FC236}">
                <a16:creationId xmlns:a16="http://schemas.microsoft.com/office/drawing/2014/main" id="{145E35C2-FC7D-364B-AC0C-51C1CBC0C816}"/>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3476655093"/>
      </p:ext>
    </p:extLst>
  </p:cSld>
  <p:clrMapOvr>
    <a:masterClrMapping/>
  </p:clrMapOvr>
  <p:transition>
    <p:fade/>
  </p:transition>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4" name="Rectangle 3">
            <a:extLst>
              <a:ext uri="{FF2B5EF4-FFF2-40B4-BE49-F238E27FC236}">
                <a16:creationId xmlns:a16="http://schemas.microsoft.com/office/drawing/2014/main" id="{413AE961-5A52-5444-B84D-82005FA7A93B}"/>
              </a:ext>
            </a:extLst>
          </p:cNvPr>
          <p:cNvSpPr/>
          <p:nvPr userDrawn="1"/>
        </p:nvSpPr>
        <p:spPr bwMode="auto">
          <a:xfrm>
            <a:off x="0" y="0"/>
            <a:ext cx="12192000" cy="6858000"/>
          </a:xfrm>
          <a:prstGeom prst="rect">
            <a:avLst/>
          </a:prstGeom>
          <a:solidFill>
            <a:schemeClr val="accent5">
              <a:lumMod val="1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246297983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Page Opt 2">
    <p:spTree>
      <p:nvGrpSpPr>
        <p:cNvPr id="1" name=""/>
        <p:cNvGrpSpPr/>
        <p:nvPr/>
      </p:nvGrpSpPr>
      <p:grpSpPr>
        <a:xfrm>
          <a:off x="0" y="0"/>
          <a:ext cx="0" cy="0"/>
          <a:chOff x="0" y="0"/>
          <a:chExt cx="0" cy="0"/>
        </a:xfrm>
      </p:grpSpPr>
      <p:sp>
        <p:nvSpPr>
          <p:cNvPr id="11" name="Text Placeholder 12"/>
          <p:cNvSpPr>
            <a:spLocks noGrp="1"/>
          </p:cNvSpPr>
          <p:nvPr>
            <p:ph type="body" sz="quarter" idx="14" hasCustomPrompt="1"/>
          </p:nvPr>
        </p:nvSpPr>
        <p:spPr>
          <a:xfrm>
            <a:off x="4907548" y="2318415"/>
            <a:ext cx="5740400" cy="1204783"/>
          </a:xfrm>
          <a:prstGeom prst="rect">
            <a:avLst/>
          </a:prstGeom>
        </p:spPr>
        <p:txBody>
          <a:bodyPr lIns="0" tIns="0" rIns="0" bIns="0" anchor="b" anchorCtr="0">
            <a:noAutofit/>
          </a:bodyPr>
          <a:lstStyle>
            <a:lvl1pPr marL="3572" indent="0">
              <a:buFontTx/>
              <a:buNone/>
              <a:defRPr sz="3600" b="1" baseline="0">
                <a:solidFill>
                  <a:schemeClr val="tx2"/>
                </a:solidFill>
              </a:defRPr>
            </a:lvl1pPr>
          </a:lstStyle>
          <a:p>
            <a:pPr lvl="0"/>
            <a:r>
              <a:rPr lang="en-US" dirty="0"/>
              <a:t>Sample Presentation Cover</a:t>
            </a:r>
          </a:p>
        </p:txBody>
      </p:sp>
      <p:sp>
        <p:nvSpPr>
          <p:cNvPr id="12" name="Rectangle 84"/>
          <p:cNvSpPr>
            <a:spLocks noGrp="1" noChangeArrowheads="1"/>
          </p:cNvSpPr>
          <p:nvPr>
            <p:ph type="subTitle" idx="1" hasCustomPrompt="1"/>
          </p:nvPr>
        </p:nvSpPr>
        <p:spPr>
          <a:xfrm>
            <a:off x="4907548" y="3571943"/>
            <a:ext cx="5740400" cy="377128"/>
          </a:xfrm>
          <a:prstGeom prst="rect">
            <a:avLst/>
          </a:prstGeom>
        </p:spPr>
        <p:txBody>
          <a:bodyPr lIns="0" tIns="0" rIns="0" bIns="0">
            <a:noAutofit/>
          </a:bodyPr>
          <a:lstStyle>
            <a:lvl1pPr marL="0" indent="0">
              <a:buFont typeface="Symbol" pitchFamily="18" charset="2"/>
              <a:buNone/>
              <a:defRPr sz="2800" b="1" i="0" baseline="0">
                <a:solidFill>
                  <a:schemeClr val="bg2"/>
                </a:solidFill>
              </a:defRPr>
            </a:lvl1pPr>
          </a:lstStyle>
          <a:p>
            <a:pPr lvl="0"/>
            <a:r>
              <a:rPr lang="en-US" noProof="0" dirty="0"/>
              <a:t>Option 1</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5400" y="988681"/>
            <a:ext cx="3937000" cy="4779038"/>
          </a:xfrm>
          <a:prstGeom prst="rect">
            <a:avLst/>
          </a:prstGeom>
        </p:spPr>
      </p:pic>
      <p:sp>
        <p:nvSpPr>
          <p:cNvPr id="2" name="Rectangle 1"/>
          <p:cNvSpPr/>
          <p:nvPr userDrawn="1"/>
        </p:nvSpPr>
        <p:spPr bwMode="auto">
          <a:xfrm>
            <a:off x="11176000" y="6362700"/>
            <a:ext cx="508000" cy="3429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pic>
        <p:nvPicPr>
          <p:cNvPr id="7" name="Graphic 6">
            <a:extLst>
              <a:ext uri="{FF2B5EF4-FFF2-40B4-BE49-F238E27FC236}">
                <a16:creationId xmlns:a16="http://schemas.microsoft.com/office/drawing/2014/main" id="{941E8FE3-0400-4646-9EB6-374EFDF230CC}"/>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6002586"/>
            <a:ext cx="927558" cy="624952"/>
          </a:xfrm>
          <a:prstGeom prst="rect">
            <a:avLst/>
          </a:prstGeom>
        </p:spPr>
      </p:pic>
    </p:spTree>
    <p:extLst>
      <p:ext uri="{BB962C8B-B14F-4D97-AF65-F5344CB8AC3E}">
        <p14:creationId xmlns:p14="http://schemas.microsoft.com/office/powerpoint/2010/main" val="7797272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448">
          <p15:clr>
            <a:srgbClr val="FBAE40"/>
          </p15:clr>
        </p15:guide>
        <p15:guide id="3" orient="horz" pos="2736">
          <p15:clr>
            <a:srgbClr val="FBAE40"/>
          </p15:clr>
        </p15:guide>
        <p15:guide id="4" orient="horz" pos="297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4" name="Rectangle 3">
            <a:extLst>
              <a:ext uri="{FF2B5EF4-FFF2-40B4-BE49-F238E27FC236}">
                <a16:creationId xmlns:a16="http://schemas.microsoft.com/office/drawing/2014/main" id="{413AE961-5A52-5444-B84D-82005FA7A93B}"/>
              </a:ext>
            </a:extLst>
          </p:cNvPr>
          <p:cNvSpPr/>
          <p:nvPr userDrawn="1"/>
        </p:nvSpPr>
        <p:spPr bwMode="auto">
          <a:xfrm>
            <a:off x="0" y="0"/>
            <a:ext cx="12192000" cy="6858000"/>
          </a:xfrm>
          <a:prstGeom prst="rect">
            <a:avLst/>
          </a:prstGeom>
          <a:solidFill>
            <a:schemeClr val="accent5">
              <a:lumMod val="1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386293409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G_Section Title Lvl 2_Opt 1">
    <p:spTree>
      <p:nvGrpSpPr>
        <p:cNvPr id="1" name=""/>
        <p:cNvGrpSpPr/>
        <p:nvPr/>
      </p:nvGrpSpPr>
      <p:grpSpPr>
        <a:xfrm>
          <a:off x="0" y="0"/>
          <a:ext cx="0" cy="0"/>
          <a:chOff x="0" y="0"/>
          <a:chExt cx="0" cy="0"/>
        </a:xfrm>
      </p:grpSpPr>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5" name="Footer Placeholder 3">
            <a:extLst>
              <a:ext uri="{FF2B5EF4-FFF2-40B4-BE49-F238E27FC236}">
                <a16:creationId xmlns:a16="http://schemas.microsoft.com/office/drawing/2014/main" id="{C96963F1-E0DA-1F44-9D01-F12B7430BEDD}"/>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pic>
        <p:nvPicPr>
          <p:cNvPr id="6" name="Graphic 5">
            <a:extLst>
              <a:ext uri="{FF2B5EF4-FFF2-40B4-BE49-F238E27FC236}">
                <a16:creationId xmlns:a16="http://schemas.microsoft.com/office/drawing/2014/main" id="{DC4A188C-BFA4-B14A-A861-92FC2C57E35E}"/>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6002586"/>
            <a:ext cx="927558" cy="624952"/>
          </a:xfrm>
          <a:prstGeom prst="rect">
            <a:avLst/>
          </a:prstGeom>
        </p:spPr>
      </p:pic>
    </p:spTree>
    <p:extLst>
      <p:ext uri="{BB962C8B-B14F-4D97-AF65-F5344CB8AC3E}">
        <p14:creationId xmlns:p14="http://schemas.microsoft.com/office/powerpoint/2010/main" val="226255564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G_Section Title Lvl 2_Opt 1">
    <p:spTree>
      <p:nvGrpSpPr>
        <p:cNvPr id="1" name=""/>
        <p:cNvGrpSpPr/>
        <p:nvPr/>
      </p:nvGrpSpPr>
      <p:grpSpPr>
        <a:xfrm>
          <a:off x="0" y="0"/>
          <a:ext cx="0" cy="0"/>
          <a:chOff x="0" y="0"/>
          <a:chExt cx="0" cy="0"/>
        </a:xfrm>
      </p:grpSpPr>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5" name="Footer Placeholder 3">
            <a:extLst>
              <a:ext uri="{FF2B5EF4-FFF2-40B4-BE49-F238E27FC236}">
                <a16:creationId xmlns:a16="http://schemas.microsoft.com/office/drawing/2014/main" id="{C96963F1-E0DA-1F44-9D01-F12B7430BEDD}"/>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pic>
        <p:nvPicPr>
          <p:cNvPr id="3" name="Picture 2">
            <a:extLst>
              <a:ext uri="{FF2B5EF4-FFF2-40B4-BE49-F238E27FC236}">
                <a16:creationId xmlns:a16="http://schemas.microsoft.com/office/drawing/2014/main" id="{A571A1C5-960E-471A-91B1-8185F77A00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 y="-17360"/>
            <a:ext cx="12252960" cy="6892721"/>
          </a:xfrm>
          <a:prstGeom prst="rect">
            <a:avLst/>
          </a:prstGeom>
        </p:spPr>
      </p:pic>
    </p:spTree>
    <p:extLst>
      <p:ext uri="{BB962C8B-B14F-4D97-AF65-F5344CB8AC3E}">
        <p14:creationId xmlns:p14="http://schemas.microsoft.com/office/powerpoint/2010/main" val="16124059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sp>
        <p:nvSpPr>
          <p:cNvPr id="6" name="Footer Placeholder 3">
            <a:extLst>
              <a:ext uri="{FF2B5EF4-FFF2-40B4-BE49-F238E27FC236}">
                <a16:creationId xmlns:a16="http://schemas.microsoft.com/office/drawing/2014/main" id="{E6563049-8A61-F943-8796-4FA67525D648}"/>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pic>
        <p:nvPicPr>
          <p:cNvPr id="8" name="Graphic 7">
            <a:extLst>
              <a:ext uri="{FF2B5EF4-FFF2-40B4-BE49-F238E27FC236}">
                <a16:creationId xmlns:a16="http://schemas.microsoft.com/office/drawing/2014/main" id="{149B6E3F-E0BC-4327-BCE5-1520FD29A24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229879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sp>
        <p:nvSpPr>
          <p:cNvPr id="5" name="Footer Placeholder 3">
            <a:extLst>
              <a:ext uri="{FF2B5EF4-FFF2-40B4-BE49-F238E27FC236}">
                <a16:creationId xmlns:a16="http://schemas.microsoft.com/office/drawing/2014/main" id="{5D58359E-D0BF-864A-9198-AAC7C824D60C}"/>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314207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40272"/>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3">
            <a:extLst>
              <a:ext uri="{FF2B5EF4-FFF2-40B4-BE49-F238E27FC236}">
                <a16:creationId xmlns:a16="http://schemas.microsoft.com/office/drawing/2014/main" id="{32C73DCA-E5BB-E14B-88F4-9F5F8EE06241}"/>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pic>
        <p:nvPicPr>
          <p:cNvPr id="11" name="Graphic 10">
            <a:extLst>
              <a:ext uri="{FF2B5EF4-FFF2-40B4-BE49-F238E27FC236}">
                <a16:creationId xmlns:a16="http://schemas.microsoft.com/office/drawing/2014/main" id="{F52365F4-AA53-7447-A3CC-C9E4077B0C0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6002586"/>
            <a:ext cx="927558" cy="624952"/>
          </a:xfrm>
          <a:prstGeom prst="rect">
            <a:avLst/>
          </a:prstGeom>
        </p:spPr>
      </p:pic>
    </p:spTree>
    <p:extLst>
      <p:ext uri="{BB962C8B-B14F-4D97-AF65-F5344CB8AC3E}">
        <p14:creationId xmlns:p14="http://schemas.microsoft.com/office/powerpoint/2010/main" val="63225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34978"/>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3">
            <a:extLst>
              <a:ext uri="{FF2B5EF4-FFF2-40B4-BE49-F238E27FC236}">
                <a16:creationId xmlns:a16="http://schemas.microsoft.com/office/drawing/2014/main" id="{836F24E8-BCC2-FA4F-8A70-E88BA8EBEF00}"/>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54144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G_Text Layout">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556878" y="1005840"/>
            <a:ext cx="11286889" cy="5181600"/>
          </a:xfrm>
        </p:spPr>
        <p:txBody>
          <a:bodyPr>
            <a:normAutofit/>
          </a:bodyPr>
          <a:lstStyle>
            <a:lvl1pPr>
              <a:defRPr sz="24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7412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F&amp;G_Title Page Opt2">
    <p:bg>
      <p:bgPr>
        <a:solidFill>
          <a:srgbClr val="582C83"/>
        </a:solidFill>
        <a:effectLst/>
      </p:bgPr>
    </p:bg>
    <p:spTree>
      <p:nvGrpSpPr>
        <p:cNvPr id="1" name=""/>
        <p:cNvGrpSpPr/>
        <p:nvPr/>
      </p:nvGrpSpPr>
      <p:grpSpPr>
        <a:xfrm>
          <a:off x="0" y="0"/>
          <a:ext cx="0" cy="0"/>
          <a:chOff x="0" y="0"/>
          <a:chExt cx="0" cy="0"/>
        </a:xfrm>
      </p:grpSpPr>
      <p:sp>
        <p:nvSpPr>
          <p:cNvPr id="9" name="Rectangle 84"/>
          <p:cNvSpPr>
            <a:spLocks noGrp="1" noChangeArrowheads="1"/>
          </p:cNvSpPr>
          <p:nvPr>
            <p:ph type="subTitle" idx="1" hasCustomPrompt="1"/>
          </p:nvPr>
        </p:nvSpPr>
        <p:spPr>
          <a:xfrm>
            <a:off x="558799" y="3959922"/>
            <a:ext cx="11005671" cy="377128"/>
          </a:xfrm>
          <a:prstGeom prst="rect">
            <a:avLst/>
          </a:prstGeom>
        </p:spPr>
        <p:txBody>
          <a:bodyPr lIns="0" tIns="0" rIns="0" bIns="0"/>
          <a:lstStyle>
            <a:lvl1pPr marL="0" indent="0">
              <a:buFont typeface="Symbol" pitchFamily="18" charset="2"/>
              <a:buNone/>
              <a:defRPr sz="20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328932"/>
            <a:ext cx="5334000" cy="243068"/>
          </a:xfrm>
          <a:prstGeom prst="rect">
            <a:avLst/>
          </a:prstGeom>
        </p:spPr>
        <p:txBody>
          <a:bodyPr lIns="0" tIns="0" rIns="0" bIns="0"/>
          <a:lstStyle>
            <a:lvl1pPr marL="3572" indent="0">
              <a:buFontTx/>
              <a:buNone/>
              <a:defRPr sz="1800" u="none" baseline="0">
                <a:solidFill>
                  <a:schemeClr val="bg1"/>
                </a:solidFill>
              </a:defRPr>
            </a:lvl1pPr>
          </a:lstStyle>
          <a:p>
            <a:pPr marL="217884" marR="0" lvl="0" indent="-214313" algn="l" defTabSz="1378744"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2" y="2674651"/>
            <a:ext cx="11005669" cy="1204783"/>
          </a:xfrm>
          <a:prstGeom prst="rect">
            <a:avLst/>
          </a:prstGeom>
        </p:spPr>
        <p:txBody>
          <a:bodyPr lIns="0" tIns="0" rIns="0" bIns="0" anchor="ctr" anchorCtr="0"/>
          <a:lstStyle>
            <a:lvl1pPr marL="3572" indent="0">
              <a:buFontTx/>
              <a:buNone/>
              <a:defRPr sz="3200" b="1">
                <a:solidFill>
                  <a:schemeClr val="bg1"/>
                </a:solidFill>
              </a:defRPr>
            </a:lvl1pPr>
          </a:lstStyle>
          <a:p>
            <a:pPr lvl="0"/>
            <a:r>
              <a:rPr lang="en-US" dirty="0"/>
              <a:t>Click to Edit Layout Text Styles</a:t>
            </a:r>
          </a:p>
        </p:txBody>
      </p:sp>
      <p:sp>
        <p:nvSpPr>
          <p:cNvPr id="7" name="Rectangle 6">
            <a:extLst>
              <a:ext uri="{FF2B5EF4-FFF2-40B4-BE49-F238E27FC236}">
                <a16:creationId xmlns:a16="http://schemas.microsoft.com/office/drawing/2014/main" id="{0C500C13-B879-1747-A6C0-1E1B3CF8087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57961EB-673F-1641-9C63-34878B5E83E0}"/>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1693905721"/>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G_Section Title Lvl 2_Opt 1">
    <p:spTree>
      <p:nvGrpSpPr>
        <p:cNvPr id="1" name=""/>
        <p:cNvGrpSpPr/>
        <p:nvPr/>
      </p:nvGrpSpPr>
      <p:grpSpPr>
        <a:xfrm>
          <a:off x="0" y="0"/>
          <a:ext cx="0" cy="0"/>
          <a:chOff x="0" y="0"/>
          <a:chExt cx="0" cy="0"/>
        </a:xfrm>
      </p:grpSpPr>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
        <p:nvSpPr>
          <p:cNvPr id="5" name="Footer Placeholder 3">
            <a:extLst>
              <a:ext uri="{FF2B5EF4-FFF2-40B4-BE49-F238E27FC236}">
                <a16:creationId xmlns:a16="http://schemas.microsoft.com/office/drawing/2014/main" id="{C96963F1-E0DA-1F44-9D01-F12B7430BEDD}"/>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64398895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F&amp;G_Title Page Opt2">
    <p:bg>
      <p:bgPr>
        <a:solidFill>
          <a:srgbClr val="582C8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D9790-9E27-8846-A11C-EF0A4E78584F}"/>
              </a:ext>
            </a:extLst>
          </p:cNvPr>
          <p:cNvSpPr/>
          <p:nvPr userDrawn="1"/>
        </p:nvSpPr>
        <p:spPr bwMode="auto">
          <a:xfrm>
            <a:off x="0" y="0"/>
            <a:ext cx="12192000" cy="6858000"/>
          </a:xfrm>
          <a:prstGeom prst="rect">
            <a:avLst/>
          </a:prstGeom>
          <a:solidFill>
            <a:schemeClr val="accent1"/>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2" name="Rectangle 1">
            <a:extLst>
              <a:ext uri="{FF2B5EF4-FFF2-40B4-BE49-F238E27FC236}">
                <a16:creationId xmlns:a16="http://schemas.microsoft.com/office/drawing/2014/main" id="{C8381BAA-A901-1D4E-BCA8-2ADFC255E229}"/>
              </a:ext>
            </a:extLst>
          </p:cNvPr>
          <p:cNvSpPr/>
          <p:nvPr userDrawn="1"/>
        </p:nvSpPr>
        <p:spPr bwMode="auto">
          <a:xfrm>
            <a:off x="5540991" y="6209732"/>
            <a:ext cx="6509982" cy="55273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6" name="Picture 5">
            <a:extLst>
              <a:ext uri="{FF2B5EF4-FFF2-40B4-BE49-F238E27FC236}">
                <a16:creationId xmlns:a16="http://schemas.microsoft.com/office/drawing/2014/main" id="{33AFDD60-611F-F64F-85FE-979F29512F0E}"/>
              </a:ext>
            </a:extLst>
          </p:cNvPr>
          <p:cNvPicPr>
            <a:picLocks noChangeAspect="1"/>
          </p:cNvPicPr>
          <p:nvPr userDrawn="1"/>
        </p:nvPicPr>
        <p:blipFill>
          <a:blip r:embed="rId3">
            <a:alphaModFix amt="8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365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55CCE1C1-2A1D-634C-8FBC-2F4ACCB676BF}"/>
              </a:ext>
            </a:extLst>
          </p:cNvPr>
          <p:cNvSpPr/>
          <p:nvPr userDrawn="1"/>
        </p:nvSpPr>
        <p:spPr bwMode="auto">
          <a:xfrm>
            <a:off x="4641228" y="0"/>
            <a:ext cx="755077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3419498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FAE4A0-EDF1-7846-8FEB-6FD94F95C342}"/>
              </a:ext>
            </a:extLst>
          </p:cNvPr>
          <p:cNvSpPr/>
          <p:nvPr userDrawn="1"/>
        </p:nvSpPr>
        <p:spPr bwMode="auto">
          <a:xfrm>
            <a:off x="3567952" y="0"/>
            <a:ext cx="8624047"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585473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FAE4A0-EDF1-7846-8FEB-6FD94F95C342}"/>
              </a:ext>
            </a:extLst>
          </p:cNvPr>
          <p:cNvSpPr/>
          <p:nvPr userDrawn="1"/>
        </p:nvSpPr>
        <p:spPr bwMode="auto">
          <a:xfrm>
            <a:off x="2928938" y="0"/>
            <a:ext cx="926306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1377031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2" descr="https://www.fglife.com/images/home/yellow-background.jpg">
            <a:extLst>
              <a:ext uri="{FF2B5EF4-FFF2-40B4-BE49-F238E27FC236}">
                <a16:creationId xmlns:a16="http://schemas.microsoft.com/office/drawing/2014/main" id="{24D4448F-F616-354A-89A2-F868748205C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D2ED0E8-7207-5F4F-8283-D0124B745098}"/>
              </a:ext>
            </a:extLst>
          </p:cNvPr>
          <p:cNvSpPr/>
          <p:nvPr userDrawn="1"/>
        </p:nvSpPr>
        <p:spPr bwMode="auto">
          <a:xfrm>
            <a:off x="2928938" y="0"/>
            <a:ext cx="926306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3294007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G_Title Page Opt2">
    <p:bg>
      <p:bgPr>
        <a:solidFill>
          <a:srgbClr val="582C83"/>
        </a:solidFill>
        <a:effectLst/>
      </p:bgPr>
    </p:bg>
    <p:spTree>
      <p:nvGrpSpPr>
        <p:cNvPr id="1" name=""/>
        <p:cNvGrpSpPr/>
        <p:nvPr/>
      </p:nvGrpSpPr>
      <p:grpSpPr>
        <a:xfrm>
          <a:off x="0" y="0"/>
          <a:ext cx="0" cy="0"/>
          <a:chOff x="0" y="0"/>
          <a:chExt cx="0" cy="0"/>
        </a:xfrm>
      </p:grpSpPr>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558800" y="3959922"/>
            <a:ext cx="8092632" cy="377128"/>
          </a:xfrm>
          <a:prstGeom prst="rect">
            <a:avLst/>
          </a:prstGeom>
        </p:spPr>
        <p:txBody>
          <a:bodyPr lIns="0" tIns="0" rIns="0" bIns="0">
            <a:normAutofit/>
          </a:bodyPr>
          <a:lstStyle>
            <a:lvl1pPr marL="0" indent="0">
              <a:buFont typeface="Symbol" pitchFamily="18" charset="2"/>
              <a:buNone/>
              <a:defRPr sz="22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405132"/>
            <a:ext cx="5334000" cy="243068"/>
          </a:xfrm>
          <a:prstGeom prst="rect">
            <a:avLst/>
          </a:prstGeom>
        </p:spPr>
        <p:txBody>
          <a:bodyPr lIns="0" tIns="0" rIns="0" bIns="0">
            <a:noAutofit/>
          </a:bodyPr>
          <a:lstStyle>
            <a:lvl1pPr marL="2679" indent="0">
              <a:buFontTx/>
              <a:buNone/>
              <a:defRPr sz="1800" u="none" baseline="0">
                <a:solidFill>
                  <a:schemeClr val="bg1"/>
                </a:solidFill>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4" y="2674653"/>
            <a:ext cx="10413997" cy="1204783"/>
          </a:xfrm>
          <a:prstGeom prst="rect">
            <a:avLst/>
          </a:prstGeom>
        </p:spPr>
        <p:txBody>
          <a:bodyPr lIns="0" tIns="0" rIns="0" bIns="0" anchor="b" anchorCtr="0">
            <a:normAutofit/>
          </a:bodyPr>
          <a:lstStyle>
            <a:lvl1pPr marL="2679" indent="0">
              <a:buFontTx/>
              <a:buNone/>
              <a:defRPr sz="3000" b="1">
                <a:solidFill>
                  <a:schemeClr val="bg1"/>
                </a:solidFill>
              </a:defRPr>
            </a:lvl1pPr>
          </a:lstStyle>
          <a:p>
            <a:pPr lvl="0"/>
            <a:r>
              <a:rPr lang="en-US" dirty="0"/>
              <a:t>Click to Edit Layout Text Styles</a:t>
            </a:r>
          </a:p>
        </p:txBody>
      </p:sp>
      <p:sp>
        <p:nvSpPr>
          <p:cNvPr id="2" name="Rectangle 1"/>
          <p:cNvSpPr/>
          <p:nvPr/>
        </p:nvSpPr>
        <p:spPr bwMode="auto">
          <a:xfrm>
            <a:off x="11074400" y="6248400"/>
            <a:ext cx="711200" cy="457200"/>
          </a:xfrm>
          <a:prstGeom prst="rect">
            <a:avLst/>
          </a:prstGeom>
          <a:solidFill>
            <a:schemeClr val="accent1"/>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4" name="Rectangle 3"/>
          <p:cNvSpPr/>
          <p:nvPr/>
        </p:nvSpPr>
        <p:spPr bwMode="auto">
          <a:xfrm>
            <a:off x="0" y="6019800"/>
            <a:ext cx="12192000" cy="762000"/>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9869F02-CBE8-BE49-9AC6-116B7D4857A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10" name="Rectangle 9">
            <a:extLst>
              <a:ext uri="{FF2B5EF4-FFF2-40B4-BE49-F238E27FC236}">
                <a16:creationId xmlns:a16="http://schemas.microsoft.com/office/drawing/2014/main" id="{145E35C2-FC7D-364B-AC0C-51C1CBC0C816}"/>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989989595"/>
      </p:ext>
    </p:extLst>
  </p:cSld>
  <p:clrMapOvr>
    <a:masterClrMapping/>
  </p:clrMapOvr>
  <p:transition>
    <p:fade/>
  </p:transition>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Page Opt 2">
    <p:spTree>
      <p:nvGrpSpPr>
        <p:cNvPr id="1" name=""/>
        <p:cNvGrpSpPr/>
        <p:nvPr/>
      </p:nvGrpSpPr>
      <p:grpSpPr>
        <a:xfrm>
          <a:off x="0" y="0"/>
          <a:ext cx="0" cy="0"/>
          <a:chOff x="0" y="0"/>
          <a:chExt cx="0" cy="0"/>
        </a:xfrm>
      </p:grpSpPr>
      <p:sp>
        <p:nvSpPr>
          <p:cNvPr id="11" name="Text Placeholder 12"/>
          <p:cNvSpPr>
            <a:spLocks noGrp="1"/>
          </p:cNvSpPr>
          <p:nvPr>
            <p:ph type="body" sz="quarter" idx="14" hasCustomPrompt="1"/>
          </p:nvPr>
        </p:nvSpPr>
        <p:spPr>
          <a:xfrm>
            <a:off x="4907548" y="2318415"/>
            <a:ext cx="5740400" cy="1204783"/>
          </a:xfrm>
          <a:prstGeom prst="rect">
            <a:avLst/>
          </a:prstGeom>
        </p:spPr>
        <p:txBody>
          <a:bodyPr lIns="0" tIns="0" rIns="0" bIns="0" anchor="b" anchorCtr="0">
            <a:noAutofit/>
          </a:bodyPr>
          <a:lstStyle>
            <a:lvl1pPr marL="3572" indent="0">
              <a:buFontTx/>
              <a:buNone/>
              <a:defRPr sz="3600" b="1" baseline="0">
                <a:solidFill>
                  <a:schemeClr val="tx2"/>
                </a:solidFill>
              </a:defRPr>
            </a:lvl1pPr>
          </a:lstStyle>
          <a:p>
            <a:pPr lvl="0"/>
            <a:r>
              <a:rPr lang="en-US" dirty="0"/>
              <a:t>Sample Presentation Cover</a:t>
            </a:r>
          </a:p>
        </p:txBody>
      </p:sp>
      <p:sp>
        <p:nvSpPr>
          <p:cNvPr id="12" name="Rectangle 84"/>
          <p:cNvSpPr>
            <a:spLocks noGrp="1" noChangeArrowheads="1"/>
          </p:cNvSpPr>
          <p:nvPr>
            <p:ph type="subTitle" idx="1" hasCustomPrompt="1"/>
          </p:nvPr>
        </p:nvSpPr>
        <p:spPr>
          <a:xfrm>
            <a:off x="4907548" y="3571943"/>
            <a:ext cx="5740400" cy="377128"/>
          </a:xfrm>
          <a:prstGeom prst="rect">
            <a:avLst/>
          </a:prstGeom>
        </p:spPr>
        <p:txBody>
          <a:bodyPr lIns="0" tIns="0" rIns="0" bIns="0">
            <a:noAutofit/>
          </a:bodyPr>
          <a:lstStyle>
            <a:lvl1pPr marL="0" indent="0">
              <a:buFont typeface="Symbol" pitchFamily="18" charset="2"/>
              <a:buNone/>
              <a:defRPr sz="2800" b="1" i="0" baseline="0">
                <a:solidFill>
                  <a:schemeClr val="bg2"/>
                </a:solidFill>
              </a:defRPr>
            </a:lvl1pPr>
          </a:lstStyle>
          <a:p>
            <a:pPr lvl="0"/>
            <a:r>
              <a:rPr lang="en-US" noProof="0" dirty="0"/>
              <a:t>Option 1</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5400" y="988681"/>
            <a:ext cx="3937000" cy="4779038"/>
          </a:xfrm>
          <a:prstGeom prst="rect">
            <a:avLst/>
          </a:prstGeom>
        </p:spPr>
      </p:pic>
      <p:sp>
        <p:nvSpPr>
          <p:cNvPr id="2" name="Rectangle 1"/>
          <p:cNvSpPr/>
          <p:nvPr userDrawn="1"/>
        </p:nvSpPr>
        <p:spPr bwMode="auto">
          <a:xfrm>
            <a:off x="11176000" y="6362700"/>
            <a:ext cx="508000" cy="3429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pic>
        <p:nvPicPr>
          <p:cNvPr id="9" name="Graphic 8">
            <a:extLst>
              <a:ext uri="{FF2B5EF4-FFF2-40B4-BE49-F238E27FC236}">
                <a16:creationId xmlns:a16="http://schemas.microsoft.com/office/drawing/2014/main" id="{715335F1-D9AD-5343-AA66-5CA286D2D491}"/>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712221" y="5822583"/>
            <a:ext cx="927558" cy="624952"/>
          </a:xfrm>
          <a:prstGeom prst="rect">
            <a:avLst/>
          </a:prstGeom>
        </p:spPr>
      </p:pic>
    </p:spTree>
    <p:extLst>
      <p:ext uri="{BB962C8B-B14F-4D97-AF65-F5344CB8AC3E}">
        <p14:creationId xmlns:p14="http://schemas.microsoft.com/office/powerpoint/2010/main" val="12055529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448">
          <p15:clr>
            <a:srgbClr val="FBAE40"/>
          </p15:clr>
        </p15:guide>
        <p15:guide id="3" orient="horz" pos="2736">
          <p15:clr>
            <a:srgbClr val="FBAE40"/>
          </p15:clr>
        </p15:guide>
        <p15:guide id="4" orient="horz" pos="29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4" name="Rectangle 3">
            <a:extLst>
              <a:ext uri="{FF2B5EF4-FFF2-40B4-BE49-F238E27FC236}">
                <a16:creationId xmlns:a16="http://schemas.microsoft.com/office/drawing/2014/main" id="{413AE961-5A52-5444-B84D-82005FA7A93B}"/>
              </a:ext>
            </a:extLst>
          </p:cNvPr>
          <p:cNvSpPr/>
          <p:nvPr userDrawn="1"/>
        </p:nvSpPr>
        <p:spPr bwMode="auto">
          <a:xfrm>
            <a:off x="0" y="0"/>
            <a:ext cx="12192000" cy="6858000"/>
          </a:xfrm>
          <a:prstGeom prst="rect">
            <a:avLst/>
          </a:prstGeom>
          <a:solidFill>
            <a:schemeClr val="accent5">
              <a:lumMod val="1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66570313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G_Section Title Lvl 2_Opt 1">
    <p:spTree>
      <p:nvGrpSpPr>
        <p:cNvPr id="1" name=""/>
        <p:cNvGrpSpPr/>
        <p:nvPr/>
      </p:nvGrpSpPr>
      <p:grpSpPr>
        <a:xfrm>
          <a:off x="0" y="0"/>
          <a:ext cx="0" cy="0"/>
          <a:chOff x="0" y="0"/>
          <a:chExt cx="0" cy="0"/>
        </a:xfrm>
      </p:grpSpPr>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
        <p:nvSpPr>
          <p:cNvPr id="5" name="Footer Placeholder 3">
            <a:extLst>
              <a:ext uri="{FF2B5EF4-FFF2-40B4-BE49-F238E27FC236}">
                <a16:creationId xmlns:a16="http://schemas.microsoft.com/office/drawing/2014/main" id="{C96963F1-E0DA-1F44-9D01-F12B7430BEDD}"/>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3584256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FG_Section Title Lvl 2_Op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CDB89-3EBB-5745-B0AF-7788B4406124}"/>
              </a:ext>
            </a:extLst>
          </p:cNvPr>
          <p:cNvPicPr>
            <a:picLocks noChangeAspect="1"/>
          </p:cNvPicPr>
          <p:nvPr userDrawn="1"/>
        </p:nvPicPr>
        <p:blipFill rotWithShape="1">
          <a:blip r:embed="rId3">
            <a:alphaModFix amt="21000"/>
            <a:extLst>
              <a:ext uri="{28A0092B-C50C-407E-A947-70E740481C1C}">
                <a14:useLocalDpi xmlns:a14="http://schemas.microsoft.com/office/drawing/2010/main" val="0"/>
              </a:ext>
            </a:extLst>
          </a:blip>
          <a:srcRect t="3046" b="12352"/>
          <a:stretch/>
        </p:blipFill>
        <p:spPr>
          <a:xfrm>
            <a:off x="-7612" y="-6818"/>
            <a:ext cx="12199612" cy="6880860"/>
          </a:xfrm>
          <a:prstGeom prst="rect">
            <a:avLst/>
          </a:prstGeom>
        </p:spPr>
      </p:pic>
      <p:sp>
        <p:nvSpPr>
          <p:cNvPr id="7" name="Rectangle 6"/>
          <p:cNvSpPr/>
          <p:nvPr/>
        </p:nvSpPr>
        <p:spPr bwMode="auto">
          <a:xfrm>
            <a:off x="564776" y="2771975"/>
            <a:ext cx="9386048" cy="1325880"/>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120947" y="4234816"/>
            <a:ext cx="8092632" cy="377128"/>
          </a:xfrm>
          <a:prstGeom prst="rect">
            <a:avLst/>
          </a:prstGeom>
        </p:spPr>
        <p:txBody>
          <a:bodyPr lIns="0" tIns="0" rIns="0" bIns="0" anchor="ctr" anchorCtr="0">
            <a:normAutofit/>
          </a:bodyPr>
          <a:lstStyle>
            <a:lvl1pPr marL="0" indent="0">
              <a:buFont typeface="Symbol" pitchFamily="18" charset="2"/>
              <a:buNone/>
              <a:defRPr sz="2400" b="1">
                <a:solidFill>
                  <a:schemeClr val="accent1"/>
                </a:solidFill>
              </a:defRPr>
            </a:lvl1pPr>
          </a:lstStyle>
          <a:p>
            <a:pPr lvl="0"/>
            <a:r>
              <a:rPr lang="en-US" noProof="0" dirty="0"/>
              <a:t>Click to Edit Subtitle Text</a:t>
            </a:r>
          </a:p>
        </p:txBody>
      </p:sp>
      <p:sp>
        <p:nvSpPr>
          <p:cNvPr id="15" name="Title 1"/>
          <p:cNvSpPr txBox="1">
            <a:spLocks/>
          </p:cNvSpPr>
          <p:nvPr/>
        </p:nvSpPr>
        <p:spPr bwMode="gray">
          <a:xfrm>
            <a:off x="2" y="2771975"/>
            <a:ext cx="564773" cy="1325880"/>
          </a:xfrm>
          <a:prstGeom prst="rect">
            <a:avLst/>
          </a:prstGeom>
          <a:solidFill>
            <a:schemeClr val="bg2"/>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1" kern="0" dirty="0">
              <a:solidFill>
                <a:schemeClr val="bg1"/>
              </a:solidFill>
            </a:endParaRPr>
          </a:p>
        </p:txBody>
      </p:sp>
      <p:sp>
        <p:nvSpPr>
          <p:cNvPr id="6" name="Title 5"/>
          <p:cNvSpPr>
            <a:spLocks noGrp="1" noChangeArrowheads="1"/>
          </p:cNvSpPr>
          <p:nvPr>
            <p:ph type="ctrTitle" hasCustomPrompt="1"/>
          </p:nvPr>
        </p:nvSpPr>
        <p:spPr>
          <a:xfrm>
            <a:off x="1120947" y="2895600"/>
            <a:ext cx="7924800" cy="1143000"/>
          </a:xfrm>
          <a:prstGeom prst="rect">
            <a:avLst/>
          </a:prstGeom>
          <a:solidFill>
            <a:schemeClr val="tx2"/>
          </a:solidFill>
          <a:ln w="9525">
            <a:noFill/>
          </a:ln>
        </p:spPr>
        <p:txBody>
          <a:bodyPr lIns="0" tIns="0" rIns="0" bIns="0" anchor="ctr" anchorCtr="0">
            <a:noAutofit/>
          </a:bodyPr>
          <a:lstStyle>
            <a:lvl1pPr>
              <a:defRPr sz="2800" b="1" baseline="0">
                <a:solidFill>
                  <a:schemeClr val="bg1"/>
                </a:solidFill>
              </a:defRPr>
            </a:lvl1pPr>
          </a:lstStyle>
          <a:p>
            <a:pPr lvl="0"/>
            <a:r>
              <a:rPr lang="en-US" noProof="0" dirty="0"/>
              <a:t>Click to Edit Section Text Option 1 – Level 2</a:t>
            </a: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225727908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FG_Section Title Lvl 2_Op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CDB89-3EBB-5745-B0AF-7788B4406124}"/>
              </a:ext>
            </a:extLst>
          </p:cNvPr>
          <p:cNvPicPr>
            <a:picLocks noChangeAspect="1"/>
          </p:cNvPicPr>
          <p:nvPr userDrawn="1"/>
        </p:nvPicPr>
        <p:blipFill rotWithShape="1">
          <a:blip r:embed="rId3">
            <a:alphaModFix amt="21000"/>
            <a:extLst>
              <a:ext uri="{28A0092B-C50C-407E-A947-70E740481C1C}">
                <a14:useLocalDpi xmlns:a14="http://schemas.microsoft.com/office/drawing/2010/main" val="0"/>
              </a:ext>
            </a:extLst>
          </a:blip>
          <a:srcRect t="3046" b="12352"/>
          <a:stretch/>
        </p:blipFill>
        <p:spPr>
          <a:xfrm>
            <a:off x="-7612" y="-6818"/>
            <a:ext cx="12199612" cy="6880860"/>
          </a:xfrm>
          <a:prstGeom prst="rect">
            <a:avLst/>
          </a:prstGeom>
        </p:spPr>
      </p:pic>
      <p:sp>
        <p:nvSpPr>
          <p:cNvPr id="7" name="Rectangle 6"/>
          <p:cNvSpPr/>
          <p:nvPr/>
        </p:nvSpPr>
        <p:spPr bwMode="auto">
          <a:xfrm>
            <a:off x="564776" y="2771975"/>
            <a:ext cx="9386048" cy="1325880"/>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120947" y="4234816"/>
            <a:ext cx="8092632" cy="377128"/>
          </a:xfrm>
          <a:prstGeom prst="rect">
            <a:avLst/>
          </a:prstGeom>
        </p:spPr>
        <p:txBody>
          <a:bodyPr lIns="0" tIns="0" rIns="0" bIns="0" anchor="ctr" anchorCtr="0">
            <a:normAutofit/>
          </a:bodyPr>
          <a:lstStyle>
            <a:lvl1pPr marL="0" indent="0">
              <a:buFont typeface="Symbol" pitchFamily="18" charset="2"/>
              <a:buNone/>
              <a:defRPr sz="2400" b="1">
                <a:solidFill>
                  <a:schemeClr val="accent1"/>
                </a:solidFill>
              </a:defRPr>
            </a:lvl1pPr>
          </a:lstStyle>
          <a:p>
            <a:pPr lvl="0"/>
            <a:r>
              <a:rPr lang="en-US" noProof="0" dirty="0"/>
              <a:t>Click to Edit Subtitle Text</a:t>
            </a:r>
          </a:p>
        </p:txBody>
      </p:sp>
      <p:sp>
        <p:nvSpPr>
          <p:cNvPr id="15" name="Title 1"/>
          <p:cNvSpPr txBox="1">
            <a:spLocks/>
          </p:cNvSpPr>
          <p:nvPr/>
        </p:nvSpPr>
        <p:spPr bwMode="gray">
          <a:xfrm>
            <a:off x="2" y="2771975"/>
            <a:ext cx="564773" cy="1325880"/>
          </a:xfrm>
          <a:prstGeom prst="rect">
            <a:avLst/>
          </a:prstGeom>
          <a:solidFill>
            <a:schemeClr val="bg2"/>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1" kern="0" dirty="0">
              <a:solidFill>
                <a:schemeClr val="bg1"/>
              </a:solidFill>
            </a:endParaRPr>
          </a:p>
        </p:txBody>
      </p:sp>
      <p:sp>
        <p:nvSpPr>
          <p:cNvPr id="6" name="Title 5"/>
          <p:cNvSpPr>
            <a:spLocks noGrp="1" noChangeArrowheads="1"/>
          </p:cNvSpPr>
          <p:nvPr>
            <p:ph type="ctrTitle" hasCustomPrompt="1"/>
          </p:nvPr>
        </p:nvSpPr>
        <p:spPr>
          <a:xfrm>
            <a:off x="1120947" y="2895600"/>
            <a:ext cx="7924800" cy="1143000"/>
          </a:xfrm>
          <a:prstGeom prst="rect">
            <a:avLst/>
          </a:prstGeom>
          <a:solidFill>
            <a:schemeClr val="tx2"/>
          </a:solidFill>
          <a:ln w="9525">
            <a:noFill/>
          </a:ln>
        </p:spPr>
        <p:txBody>
          <a:bodyPr lIns="0" tIns="0" rIns="0" bIns="0" anchor="ctr" anchorCtr="0">
            <a:noAutofit/>
          </a:bodyPr>
          <a:lstStyle>
            <a:lvl1pPr>
              <a:defRPr sz="2800" b="1" baseline="0">
                <a:solidFill>
                  <a:schemeClr val="bg1"/>
                </a:solidFill>
              </a:defRPr>
            </a:lvl1pPr>
          </a:lstStyle>
          <a:p>
            <a:pPr lvl="0"/>
            <a:r>
              <a:rPr lang="en-US" noProof="0" dirty="0"/>
              <a:t>Click to Edit Section Text Option 1 – Level 2</a:t>
            </a: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297769612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pic>
        <p:nvPicPr>
          <p:cNvPr id="10" name="Graphic 9">
            <a:extLst>
              <a:ext uri="{FF2B5EF4-FFF2-40B4-BE49-F238E27FC236}">
                <a16:creationId xmlns:a16="http://schemas.microsoft.com/office/drawing/2014/main" id="{68E52159-3365-A54D-B649-02674CBF37E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
        <p:nvSpPr>
          <p:cNvPr id="6" name="Footer Placeholder 3">
            <a:extLst>
              <a:ext uri="{FF2B5EF4-FFF2-40B4-BE49-F238E27FC236}">
                <a16:creationId xmlns:a16="http://schemas.microsoft.com/office/drawing/2014/main" id="{E6563049-8A61-F943-8796-4FA67525D648}"/>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63373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sp>
        <p:nvSpPr>
          <p:cNvPr id="5" name="Footer Placeholder 3">
            <a:extLst>
              <a:ext uri="{FF2B5EF4-FFF2-40B4-BE49-F238E27FC236}">
                <a16:creationId xmlns:a16="http://schemas.microsoft.com/office/drawing/2014/main" id="{5D58359E-D0BF-864A-9198-AAC7C824D60C}"/>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26440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40272"/>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Graphic 6">
            <a:extLst>
              <a:ext uri="{FF2B5EF4-FFF2-40B4-BE49-F238E27FC236}">
                <a16:creationId xmlns:a16="http://schemas.microsoft.com/office/drawing/2014/main" id="{C69F7413-5852-7542-AF73-46FA1CB5DD17}"/>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
        <p:nvSpPr>
          <p:cNvPr id="10" name="Footer Placeholder 3">
            <a:extLst>
              <a:ext uri="{FF2B5EF4-FFF2-40B4-BE49-F238E27FC236}">
                <a16:creationId xmlns:a16="http://schemas.microsoft.com/office/drawing/2014/main" id="{32C73DCA-E5BB-E14B-88F4-9F5F8EE06241}"/>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81771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14400"/>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34978"/>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3">
            <a:extLst>
              <a:ext uri="{FF2B5EF4-FFF2-40B4-BE49-F238E27FC236}">
                <a16:creationId xmlns:a16="http://schemas.microsoft.com/office/drawing/2014/main" id="{836F24E8-BCC2-FA4F-8A70-E88BA8EBEF00}"/>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290426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G_Text Layout">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556878" y="1005840"/>
            <a:ext cx="11286889" cy="5181600"/>
          </a:xfrm>
        </p:spPr>
        <p:txBody>
          <a:bodyPr>
            <a:normAutofit/>
          </a:bodyPr>
          <a:lstStyle>
            <a:lvl1pPr>
              <a:defRPr sz="24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797073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cxnSp>
        <p:nvCxnSpPr>
          <p:cNvPr id="30" name="Straight Connector 29"/>
          <p:cNvCxnSpPr/>
          <p:nvPr/>
        </p:nvCxnSpPr>
        <p:spPr bwMode="auto">
          <a:xfrm flipH="1" flipV="1">
            <a:off x="5029200" y="990600"/>
            <a:ext cx="6419177" cy="15240"/>
          </a:xfrm>
          <a:prstGeom prst="line">
            <a:avLst/>
          </a:prstGeom>
          <a:solidFill>
            <a:schemeClr val="folHlink"/>
          </a:solid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450954460"/>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3397958378"/>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25235322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G_1 Column Text wtih subheading">
    <p:spTree>
      <p:nvGrpSpPr>
        <p:cNvPr id="1" name=""/>
        <p:cNvGrpSpPr/>
        <p:nvPr/>
      </p:nvGrpSpPr>
      <p:grpSpPr>
        <a:xfrm>
          <a:off x="0" y="0"/>
          <a:ext cx="0" cy="0"/>
          <a:chOff x="0" y="0"/>
          <a:chExt cx="0" cy="0"/>
        </a:xfrm>
      </p:grpSpPr>
      <p:sp>
        <p:nvSpPr>
          <p:cNvPr id="6"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ext Placeholder 4"/>
          <p:cNvSpPr>
            <a:spLocks noGrp="1"/>
          </p:cNvSpPr>
          <p:nvPr>
            <p:ph type="body" sz="quarter" idx="15" hasCustomPrompt="1"/>
          </p:nvPr>
        </p:nvSpPr>
        <p:spPr>
          <a:xfrm>
            <a:off x="589006" y="1005839"/>
            <a:ext cx="11027879" cy="310896"/>
          </a:xfrm>
          <a:prstGeom prst="rect">
            <a:avLst/>
          </a:prstGeom>
          <a:solidFill>
            <a:schemeClr val="tx2"/>
          </a:solidFill>
        </p:spPr>
        <p:txBody>
          <a:bodyPr lIns="91440" tIns="45720" rIns="91440" bIns="4572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7"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9" name="Text Placeholder 8"/>
          <p:cNvSpPr>
            <a:spLocks noGrp="1"/>
          </p:cNvSpPr>
          <p:nvPr>
            <p:ph type="body" sz="quarter" idx="27"/>
          </p:nvPr>
        </p:nvSpPr>
        <p:spPr>
          <a:xfrm>
            <a:off x="589799" y="1371600"/>
            <a:ext cx="11031184"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
        <p:nvSpPr>
          <p:cNvPr id="10" name="Rectangle 9">
            <a:extLst>
              <a:ext uri="{FF2B5EF4-FFF2-40B4-BE49-F238E27FC236}">
                <a16:creationId xmlns:a16="http://schemas.microsoft.com/office/drawing/2014/main" id="{ED5C85FB-622C-1C4F-A76C-266F28A2263F}"/>
              </a:ext>
            </a:extLst>
          </p:cNvPr>
          <p:cNvSpPr/>
          <p:nvPr userDrawn="1"/>
        </p:nvSpPr>
        <p:spPr bwMode="auto">
          <a:xfrm>
            <a:off x="5552387" y="6353666"/>
            <a:ext cx="6272936" cy="405353"/>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251607148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365377296"/>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pic>
        <p:nvPicPr>
          <p:cNvPr id="10" name="Graphic 9">
            <a:extLst>
              <a:ext uri="{FF2B5EF4-FFF2-40B4-BE49-F238E27FC236}">
                <a16:creationId xmlns:a16="http://schemas.microsoft.com/office/drawing/2014/main" id="{68E52159-3365-A54D-B649-02674CBF37E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
        <p:nvSpPr>
          <p:cNvPr id="6" name="Footer Placeholder 3">
            <a:extLst>
              <a:ext uri="{FF2B5EF4-FFF2-40B4-BE49-F238E27FC236}">
                <a16:creationId xmlns:a16="http://schemas.microsoft.com/office/drawing/2014/main" id="{E6563049-8A61-F943-8796-4FA67525D648}"/>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41499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G_Title and subtitle">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6" name="Text Placeholder 4"/>
          <p:cNvSpPr>
            <a:spLocks noGrp="1"/>
          </p:cNvSpPr>
          <p:nvPr>
            <p:ph type="body" sz="quarter" idx="15" hasCustomPrompt="1"/>
          </p:nvPr>
        </p:nvSpPr>
        <p:spPr>
          <a:xfrm>
            <a:off x="579120" y="1005839"/>
            <a:ext cx="11206480" cy="310896"/>
          </a:xfrm>
          <a:prstGeom prst="rect">
            <a:avLst/>
          </a:prstGeom>
          <a:solidFill>
            <a:schemeClr val="tx2"/>
          </a:solidFill>
        </p:spPr>
        <p:txBody>
          <a:bodyPr lIns="91440" tIns="45720" rIns="9144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6"/>
          </p:nvPr>
        </p:nvSpPr>
        <p:spPr>
          <a:xfrm>
            <a:off x="5762172" y="6408057"/>
            <a:ext cx="5168783" cy="228600"/>
          </a:xfrm>
          <a:prstGeom prst="rect">
            <a:avLst/>
          </a:prstGeom>
        </p:spPr>
        <p:txBody>
          <a:bodyPr/>
          <a:lstStyle/>
          <a:p>
            <a:r>
              <a:rPr lang="en-US" dirty="0"/>
              <a:t>For producer use only. Not for use with the general public.</a:t>
            </a:r>
          </a:p>
        </p:txBody>
      </p:sp>
      <p:sp>
        <p:nvSpPr>
          <p:cNvPr id="4" name="Slide Number Placeholder 3"/>
          <p:cNvSpPr>
            <a:spLocks noGrp="1"/>
          </p:cNvSpPr>
          <p:nvPr>
            <p:ph type="sldNum" sz="quarter" idx="17"/>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8"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1331227159"/>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G_3 Tile Texts 3 Subheading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76072"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lnSpc>
                <a:spcPct val="100000"/>
              </a:lnSpc>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lnSpc>
                <a:spcPct val="100000"/>
              </a:lnSpc>
              <a:spcBef>
                <a:spcPts val="0"/>
              </a:spcBef>
              <a:spcAft>
                <a:spcPts val="500"/>
              </a:spcAft>
              <a:buClr>
                <a:schemeClr val="accent1"/>
              </a:buClr>
              <a:buSzPct val="115000"/>
              <a:buFontTx/>
              <a:buChar char="−"/>
              <a:defRPr sz="1300" baseline="0">
                <a:solidFill>
                  <a:schemeClr val="tx1"/>
                </a:solidFill>
                <a:latin typeface="+mn-lt"/>
              </a:defRPr>
            </a:lvl3pPr>
            <a:lvl4pPr marL="914400" indent="-228600">
              <a:lnSpc>
                <a:spcPct val="100000"/>
              </a:lnSpc>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8" name="Text Placeholder 4"/>
          <p:cNvSpPr>
            <a:spLocks noGrp="1"/>
          </p:cNvSpPr>
          <p:nvPr>
            <p:ph type="body" sz="quarter" idx="15" hasCustomPrompt="1"/>
          </p:nvPr>
        </p:nvSpPr>
        <p:spPr>
          <a:xfrm>
            <a:off x="576072"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0" name="Text Placeholder 4"/>
          <p:cNvSpPr>
            <a:spLocks noGrp="1"/>
          </p:cNvSpPr>
          <p:nvPr>
            <p:ph type="body" sz="quarter" idx="19" hasCustomPrompt="1"/>
          </p:nvPr>
        </p:nvSpPr>
        <p:spPr>
          <a:xfrm>
            <a:off x="8188960"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1" name="Text Placeholder 4"/>
          <p:cNvSpPr>
            <a:spLocks noGrp="1"/>
          </p:cNvSpPr>
          <p:nvPr>
            <p:ph type="body" sz="quarter" idx="20" hasCustomPrompt="1"/>
          </p:nvPr>
        </p:nvSpPr>
        <p:spPr>
          <a:xfrm>
            <a:off x="4382737"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2" name="Text Placeholder 5"/>
          <p:cNvSpPr>
            <a:spLocks noGrp="1"/>
          </p:cNvSpPr>
          <p:nvPr>
            <p:ph type="body" sz="quarter" idx="23" hasCustomPrompt="1"/>
          </p:nvPr>
        </p:nvSpPr>
        <p:spPr>
          <a:xfrm>
            <a:off x="4374292" y="1371600"/>
            <a:ext cx="3554572"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13" name="Text Placeholder 5"/>
          <p:cNvSpPr>
            <a:spLocks noGrp="1"/>
          </p:cNvSpPr>
          <p:nvPr>
            <p:ph type="body" sz="quarter" idx="24" hasCustomPrompt="1"/>
          </p:nvPr>
        </p:nvSpPr>
        <p:spPr>
          <a:xfrm>
            <a:off x="8188960"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4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25"/>
          </p:nvPr>
        </p:nvSpPr>
        <p:spPr>
          <a:xfrm>
            <a:off x="5762172" y="6408057"/>
            <a:ext cx="5168783" cy="228600"/>
          </a:xfrm>
          <a:prstGeom prst="rect">
            <a:avLst/>
          </a:prstGeom>
        </p:spPr>
        <p:txBody>
          <a:bodyPr/>
          <a:lstStyle/>
          <a:p>
            <a:r>
              <a:rPr lang="en-US" dirty="0"/>
              <a:t>For producer use only. Not for use with the general public.</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14" name="Text Placeholder 12"/>
          <p:cNvSpPr>
            <a:spLocks noGrp="1"/>
          </p:cNvSpPr>
          <p:nvPr>
            <p:ph type="body" sz="quarter" idx="31"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153482126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F&amp;G_Title Page Opt2">
    <p:bg>
      <p:bgPr>
        <a:solidFill>
          <a:srgbClr val="582C83"/>
        </a:solidFill>
        <a:effectLst/>
      </p:bgPr>
    </p:bg>
    <p:spTree>
      <p:nvGrpSpPr>
        <p:cNvPr id="1" name=""/>
        <p:cNvGrpSpPr/>
        <p:nvPr/>
      </p:nvGrpSpPr>
      <p:grpSpPr>
        <a:xfrm>
          <a:off x="0" y="0"/>
          <a:ext cx="0" cy="0"/>
          <a:chOff x="0" y="0"/>
          <a:chExt cx="0" cy="0"/>
        </a:xfrm>
      </p:grpSpPr>
      <p:sp>
        <p:nvSpPr>
          <p:cNvPr id="9" name="Rectangle 84"/>
          <p:cNvSpPr>
            <a:spLocks noGrp="1" noChangeArrowheads="1"/>
          </p:cNvSpPr>
          <p:nvPr>
            <p:ph type="subTitle" idx="1" hasCustomPrompt="1"/>
          </p:nvPr>
        </p:nvSpPr>
        <p:spPr>
          <a:xfrm>
            <a:off x="558799" y="3959922"/>
            <a:ext cx="11005671" cy="377128"/>
          </a:xfrm>
          <a:prstGeom prst="rect">
            <a:avLst/>
          </a:prstGeom>
        </p:spPr>
        <p:txBody>
          <a:bodyPr lIns="0" tIns="0" rIns="0" bIns="0"/>
          <a:lstStyle>
            <a:lvl1pPr marL="0" indent="0">
              <a:buFont typeface="Symbol" pitchFamily="18" charset="2"/>
              <a:buNone/>
              <a:defRPr sz="20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328932"/>
            <a:ext cx="5334000" cy="243068"/>
          </a:xfrm>
          <a:prstGeom prst="rect">
            <a:avLst/>
          </a:prstGeom>
        </p:spPr>
        <p:txBody>
          <a:bodyPr lIns="0" tIns="0" rIns="0" bIns="0"/>
          <a:lstStyle>
            <a:lvl1pPr marL="3572" indent="0">
              <a:buFontTx/>
              <a:buNone/>
              <a:defRPr sz="1800" u="none" baseline="0">
                <a:solidFill>
                  <a:schemeClr val="bg1"/>
                </a:solidFill>
              </a:defRPr>
            </a:lvl1pPr>
          </a:lstStyle>
          <a:p>
            <a:pPr marL="217884" marR="0" lvl="0" indent="-214313" algn="l" defTabSz="1378744"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2" y="2674651"/>
            <a:ext cx="11005669" cy="1204783"/>
          </a:xfrm>
          <a:prstGeom prst="rect">
            <a:avLst/>
          </a:prstGeom>
        </p:spPr>
        <p:txBody>
          <a:bodyPr lIns="0" tIns="0" rIns="0" bIns="0" anchor="ctr" anchorCtr="0"/>
          <a:lstStyle>
            <a:lvl1pPr marL="3572" indent="0">
              <a:buFontTx/>
              <a:buNone/>
              <a:defRPr sz="3200" b="1">
                <a:solidFill>
                  <a:schemeClr val="bg1"/>
                </a:solidFill>
              </a:defRPr>
            </a:lvl1pPr>
          </a:lstStyle>
          <a:p>
            <a:pPr lvl="0"/>
            <a:r>
              <a:rPr lang="en-US" dirty="0"/>
              <a:t>Click to Edit Layout Text Styles</a:t>
            </a:r>
          </a:p>
        </p:txBody>
      </p:sp>
      <p:sp>
        <p:nvSpPr>
          <p:cNvPr id="7" name="Rectangle 6">
            <a:extLst>
              <a:ext uri="{FF2B5EF4-FFF2-40B4-BE49-F238E27FC236}">
                <a16:creationId xmlns:a16="http://schemas.microsoft.com/office/drawing/2014/main" id="{0C500C13-B879-1747-A6C0-1E1B3CF8087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57961EB-673F-1641-9C63-34878B5E83E0}"/>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2048372243"/>
      </p:ext>
    </p:extLst>
  </p:cSld>
  <p:clrMapOvr>
    <a:masterClrMapping/>
  </p:clrMapOvr>
  <p:transition>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F&amp;G_Title Page Opt2">
    <p:bg>
      <p:bgPr>
        <a:solidFill>
          <a:srgbClr val="582C8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D9790-9E27-8846-A11C-EF0A4E78584F}"/>
              </a:ext>
            </a:extLst>
          </p:cNvPr>
          <p:cNvSpPr/>
          <p:nvPr userDrawn="1"/>
        </p:nvSpPr>
        <p:spPr bwMode="auto">
          <a:xfrm>
            <a:off x="0" y="0"/>
            <a:ext cx="12192000" cy="6858000"/>
          </a:xfrm>
          <a:prstGeom prst="rect">
            <a:avLst/>
          </a:prstGeom>
          <a:solidFill>
            <a:schemeClr val="accent1"/>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2" name="Rectangle 1">
            <a:extLst>
              <a:ext uri="{FF2B5EF4-FFF2-40B4-BE49-F238E27FC236}">
                <a16:creationId xmlns:a16="http://schemas.microsoft.com/office/drawing/2014/main" id="{C8381BAA-A901-1D4E-BCA8-2ADFC255E229}"/>
              </a:ext>
            </a:extLst>
          </p:cNvPr>
          <p:cNvSpPr/>
          <p:nvPr userDrawn="1"/>
        </p:nvSpPr>
        <p:spPr bwMode="auto">
          <a:xfrm>
            <a:off x="5540991" y="6209732"/>
            <a:ext cx="6509982" cy="55273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6" name="Picture 5">
            <a:extLst>
              <a:ext uri="{FF2B5EF4-FFF2-40B4-BE49-F238E27FC236}">
                <a16:creationId xmlns:a16="http://schemas.microsoft.com/office/drawing/2014/main" id="{33AFDD60-611F-F64F-85FE-979F29512F0E}"/>
              </a:ext>
            </a:extLst>
          </p:cNvPr>
          <p:cNvPicPr>
            <a:picLocks noChangeAspect="1"/>
          </p:cNvPicPr>
          <p:nvPr userDrawn="1"/>
        </p:nvPicPr>
        <p:blipFill>
          <a:blip r:embed="rId3">
            <a:alphaModFix amt="8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010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55CCE1C1-2A1D-634C-8FBC-2F4ACCB676BF}"/>
              </a:ext>
            </a:extLst>
          </p:cNvPr>
          <p:cNvSpPr/>
          <p:nvPr userDrawn="1"/>
        </p:nvSpPr>
        <p:spPr bwMode="auto">
          <a:xfrm>
            <a:off x="4641228" y="0"/>
            <a:ext cx="755077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1016011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FAE4A0-EDF1-7846-8FEB-6FD94F95C342}"/>
              </a:ext>
            </a:extLst>
          </p:cNvPr>
          <p:cNvSpPr/>
          <p:nvPr userDrawn="1"/>
        </p:nvSpPr>
        <p:spPr bwMode="auto">
          <a:xfrm>
            <a:off x="3567952" y="0"/>
            <a:ext cx="8624047"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37408261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BCC69-902F-0544-89DA-2D295D6DDF0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FAE4A0-EDF1-7846-8FEB-6FD94F95C342}"/>
              </a:ext>
            </a:extLst>
          </p:cNvPr>
          <p:cNvSpPr/>
          <p:nvPr userDrawn="1"/>
        </p:nvSpPr>
        <p:spPr bwMode="auto">
          <a:xfrm>
            <a:off x="2928938" y="0"/>
            <a:ext cx="926306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1058645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2" descr="https://www.fglife.com/images/home/yellow-background.jpg">
            <a:extLst>
              <a:ext uri="{FF2B5EF4-FFF2-40B4-BE49-F238E27FC236}">
                <a16:creationId xmlns:a16="http://schemas.microsoft.com/office/drawing/2014/main" id="{24D4448F-F616-354A-89A2-F868748205C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D2ED0E8-7207-5F4F-8283-D0124B745098}"/>
              </a:ext>
            </a:extLst>
          </p:cNvPr>
          <p:cNvSpPr/>
          <p:nvPr userDrawn="1"/>
        </p:nvSpPr>
        <p:spPr bwMode="auto">
          <a:xfrm>
            <a:off x="2928938" y="0"/>
            <a:ext cx="926306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latin typeface="Arial" pitchFamily="34" charset="0"/>
              <a:ea typeface="+mj-ea"/>
            </a:endParaRPr>
          </a:p>
        </p:txBody>
      </p:sp>
    </p:spTree>
    <p:extLst>
      <p:ext uri="{BB962C8B-B14F-4D97-AF65-F5344CB8AC3E}">
        <p14:creationId xmlns:p14="http://schemas.microsoft.com/office/powerpoint/2010/main" val="3193056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B400FD-9802-894C-A050-5CF7961D8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29" t="10573" r="3186" b="1241"/>
          <a:stretch/>
        </p:blipFill>
        <p:spPr>
          <a:xfrm>
            <a:off x="-7612" y="2471"/>
            <a:ext cx="12199612" cy="6862281"/>
          </a:xfrm>
          <a:prstGeom prst="rect">
            <a:avLst/>
          </a:prstGeom>
        </p:spPr>
      </p:pic>
      <p:sp>
        <p:nvSpPr>
          <p:cNvPr id="9" name="Rectangle 84"/>
          <p:cNvSpPr>
            <a:spLocks noGrp="1" noChangeArrowheads="1"/>
          </p:cNvSpPr>
          <p:nvPr>
            <p:ph type="subTitle" idx="1" hasCustomPrompt="1"/>
          </p:nvPr>
        </p:nvSpPr>
        <p:spPr>
          <a:xfrm>
            <a:off x="558800" y="3819922"/>
            <a:ext cx="8092632" cy="377128"/>
          </a:xfrm>
          <a:prstGeom prst="rect">
            <a:avLst/>
          </a:prstGeom>
        </p:spPr>
        <p:txBody>
          <a:bodyPr lIns="0"/>
          <a:lstStyle>
            <a:lvl1pPr marL="0" indent="0">
              <a:buFont typeface="Symbol" pitchFamily="18" charset="2"/>
              <a:buNone/>
              <a:defRPr sz="15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310199"/>
            <a:ext cx="5334000" cy="243068"/>
          </a:xfrm>
          <a:prstGeom prst="rect">
            <a:avLst/>
          </a:prstGeom>
        </p:spPr>
        <p:txBody>
          <a:bodyPr lIns="0" tIns="0" rIns="0" bIns="0"/>
          <a:lstStyle>
            <a:lvl1pPr marL="3572" indent="0">
              <a:buFontTx/>
              <a:buNone/>
              <a:defRPr u="none" baseline="0">
                <a:solidFill>
                  <a:schemeClr val="bg1"/>
                </a:solidFill>
              </a:defRPr>
            </a:lvl1pPr>
          </a:lstStyle>
          <a:p>
            <a:pPr marL="217884" marR="0" lvl="0" indent="-214313" algn="l" defTabSz="1378744"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2" y="2607278"/>
            <a:ext cx="11016049" cy="1204783"/>
          </a:xfrm>
          <a:prstGeom prst="rect">
            <a:avLst/>
          </a:prstGeom>
        </p:spPr>
        <p:txBody>
          <a:bodyPr lIns="0" tIns="0" rIns="0" bIns="0" anchor="ctr" anchorCtr="0"/>
          <a:lstStyle>
            <a:lvl1pPr marL="3572" indent="0">
              <a:buFontTx/>
              <a:buNone/>
              <a:defRPr sz="2400" b="1">
                <a:solidFill>
                  <a:schemeClr val="bg1"/>
                </a:solidFill>
              </a:defRPr>
            </a:lvl1pPr>
          </a:lstStyle>
          <a:p>
            <a:pPr lvl="0"/>
            <a:r>
              <a:rPr lang="en-US" dirty="0"/>
              <a:t>Click to Edit Layout Text Styles</a:t>
            </a:r>
          </a:p>
        </p:txBody>
      </p:sp>
    </p:spTree>
    <p:extLst>
      <p:ext uri="{BB962C8B-B14F-4D97-AF65-F5344CB8AC3E}">
        <p14:creationId xmlns:p14="http://schemas.microsoft.com/office/powerpoint/2010/main" val="1760630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F&amp;G_1 Column Text no subheading">
    <p:spTree>
      <p:nvGrpSpPr>
        <p:cNvPr id="1" name=""/>
        <p:cNvGrpSpPr/>
        <p:nvPr/>
      </p:nvGrpSpPr>
      <p:grpSpPr>
        <a:xfrm>
          <a:off x="0" y="0"/>
          <a:ext cx="0" cy="0"/>
          <a:chOff x="0" y="0"/>
          <a:chExt cx="0" cy="0"/>
        </a:xfrm>
      </p:grpSpPr>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338328"/>
            <a:ext cx="11074400" cy="411480"/>
          </a:xfrm>
          <a:prstGeom prst="rect">
            <a:avLst/>
          </a:prstGeom>
        </p:spPr>
        <p:txBody>
          <a:bodyPr lIns="0" tIns="0" rIns="0" bIns="0"/>
          <a:lstStyle>
            <a:lvl1pPr marL="3572" indent="0">
              <a:buFontTx/>
              <a:buNone/>
              <a:defRPr sz="3000" b="1" baseline="0">
                <a:solidFill>
                  <a:schemeClr val="accent1"/>
                </a:solidFill>
              </a:defRPr>
            </a:lvl1pPr>
          </a:lstStyle>
          <a:p>
            <a:pPr lvl="0"/>
            <a:r>
              <a:rPr lang="en-US" dirty="0"/>
              <a:t>Click To Edit Layout Title – 1 Column Format</a:t>
            </a:r>
          </a:p>
        </p:txBody>
      </p:sp>
      <p:sp>
        <p:nvSpPr>
          <p:cNvPr id="3" name="Text Placeholder 2"/>
          <p:cNvSpPr>
            <a:spLocks noGrp="1"/>
          </p:cNvSpPr>
          <p:nvPr>
            <p:ph type="body" sz="quarter" idx="12"/>
          </p:nvPr>
        </p:nvSpPr>
        <p:spPr>
          <a:xfrm>
            <a:off x="558800" y="990600"/>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9247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sp>
        <p:nvSpPr>
          <p:cNvPr id="5" name="Footer Placeholder 3">
            <a:extLst>
              <a:ext uri="{FF2B5EF4-FFF2-40B4-BE49-F238E27FC236}">
                <a16:creationId xmlns:a16="http://schemas.microsoft.com/office/drawing/2014/main" id="{5D58359E-D0BF-864A-9198-AAC7C824D60C}"/>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8566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F&amp;G_Blank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90AE14B-1463-464B-B3AF-661D80EBD73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39" t="-4566" r="70287" b="15847"/>
          <a:stretch/>
        </p:blipFill>
        <p:spPr>
          <a:xfrm>
            <a:off x="10968698" y="6004448"/>
            <a:ext cx="927558" cy="624952"/>
          </a:xfrm>
          <a:prstGeom prst="rect">
            <a:avLst/>
          </a:prstGeom>
        </p:spPr>
      </p:pic>
    </p:spTree>
    <p:extLst>
      <p:ext uri="{BB962C8B-B14F-4D97-AF65-F5344CB8AC3E}">
        <p14:creationId xmlns:p14="http://schemas.microsoft.com/office/powerpoint/2010/main" val="298840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F&amp;G_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99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2_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a:xfrm>
            <a:off x="475488" y="411480"/>
            <a:ext cx="11297920" cy="310896"/>
          </a:xfrm>
          <a:prstGeom prst="rect">
            <a:avLst/>
          </a:prstGeom>
        </p:spPr>
        <p:txBody>
          <a:bodyPr/>
          <a:lstStyle/>
          <a:p>
            <a:r>
              <a:rPr lang="en-US" dirty="0"/>
              <a:t>Click to edit Master title style</a:t>
            </a:r>
          </a:p>
        </p:txBody>
      </p:sp>
      <p:sp>
        <p:nvSpPr>
          <p:cNvPr id="4" name="Text Placeholder 12"/>
          <p:cNvSpPr>
            <a:spLocks noGrp="1"/>
          </p:cNvSpPr>
          <p:nvPr>
            <p:ph type="body" sz="quarter" idx="24" hasCustomPrompt="1"/>
          </p:nvPr>
        </p:nvSpPr>
        <p:spPr>
          <a:xfrm>
            <a:off x="457200" y="6233163"/>
            <a:ext cx="11328400" cy="190500"/>
          </a:xfrm>
          <a:prstGeom prst="rect">
            <a:avLst/>
          </a:prstGeo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892801" y="6553200"/>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26"/>
          </p:nvPr>
        </p:nvSpPr>
        <p:spPr>
          <a:xfrm>
            <a:off x="11263619" y="6553200"/>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153777555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255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FG_Title Page Opt2">
    <p:bg>
      <p:bgPr>
        <a:solidFill>
          <a:srgbClr val="582C83"/>
        </a:solidFill>
        <a:effectLst/>
      </p:bgPr>
    </p:bg>
    <p:spTree>
      <p:nvGrpSpPr>
        <p:cNvPr id="1" name=""/>
        <p:cNvGrpSpPr/>
        <p:nvPr/>
      </p:nvGrpSpPr>
      <p:grpSpPr>
        <a:xfrm>
          <a:off x="0" y="0"/>
          <a:ext cx="0" cy="0"/>
          <a:chOff x="0" y="0"/>
          <a:chExt cx="0" cy="0"/>
        </a:xfrm>
      </p:grpSpPr>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558800" y="3959922"/>
            <a:ext cx="8092632" cy="377128"/>
          </a:xfrm>
          <a:prstGeom prst="rect">
            <a:avLst/>
          </a:prstGeom>
        </p:spPr>
        <p:txBody>
          <a:bodyPr lIns="0" tIns="0" rIns="0" bIns="0">
            <a:normAutofit/>
          </a:bodyPr>
          <a:lstStyle>
            <a:lvl1pPr marL="0" indent="0">
              <a:buFont typeface="Symbol" pitchFamily="18" charset="2"/>
              <a:buNone/>
              <a:defRPr sz="22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405132"/>
            <a:ext cx="5334000" cy="243068"/>
          </a:xfrm>
          <a:prstGeom prst="rect">
            <a:avLst/>
          </a:prstGeom>
        </p:spPr>
        <p:txBody>
          <a:bodyPr lIns="0" tIns="0" rIns="0" bIns="0">
            <a:noAutofit/>
          </a:bodyPr>
          <a:lstStyle>
            <a:lvl1pPr marL="2679" indent="0">
              <a:buFontTx/>
              <a:buNone/>
              <a:defRPr sz="1800" u="none" baseline="0">
                <a:solidFill>
                  <a:schemeClr val="bg1"/>
                </a:solidFill>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4" y="2674653"/>
            <a:ext cx="10413997" cy="1204783"/>
          </a:xfrm>
          <a:prstGeom prst="rect">
            <a:avLst/>
          </a:prstGeom>
        </p:spPr>
        <p:txBody>
          <a:bodyPr lIns="0" tIns="0" rIns="0" bIns="0" anchor="b" anchorCtr="0">
            <a:normAutofit/>
          </a:bodyPr>
          <a:lstStyle>
            <a:lvl1pPr marL="2679" indent="0">
              <a:buFontTx/>
              <a:buNone/>
              <a:defRPr sz="3000" b="1">
                <a:solidFill>
                  <a:schemeClr val="bg1"/>
                </a:solidFill>
              </a:defRPr>
            </a:lvl1pPr>
          </a:lstStyle>
          <a:p>
            <a:pPr lvl="0"/>
            <a:r>
              <a:rPr lang="en-US" dirty="0"/>
              <a:t>Click to Edit Layout Text Styles</a:t>
            </a:r>
          </a:p>
        </p:txBody>
      </p:sp>
      <p:sp>
        <p:nvSpPr>
          <p:cNvPr id="2" name="Rectangle 1"/>
          <p:cNvSpPr/>
          <p:nvPr/>
        </p:nvSpPr>
        <p:spPr bwMode="auto">
          <a:xfrm>
            <a:off x="11074400" y="6248400"/>
            <a:ext cx="711200" cy="457200"/>
          </a:xfrm>
          <a:prstGeom prst="rect">
            <a:avLst/>
          </a:prstGeom>
          <a:solidFill>
            <a:schemeClr val="accent1"/>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4" name="Rectangle 3"/>
          <p:cNvSpPr/>
          <p:nvPr/>
        </p:nvSpPr>
        <p:spPr bwMode="auto">
          <a:xfrm>
            <a:off x="0" y="6019800"/>
            <a:ext cx="12192000" cy="762000"/>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9869F02-CBE8-BE49-9AC6-116B7D4857A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10" name="Rectangle 9">
            <a:extLst>
              <a:ext uri="{FF2B5EF4-FFF2-40B4-BE49-F238E27FC236}">
                <a16:creationId xmlns:a16="http://schemas.microsoft.com/office/drawing/2014/main" id="{145E35C2-FC7D-364B-AC0C-51C1CBC0C816}"/>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1232905730"/>
      </p:ext>
    </p:extLst>
  </p:cSld>
  <p:clrMapOvr>
    <a:masterClrMapping/>
  </p:clrMapOvr>
  <p:transition>
    <p:fade/>
  </p:transition>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Title Page Opt 2">
    <p:spTree>
      <p:nvGrpSpPr>
        <p:cNvPr id="1" name=""/>
        <p:cNvGrpSpPr/>
        <p:nvPr/>
      </p:nvGrpSpPr>
      <p:grpSpPr>
        <a:xfrm>
          <a:off x="0" y="0"/>
          <a:ext cx="0" cy="0"/>
          <a:chOff x="0" y="0"/>
          <a:chExt cx="0" cy="0"/>
        </a:xfrm>
      </p:grpSpPr>
      <p:sp>
        <p:nvSpPr>
          <p:cNvPr id="11" name="Text Placeholder 12"/>
          <p:cNvSpPr>
            <a:spLocks noGrp="1"/>
          </p:cNvSpPr>
          <p:nvPr>
            <p:ph type="body" sz="quarter" idx="14" hasCustomPrompt="1"/>
          </p:nvPr>
        </p:nvSpPr>
        <p:spPr>
          <a:xfrm>
            <a:off x="4907548" y="2318415"/>
            <a:ext cx="5740400" cy="1204783"/>
          </a:xfrm>
          <a:prstGeom prst="rect">
            <a:avLst/>
          </a:prstGeom>
        </p:spPr>
        <p:txBody>
          <a:bodyPr lIns="0" tIns="0" rIns="0" bIns="0" anchor="b" anchorCtr="0">
            <a:noAutofit/>
          </a:bodyPr>
          <a:lstStyle>
            <a:lvl1pPr marL="3572" indent="0">
              <a:buFontTx/>
              <a:buNone/>
              <a:defRPr sz="3600" b="1" baseline="0">
                <a:solidFill>
                  <a:schemeClr val="tx2"/>
                </a:solidFill>
              </a:defRPr>
            </a:lvl1pPr>
          </a:lstStyle>
          <a:p>
            <a:pPr lvl="0"/>
            <a:r>
              <a:rPr lang="en-US" dirty="0"/>
              <a:t>Sample Presentation Cover</a:t>
            </a:r>
          </a:p>
        </p:txBody>
      </p:sp>
      <p:sp>
        <p:nvSpPr>
          <p:cNvPr id="12" name="Rectangle 84"/>
          <p:cNvSpPr>
            <a:spLocks noGrp="1" noChangeArrowheads="1"/>
          </p:cNvSpPr>
          <p:nvPr>
            <p:ph type="subTitle" idx="1" hasCustomPrompt="1"/>
          </p:nvPr>
        </p:nvSpPr>
        <p:spPr>
          <a:xfrm>
            <a:off x="4907548" y="3571943"/>
            <a:ext cx="5740400" cy="377128"/>
          </a:xfrm>
          <a:prstGeom prst="rect">
            <a:avLst/>
          </a:prstGeom>
        </p:spPr>
        <p:txBody>
          <a:bodyPr lIns="0" tIns="0" rIns="0" bIns="0">
            <a:noAutofit/>
          </a:bodyPr>
          <a:lstStyle>
            <a:lvl1pPr marL="0" indent="0">
              <a:buFont typeface="Symbol" pitchFamily="18" charset="2"/>
              <a:buNone/>
              <a:defRPr sz="2800" b="1" i="0" baseline="0">
                <a:solidFill>
                  <a:schemeClr val="bg2"/>
                </a:solidFill>
              </a:defRPr>
            </a:lvl1pPr>
          </a:lstStyle>
          <a:p>
            <a:pPr lvl="0"/>
            <a:r>
              <a:rPr lang="en-US" noProof="0" dirty="0"/>
              <a:t>Option 1</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5400" y="988681"/>
            <a:ext cx="3937000" cy="4779038"/>
          </a:xfrm>
          <a:prstGeom prst="rect">
            <a:avLst/>
          </a:prstGeom>
        </p:spPr>
      </p:pic>
      <p:sp>
        <p:nvSpPr>
          <p:cNvPr id="2" name="Rectangle 1"/>
          <p:cNvSpPr/>
          <p:nvPr userDrawn="1"/>
        </p:nvSpPr>
        <p:spPr bwMode="auto">
          <a:xfrm>
            <a:off x="11176000" y="6362700"/>
            <a:ext cx="508000" cy="3429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pic>
        <p:nvPicPr>
          <p:cNvPr id="9" name="Graphic 8">
            <a:extLst>
              <a:ext uri="{FF2B5EF4-FFF2-40B4-BE49-F238E27FC236}">
                <a16:creationId xmlns:a16="http://schemas.microsoft.com/office/drawing/2014/main" id="{715335F1-D9AD-5343-AA66-5CA286D2D491}"/>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712221" y="5822583"/>
            <a:ext cx="927558" cy="624952"/>
          </a:xfrm>
          <a:prstGeom prst="rect">
            <a:avLst/>
          </a:prstGeom>
        </p:spPr>
      </p:pic>
    </p:spTree>
    <p:extLst>
      <p:ext uri="{BB962C8B-B14F-4D97-AF65-F5344CB8AC3E}">
        <p14:creationId xmlns:p14="http://schemas.microsoft.com/office/powerpoint/2010/main" val="28520536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448">
          <p15:clr>
            <a:srgbClr val="FBAE40"/>
          </p15:clr>
        </p15:guide>
        <p15:guide id="3" orient="horz" pos="2736">
          <p15:clr>
            <a:srgbClr val="FBAE40"/>
          </p15:clr>
        </p15:guide>
        <p15:guide id="4" orient="horz" pos="297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Presentation Title</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4" name="Rectangle 3">
            <a:extLst>
              <a:ext uri="{FF2B5EF4-FFF2-40B4-BE49-F238E27FC236}">
                <a16:creationId xmlns:a16="http://schemas.microsoft.com/office/drawing/2014/main" id="{413AE961-5A52-5444-B84D-82005FA7A93B}"/>
              </a:ext>
            </a:extLst>
          </p:cNvPr>
          <p:cNvSpPr/>
          <p:nvPr userDrawn="1"/>
        </p:nvSpPr>
        <p:spPr bwMode="auto">
          <a:xfrm>
            <a:off x="0" y="0"/>
            <a:ext cx="12192000" cy="6858000"/>
          </a:xfrm>
          <a:prstGeom prst="rect">
            <a:avLst/>
          </a:prstGeom>
          <a:solidFill>
            <a:schemeClr val="accent5">
              <a:lumMod val="1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139911820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G_Section Title Lvl 2_Opt 1">
    <p:spTree>
      <p:nvGrpSpPr>
        <p:cNvPr id="1" name=""/>
        <p:cNvGrpSpPr/>
        <p:nvPr/>
      </p:nvGrpSpPr>
      <p:grpSpPr>
        <a:xfrm>
          <a:off x="0" y="0"/>
          <a:ext cx="0" cy="0"/>
          <a:chOff x="0" y="0"/>
          <a:chExt cx="0" cy="0"/>
        </a:xfrm>
      </p:grpSpPr>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80161061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FG_Section Title Lvl 2_Op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CDB89-3EBB-5745-B0AF-7788B4406124}"/>
              </a:ext>
            </a:extLst>
          </p:cNvPr>
          <p:cNvPicPr>
            <a:picLocks noChangeAspect="1"/>
          </p:cNvPicPr>
          <p:nvPr userDrawn="1"/>
        </p:nvPicPr>
        <p:blipFill rotWithShape="1">
          <a:blip r:embed="rId3">
            <a:alphaModFix amt="21000"/>
            <a:extLst>
              <a:ext uri="{28A0092B-C50C-407E-A947-70E740481C1C}">
                <a14:useLocalDpi xmlns:a14="http://schemas.microsoft.com/office/drawing/2010/main" val="0"/>
              </a:ext>
            </a:extLst>
          </a:blip>
          <a:srcRect t="3046" b="12352"/>
          <a:stretch/>
        </p:blipFill>
        <p:spPr>
          <a:xfrm>
            <a:off x="-7612" y="-6818"/>
            <a:ext cx="12199612" cy="6880860"/>
          </a:xfrm>
          <a:prstGeom prst="rect">
            <a:avLst/>
          </a:prstGeom>
        </p:spPr>
      </p:pic>
      <p:sp>
        <p:nvSpPr>
          <p:cNvPr id="7" name="Rectangle 6"/>
          <p:cNvSpPr/>
          <p:nvPr/>
        </p:nvSpPr>
        <p:spPr bwMode="auto">
          <a:xfrm>
            <a:off x="564776" y="2771975"/>
            <a:ext cx="9386048" cy="1325880"/>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37890" name="Rectangle 84"/>
          <p:cNvSpPr>
            <a:spLocks noGrp="1" noChangeArrowheads="1"/>
          </p:cNvSpPr>
          <p:nvPr>
            <p:ph type="subTitle" idx="1" hasCustomPrompt="1"/>
          </p:nvPr>
        </p:nvSpPr>
        <p:spPr>
          <a:xfrm>
            <a:off x="1120947" y="4234816"/>
            <a:ext cx="8092632" cy="377128"/>
          </a:xfrm>
          <a:prstGeom prst="rect">
            <a:avLst/>
          </a:prstGeom>
        </p:spPr>
        <p:txBody>
          <a:bodyPr lIns="0" tIns="0" rIns="0" bIns="0" anchor="ctr" anchorCtr="0">
            <a:normAutofit/>
          </a:bodyPr>
          <a:lstStyle>
            <a:lvl1pPr marL="0" indent="0">
              <a:buFont typeface="Symbol" pitchFamily="18" charset="2"/>
              <a:buNone/>
              <a:defRPr sz="2400" b="1">
                <a:solidFill>
                  <a:schemeClr val="accent1"/>
                </a:solidFill>
              </a:defRPr>
            </a:lvl1pPr>
          </a:lstStyle>
          <a:p>
            <a:pPr lvl="0"/>
            <a:r>
              <a:rPr lang="en-US" noProof="0" dirty="0"/>
              <a:t>Click to Edit Subtitle Text</a:t>
            </a:r>
          </a:p>
        </p:txBody>
      </p:sp>
      <p:sp>
        <p:nvSpPr>
          <p:cNvPr id="15" name="Title 1"/>
          <p:cNvSpPr txBox="1">
            <a:spLocks/>
          </p:cNvSpPr>
          <p:nvPr/>
        </p:nvSpPr>
        <p:spPr bwMode="gray">
          <a:xfrm>
            <a:off x="2" y="2771975"/>
            <a:ext cx="564773" cy="1325880"/>
          </a:xfrm>
          <a:prstGeom prst="rect">
            <a:avLst/>
          </a:prstGeom>
          <a:solidFill>
            <a:schemeClr val="bg2"/>
          </a:solidFill>
          <a:ln w="12700">
            <a:noFill/>
            <a:miter lim="800000"/>
            <a:headEnd/>
            <a:tailEnd/>
          </a:ln>
        </p:spPr>
        <p:txBody>
          <a:bodyPr vert="horz" wrap="square" lIns="257175" tIns="0" rIns="0" bIns="0" numCol="1" anchor="ctr" anchorCtr="0" compatLnSpc="1">
            <a:prstTxWarp prst="textNoShape">
              <a:avLst/>
            </a:prstTxWarp>
            <a:noAutofit/>
          </a:bodyPr>
          <a:lst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a:lstStyle>
          <a:p>
            <a:endParaRPr lang="en-US" sz="1800" b="1" kern="0" dirty="0">
              <a:solidFill>
                <a:schemeClr val="bg1"/>
              </a:solidFill>
            </a:endParaRPr>
          </a:p>
        </p:txBody>
      </p:sp>
      <p:sp>
        <p:nvSpPr>
          <p:cNvPr id="6" name="Title 5"/>
          <p:cNvSpPr>
            <a:spLocks noGrp="1" noChangeArrowheads="1"/>
          </p:cNvSpPr>
          <p:nvPr>
            <p:ph type="ctrTitle" hasCustomPrompt="1"/>
          </p:nvPr>
        </p:nvSpPr>
        <p:spPr>
          <a:xfrm>
            <a:off x="1120947" y="2895600"/>
            <a:ext cx="7924800" cy="1143000"/>
          </a:xfrm>
          <a:prstGeom prst="rect">
            <a:avLst/>
          </a:prstGeom>
          <a:solidFill>
            <a:schemeClr val="tx2"/>
          </a:solidFill>
          <a:ln w="9525">
            <a:noFill/>
          </a:ln>
        </p:spPr>
        <p:txBody>
          <a:bodyPr lIns="0" tIns="0" rIns="0" bIns="0" anchor="ctr" anchorCtr="0">
            <a:noAutofit/>
          </a:bodyPr>
          <a:lstStyle>
            <a:lvl1pPr>
              <a:defRPr sz="2800" b="1" baseline="0">
                <a:solidFill>
                  <a:schemeClr val="bg1"/>
                </a:solidFill>
              </a:defRPr>
            </a:lvl1pPr>
          </a:lstStyle>
          <a:p>
            <a:pPr lvl="0"/>
            <a:r>
              <a:rPr lang="en-US" noProof="0" dirty="0"/>
              <a:t>Click to Edit Section Text Option 1 – Level 2</a:t>
            </a:r>
          </a:p>
        </p:txBody>
      </p:sp>
      <p:pic>
        <p:nvPicPr>
          <p:cNvPr id="14" name="Graphic 13">
            <a:extLst>
              <a:ext uri="{FF2B5EF4-FFF2-40B4-BE49-F238E27FC236}">
                <a16:creationId xmlns:a16="http://schemas.microsoft.com/office/drawing/2014/main" id="{21A864A9-16C8-3D40-85C2-320D9494F507}"/>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212860510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pic>
        <p:nvPicPr>
          <p:cNvPr id="10" name="Graphic 9">
            <a:extLst>
              <a:ext uri="{FF2B5EF4-FFF2-40B4-BE49-F238E27FC236}">
                <a16:creationId xmlns:a16="http://schemas.microsoft.com/office/drawing/2014/main" id="{68E52159-3365-A54D-B649-02674CBF37E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64163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F&amp;G_Conten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75A5A-19D7-1045-B817-F1130FE6EE86}"/>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30462"/>
            <a:ext cx="11074400" cy="411480"/>
          </a:xfrm>
          <a:prstGeom prst="rect">
            <a:avLst/>
          </a:prstGeom>
        </p:spPr>
        <p:txBody>
          <a:bodyPr lIns="0" tIns="0" rIns="0" bIns="0" anchor="ctr">
            <a:noAutofit/>
          </a:bodyPr>
          <a:lstStyle>
            <a:lvl1pPr marL="4762" indent="0">
              <a:buFontTx/>
              <a:buNone/>
              <a:defRPr sz="2800" b="1" baseline="0">
                <a:solidFill>
                  <a:schemeClr val="bg1"/>
                </a:solidFill>
              </a:defRPr>
            </a:lvl1pPr>
          </a:lstStyle>
          <a:p>
            <a:pPr lvl="0"/>
            <a:r>
              <a:rPr lang="en-US" dirty="0"/>
              <a:t>Click To Edit Layout Title – 1 Column Format</a:t>
            </a:r>
          </a:p>
        </p:txBody>
      </p:sp>
    </p:spTree>
    <p:extLst>
      <p:ext uri="{BB962C8B-B14F-4D97-AF65-F5344CB8AC3E}">
        <p14:creationId xmlns:p14="http://schemas.microsoft.com/office/powerpoint/2010/main" val="249273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amp;G_Content Title only">
    <p:spTree>
      <p:nvGrpSpPr>
        <p:cNvPr id="1" name=""/>
        <p:cNvGrpSpPr/>
        <p:nvPr/>
      </p:nvGrpSpPr>
      <p:grpSpPr>
        <a:xfrm>
          <a:off x="0" y="0"/>
          <a:ext cx="0" cy="0"/>
          <a:chOff x="0" y="0"/>
          <a:chExt cx="0" cy="0"/>
        </a:xfrm>
      </p:grpSpPr>
      <p:sp>
        <p:nvSpPr>
          <p:cNvPr id="21"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Tree>
    <p:extLst>
      <p:ext uri="{BB962C8B-B14F-4D97-AF65-F5344CB8AC3E}">
        <p14:creationId xmlns:p14="http://schemas.microsoft.com/office/powerpoint/2010/main" val="32738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40272"/>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Graphic 6">
            <a:extLst>
              <a:ext uri="{FF2B5EF4-FFF2-40B4-BE49-F238E27FC236}">
                <a16:creationId xmlns:a16="http://schemas.microsoft.com/office/drawing/2014/main" id="{C69F7413-5852-7542-AF73-46FA1CB5DD17}"/>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Tree>
    <p:extLst>
      <p:ext uri="{BB962C8B-B14F-4D97-AF65-F5344CB8AC3E}">
        <p14:creationId xmlns:p14="http://schemas.microsoft.com/office/powerpoint/2010/main" val="42949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34978"/>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2109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G_Text Layout">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556878" y="1005840"/>
            <a:ext cx="11286889" cy="5181600"/>
          </a:xfrm>
        </p:spPr>
        <p:txBody>
          <a:bodyPr>
            <a:normAutofit/>
          </a:bodyPr>
          <a:lstStyle>
            <a:lvl1pPr>
              <a:defRPr sz="24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Presentation Title</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247902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cxnSp>
        <p:nvCxnSpPr>
          <p:cNvPr id="30" name="Straight Connector 29"/>
          <p:cNvCxnSpPr/>
          <p:nvPr/>
        </p:nvCxnSpPr>
        <p:spPr bwMode="auto">
          <a:xfrm flipH="1" flipV="1">
            <a:off x="5029200" y="990600"/>
            <a:ext cx="6419177" cy="15240"/>
          </a:xfrm>
          <a:prstGeom prst="line">
            <a:avLst/>
          </a:prstGeom>
          <a:solidFill>
            <a:schemeClr val="folHlink"/>
          </a:solidFill>
          <a:ln w="381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dirty="0"/>
              <a:t>Presentation Title</a:t>
            </a:r>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2728089009"/>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FG_Agenda">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rtlCol="0" anchor="ctr" anchorCtr="0" compatLnSpc="1">
            <a:prstTxWarp prst="textNoShape">
              <a:avLst/>
            </a:prstTxWarp>
          </a:bodyPr>
          <a:lstStyle/>
          <a:p>
            <a:pPr marL="0" marR="0" indent="0" algn="ctr" defTabSz="514350" rtl="0" eaLnBrk="1" fontAlgn="base" latinLnBrk="0" hangingPunct="1">
              <a:lnSpc>
                <a:spcPct val="100000"/>
              </a:lnSpc>
              <a:spcBef>
                <a:spcPct val="0"/>
              </a:spcBef>
              <a:spcAft>
                <a:spcPct val="0"/>
              </a:spcAft>
              <a:buClrTx/>
              <a:buSzTx/>
              <a:buFontTx/>
              <a:buNone/>
              <a:tabLst/>
            </a:pPr>
            <a:endParaRPr kumimoji="0" lang="en-US" sz="788" b="0" i="0" u="none" strike="noStrike" cap="none" normalizeH="0" baseline="0" dirty="0">
              <a:ln>
                <a:noFill/>
              </a:ln>
              <a:solidFill>
                <a:schemeClr val="tx1"/>
              </a:solidFill>
              <a:effectLst/>
              <a:latin typeface="Arial" pitchFamily="34" charset="0"/>
              <a:ea typeface="+mj-ea"/>
            </a:endParaRPr>
          </a:p>
        </p:txBody>
      </p:sp>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hasCustomPrompt="1"/>
          </p:nvPr>
        </p:nvSpPr>
        <p:spPr>
          <a:xfrm>
            <a:off x="5029200" y="1280160"/>
            <a:ext cx="6756400" cy="2286000"/>
          </a:xfrm>
        </p:spPr>
        <p:txBody>
          <a:bodyPr lIns="0" tIns="0" rIns="0" bIns="0">
            <a:normAutofit/>
          </a:bodyPr>
          <a:lstStyle>
            <a:lvl1pPr marL="1588" indent="0" defTabSz="6912864">
              <a:buNone/>
              <a:tabLst>
                <a:tab pos="6912864" algn="dec"/>
              </a:tabLst>
              <a:defRPr sz="1800" b="1" baseline="0"/>
            </a:lvl1pPr>
          </a:lstStyle>
          <a:p>
            <a:pPr lvl="0"/>
            <a:r>
              <a:rPr lang="en-US" b="1" dirty="0"/>
              <a:t>Section Title 	 P#</a:t>
            </a:r>
          </a:p>
        </p:txBody>
      </p:sp>
      <p:sp>
        <p:nvSpPr>
          <p:cNvPr id="3" name="Footer Placeholder 2"/>
          <p:cNvSpPr>
            <a:spLocks noGrp="1"/>
          </p:cNvSpPr>
          <p:nvPr>
            <p:ph type="ftr" sz="quarter" idx="11"/>
          </p:nvPr>
        </p:nvSpPr>
        <p:spPr>
          <a:xfrm>
            <a:off x="5762172" y="6408057"/>
            <a:ext cx="5168783" cy="228600"/>
          </a:xfrm>
          <a:prstGeom prst="rect">
            <a:avLst/>
          </a:prstGeom>
        </p:spPr>
        <p:txBody>
          <a:bodyPr/>
          <a:lstStyle/>
          <a:p>
            <a:r>
              <a:rPr lang="en-US" dirty="0"/>
              <a:t>Presentation Title</a:t>
            </a:r>
          </a:p>
        </p:txBody>
      </p:sp>
      <p:sp>
        <p:nvSpPr>
          <p:cNvPr id="4" name="Slide Number Placeholder 3"/>
          <p:cNvSpPr>
            <a:spLocks noGrp="1"/>
          </p:cNvSpPr>
          <p:nvPr>
            <p:ph type="sldNum" sz="quarter" idx="12"/>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621905903"/>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Presentation Title</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125322322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G_1 Column Text wtih subheading">
    <p:spTree>
      <p:nvGrpSpPr>
        <p:cNvPr id="1" name=""/>
        <p:cNvGrpSpPr/>
        <p:nvPr/>
      </p:nvGrpSpPr>
      <p:grpSpPr>
        <a:xfrm>
          <a:off x="0" y="0"/>
          <a:ext cx="0" cy="0"/>
          <a:chOff x="0" y="0"/>
          <a:chExt cx="0" cy="0"/>
        </a:xfrm>
      </p:grpSpPr>
      <p:sp>
        <p:nvSpPr>
          <p:cNvPr id="6"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ext Placeholder 4"/>
          <p:cNvSpPr>
            <a:spLocks noGrp="1"/>
          </p:cNvSpPr>
          <p:nvPr>
            <p:ph type="body" sz="quarter" idx="15" hasCustomPrompt="1"/>
          </p:nvPr>
        </p:nvSpPr>
        <p:spPr>
          <a:xfrm>
            <a:off x="589006" y="1005839"/>
            <a:ext cx="11027879" cy="310896"/>
          </a:xfrm>
          <a:prstGeom prst="rect">
            <a:avLst/>
          </a:prstGeom>
          <a:solidFill>
            <a:schemeClr val="tx2"/>
          </a:solidFill>
        </p:spPr>
        <p:txBody>
          <a:bodyPr lIns="91440" tIns="45720" rIns="91440" bIns="4572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7"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3" name="Footer Placeholder 2"/>
          <p:cNvSpPr>
            <a:spLocks noGrp="1"/>
          </p:cNvSpPr>
          <p:nvPr>
            <p:ph type="ftr" sz="quarter" idx="25"/>
          </p:nvPr>
        </p:nvSpPr>
        <p:spPr>
          <a:xfrm>
            <a:off x="5762172" y="6408057"/>
            <a:ext cx="5168783" cy="228600"/>
          </a:xfrm>
          <a:prstGeom prst="rect">
            <a:avLst/>
          </a:prstGeom>
        </p:spPr>
        <p:txBody>
          <a:bodyPr/>
          <a:lstStyle/>
          <a:p>
            <a:r>
              <a:rPr lang="en-US" dirty="0"/>
              <a:t>Presentation Title</a:t>
            </a:r>
          </a:p>
        </p:txBody>
      </p:sp>
      <p:sp>
        <p:nvSpPr>
          <p:cNvPr id="4" name="Slide Number Placeholder 3"/>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9" name="Text Placeholder 8"/>
          <p:cNvSpPr>
            <a:spLocks noGrp="1"/>
          </p:cNvSpPr>
          <p:nvPr>
            <p:ph type="body" sz="quarter" idx="27"/>
          </p:nvPr>
        </p:nvSpPr>
        <p:spPr>
          <a:xfrm>
            <a:off x="589799" y="1371600"/>
            <a:ext cx="11031184" cy="4772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
        <p:nvSpPr>
          <p:cNvPr id="10" name="Rectangle 9">
            <a:extLst>
              <a:ext uri="{FF2B5EF4-FFF2-40B4-BE49-F238E27FC236}">
                <a16:creationId xmlns:a16="http://schemas.microsoft.com/office/drawing/2014/main" id="{ED5C85FB-622C-1C4F-A76C-266F28A2263F}"/>
              </a:ext>
            </a:extLst>
          </p:cNvPr>
          <p:cNvSpPr/>
          <p:nvPr userDrawn="1"/>
        </p:nvSpPr>
        <p:spPr bwMode="auto">
          <a:xfrm>
            <a:off x="5552387" y="6353666"/>
            <a:ext cx="6272936" cy="405353"/>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150850233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762172" y="6408057"/>
            <a:ext cx="5168783" cy="228600"/>
          </a:xfrm>
          <a:prstGeom prst="rect">
            <a:avLst/>
          </a:prstGeom>
        </p:spPr>
        <p:txBody>
          <a:bodyPr/>
          <a:lstStyle/>
          <a:p>
            <a:r>
              <a:rPr lang="en-US" dirty="0"/>
              <a:t>Presentation Title</a:t>
            </a:r>
          </a:p>
        </p:txBody>
      </p:sp>
      <p:sp>
        <p:nvSpPr>
          <p:cNvPr id="3" name="Slide Number Placeholder 2"/>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792219236"/>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G_Title and subtitle">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6" name="Text Placeholder 4"/>
          <p:cNvSpPr>
            <a:spLocks noGrp="1"/>
          </p:cNvSpPr>
          <p:nvPr>
            <p:ph type="body" sz="quarter" idx="15" hasCustomPrompt="1"/>
          </p:nvPr>
        </p:nvSpPr>
        <p:spPr>
          <a:xfrm>
            <a:off x="579120" y="1005839"/>
            <a:ext cx="11206480" cy="310896"/>
          </a:xfrm>
          <a:prstGeom prst="rect">
            <a:avLst/>
          </a:prstGeom>
          <a:solidFill>
            <a:schemeClr val="tx2"/>
          </a:solidFill>
        </p:spPr>
        <p:txBody>
          <a:bodyPr lIns="91440" tIns="45720" rIns="91440" anchor="ctr" anchorCtr="0"/>
          <a:lstStyle>
            <a:lvl1pPr marL="2678" indent="0">
              <a:buNone/>
              <a:defRPr sz="18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Click Here to Edit Subheading</a:t>
            </a:r>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6"/>
          </p:nvPr>
        </p:nvSpPr>
        <p:spPr>
          <a:xfrm>
            <a:off x="5762172" y="6408057"/>
            <a:ext cx="5168783" cy="228600"/>
          </a:xfrm>
          <a:prstGeom prst="rect">
            <a:avLst/>
          </a:prstGeom>
        </p:spPr>
        <p:txBody>
          <a:bodyPr/>
          <a:lstStyle/>
          <a:p>
            <a:r>
              <a:rPr lang="en-US" dirty="0"/>
              <a:t>Presentation Title</a:t>
            </a:r>
          </a:p>
        </p:txBody>
      </p:sp>
      <p:sp>
        <p:nvSpPr>
          <p:cNvPr id="4" name="Slide Number Placeholder 3"/>
          <p:cNvSpPr>
            <a:spLocks noGrp="1"/>
          </p:cNvSpPr>
          <p:nvPr>
            <p:ph type="sldNum" sz="quarter" idx="17"/>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8" name="Text Placeholder 12"/>
          <p:cNvSpPr>
            <a:spLocks noGrp="1"/>
          </p:cNvSpPr>
          <p:nvPr>
            <p:ph type="body" sz="quarter" idx="24"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227457344"/>
      </p:ext>
    </p:extLst>
  </p:cSld>
  <p:clrMapOvr>
    <a:masterClrMapping/>
  </p:clrMapOvr>
  <p:transition>
    <p:fade/>
  </p:transition>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amp;G_1 Column Text no subhead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6AE82-1327-CB4D-A2D2-9A310A62EB44}"/>
              </a:ext>
            </a:extLst>
          </p:cNvPr>
          <p:cNvSpPr/>
          <p:nvPr userDrawn="1"/>
        </p:nvSpPr>
        <p:spPr bwMode="auto">
          <a:xfrm>
            <a:off x="0" y="0"/>
            <a:ext cx="12192000" cy="904489"/>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228600"/>
            <a:ext cx="11074400" cy="411480"/>
          </a:xfrm>
          <a:prstGeom prst="rect">
            <a:avLst/>
          </a:prstGeom>
        </p:spPr>
        <p:txBody>
          <a:bodyPr lIns="0" tIns="0" rIns="0" bIns="0" anchor="ctr">
            <a:noAutofit/>
          </a:bodyPr>
          <a:lstStyle>
            <a:lvl1pPr marL="3572" indent="0">
              <a:buFontTx/>
              <a:buNone/>
              <a:defRPr lang="en-US" sz="2800" b="1" i="0" kern="0" baseline="0" dirty="0">
                <a:solidFill>
                  <a:schemeClr val="bg1"/>
                </a:solidFill>
                <a:latin typeface="+mn-lt"/>
                <a:ea typeface="+mn-ea"/>
                <a:cs typeface="Arial" panose="020B0604020202020204" pitchFamily="34" charset="0"/>
              </a:defRPr>
            </a:lvl1pPr>
          </a:lstStyle>
          <a:p>
            <a:pPr marL="4762" lvl="0" indent="0" algn="l" defTabSz="1034058" rtl="0" eaLnBrk="1" fontAlgn="base" hangingPunct="1">
              <a:lnSpc>
                <a:spcPct val="100000"/>
              </a:lnSpc>
              <a:spcBef>
                <a:spcPts val="1000"/>
              </a:spcBef>
              <a:spcAft>
                <a:spcPts val="300"/>
              </a:spcAft>
              <a:buClr>
                <a:schemeClr val="accent1"/>
              </a:buClr>
              <a:buSzPct val="70000"/>
              <a:buFontTx/>
              <a:buNone/>
            </a:pPr>
            <a:r>
              <a:rPr lang="en-US" dirty="0"/>
              <a:t>Click To Edit Layout Title – 1 Column Format</a:t>
            </a:r>
          </a:p>
        </p:txBody>
      </p:sp>
      <p:sp>
        <p:nvSpPr>
          <p:cNvPr id="3" name="Text Placeholder 2"/>
          <p:cNvSpPr>
            <a:spLocks noGrp="1"/>
          </p:cNvSpPr>
          <p:nvPr>
            <p:ph type="body" sz="quarter" idx="12"/>
          </p:nvPr>
        </p:nvSpPr>
        <p:spPr>
          <a:xfrm>
            <a:off x="558800" y="1140272"/>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Graphic 6">
            <a:extLst>
              <a:ext uri="{FF2B5EF4-FFF2-40B4-BE49-F238E27FC236}">
                <a16:creationId xmlns:a16="http://schemas.microsoft.com/office/drawing/2014/main" id="{C69F7413-5852-7542-AF73-46FA1CB5DD17}"/>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912942" y="5889489"/>
            <a:ext cx="927558" cy="624952"/>
          </a:xfrm>
          <a:prstGeom prst="rect">
            <a:avLst/>
          </a:prstGeom>
        </p:spPr>
      </p:pic>
      <p:sp>
        <p:nvSpPr>
          <p:cNvPr id="10" name="Footer Placeholder 3">
            <a:extLst>
              <a:ext uri="{FF2B5EF4-FFF2-40B4-BE49-F238E27FC236}">
                <a16:creationId xmlns:a16="http://schemas.microsoft.com/office/drawing/2014/main" id="{32C73DCA-E5BB-E14B-88F4-9F5F8EE06241}"/>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334448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G_3 Tile Texts 3 Subheading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76072"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lnSpc>
                <a:spcPct val="100000"/>
              </a:lnSpc>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lnSpc>
                <a:spcPct val="100000"/>
              </a:lnSpc>
              <a:spcBef>
                <a:spcPts val="0"/>
              </a:spcBef>
              <a:spcAft>
                <a:spcPts val="500"/>
              </a:spcAft>
              <a:buClr>
                <a:schemeClr val="accent1"/>
              </a:buClr>
              <a:buSzPct val="115000"/>
              <a:buFontTx/>
              <a:buChar char="−"/>
              <a:defRPr sz="1300" baseline="0">
                <a:solidFill>
                  <a:schemeClr val="tx1"/>
                </a:solidFill>
                <a:latin typeface="+mn-lt"/>
              </a:defRPr>
            </a:lvl3pPr>
            <a:lvl4pPr marL="914400" indent="-228600">
              <a:lnSpc>
                <a:spcPct val="100000"/>
              </a:lnSpc>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8" name="Text Placeholder 4"/>
          <p:cNvSpPr>
            <a:spLocks noGrp="1"/>
          </p:cNvSpPr>
          <p:nvPr>
            <p:ph type="body" sz="quarter" idx="15" hasCustomPrompt="1"/>
          </p:nvPr>
        </p:nvSpPr>
        <p:spPr>
          <a:xfrm>
            <a:off x="576072"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0" name="Text Placeholder 4"/>
          <p:cNvSpPr>
            <a:spLocks noGrp="1"/>
          </p:cNvSpPr>
          <p:nvPr>
            <p:ph type="body" sz="quarter" idx="19" hasCustomPrompt="1"/>
          </p:nvPr>
        </p:nvSpPr>
        <p:spPr>
          <a:xfrm>
            <a:off x="8188960"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1" name="Text Placeholder 4"/>
          <p:cNvSpPr>
            <a:spLocks noGrp="1"/>
          </p:cNvSpPr>
          <p:nvPr>
            <p:ph type="body" sz="quarter" idx="20" hasCustomPrompt="1"/>
          </p:nvPr>
        </p:nvSpPr>
        <p:spPr>
          <a:xfrm>
            <a:off x="4382737" y="1005840"/>
            <a:ext cx="3596640" cy="310896"/>
          </a:xfrm>
          <a:prstGeom prst="rect">
            <a:avLst/>
          </a:prstGeom>
          <a:solidFill>
            <a:schemeClr val="tx2"/>
          </a:solidFill>
        </p:spPr>
        <p:txBody>
          <a:bodyPr lIns="91440" tIns="45720" rIns="91440" anchor="ctr" anchorCtr="0"/>
          <a:lstStyle>
            <a:lvl1pPr marL="2678" indent="0">
              <a:buNone/>
              <a:defRPr sz="1500" b="1">
                <a:solidFill>
                  <a:schemeClr val="bg1"/>
                </a:solidFill>
              </a:defRPr>
            </a:lvl1pPr>
            <a:lvl2pPr>
              <a:defRPr sz="1500" b="1">
                <a:solidFill>
                  <a:schemeClr val="bg1"/>
                </a:solidFill>
              </a:defRPr>
            </a:lvl2pPr>
            <a:lvl3pPr>
              <a:defRPr sz="1500" b="1">
                <a:solidFill>
                  <a:schemeClr val="bg1"/>
                </a:solidFill>
              </a:defRPr>
            </a:lvl3pPr>
            <a:lvl4pPr>
              <a:defRPr sz="1500" b="1">
                <a:solidFill>
                  <a:schemeClr val="bg1"/>
                </a:solidFill>
              </a:defRPr>
            </a:lvl4pPr>
            <a:lvl5pPr>
              <a:defRPr sz="1500" b="1">
                <a:solidFill>
                  <a:schemeClr val="bg1"/>
                </a:solidFill>
              </a:defRPr>
            </a:lvl5pPr>
          </a:lstStyle>
          <a:p>
            <a:pPr lvl="0"/>
            <a:r>
              <a:rPr lang="en-US" dirty="0"/>
              <a:t>Edit Subheading</a:t>
            </a:r>
          </a:p>
        </p:txBody>
      </p:sp>
      <p:sp>
        <p:nvSpPr>
          <p:cNvPr id="12" name="Text Placeholder 5"/>
          <p:cNvSpPr>
            <a:spLocks noGrp="1"/>
          </p:cNvSpPr>
          <p:nvPr>
            <p:ph type="body" sz="quarter" idx="23" hasCustomPrompt="1"/>
          </p:nvPr>
        </p:nvSpPr>
        <p:spPr>
          <a:xfrm>
            <a:off x="4374292" y="1371600"/>
            <a:ext cx="3554572"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5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13" name="Text Placeholder 5"/>
          <p:cNvSpPr>
            <a:spLocks noGrp="1"/>
          </p:cNvSpPr>
          <p:nvPr>
            <p:ph type="body" sz="quarter" idx="24" hasCustomPrompt="1"/>
          </p:nvPr>
        </p:nvSpPr>
        <p:spPr>
          <a:xfrm>
            <a:off x="8188960" y="1371600"/>
            <a:ext cx="3596640" cy="4648200"/>
          </a:xfrm>
          <a:prstGeom prst="rect">
            <a:avLst/>
          </a:prstGeom>
        </p:spPr>
        <p:txBody>
          <a:bodyPr lIns="0" tIns="0" rIns="0" bIns="0" numCol="1" spcCol="457200"/>
          <a:lstStyle>
            <a:lvl1pPr marL="233363" indent="-230188">
              <a:spcBef>
                <a:spcPts val="500"/>
              </a:spcBef>
              <a:spcAft>
                <a:spcPts val="400"/>
              </a:spcAft>
              <a:buClr>
                <a:schemeClr val="tx2"/>
              </a:buClr>
              <a:buSzPct val="90000"/>
              <a:buFont typeface="Arial" panose="020B0604020202020204" pitchFamily="34" charset="0"/>
              <a:buChar char="►"/>
              <a:defRPr sz="1600" baseline="0">
                <a:solidFill>
                  <a:schemeClr val="tx1"/>
                </a:solidFill>
              </a:defRPr>
            </a:lvl1pPr>
            <a:lvl2pPr marL="457200" indent="-228600">
              <a:spcBef>
                <a:spcPts val="0"/>
              </a:spcBef>
              <a:spcAft>
                <a:spcPts val="400"/>
              </a:spcAft>
              <a:buClr>
                <a:schemeClr val="bg2"/>
              </a:buClr>
              <a:buSzPct val="80000"/>
              <a:buFont typeface="Arial" panose="020B0604020202020204" pitchFamily="34" charset="0"/>
              <a:buChar char="►"/>
              <a:defRPr sz="1400" baseline="0">
                <a:solidFill>
                  <a:schemeClr val="tx1"/>
                </a:solidFill>
              </a:defRPr>
            </a:lvl2pPr>
            <a:lvl3pPr marL="685800" indent="-228600">
              <a:spcBef>
                <a:spcPts val="0"/>
              </a:spcBef>
              <a:spcAft>
                <a:spcPts val="500"/>
              </a:spcAft>
              <a:buClr>
                <a:schemeClr val="accent1"/>
              </a:buClr>
              <a:buFontTx/>
              <a:buChar char="−"/>
              <a:defRPr sz="1300" baseline="0">
                <a:solidFill>
                  <a:schemeClr val="tx1"/>
                </a:solidFill>
                <a:latin typeface="+mn-lt"/>
              </a:defRPr>
            </a:lvl3pPr>
            <a:lvl4pPr marL="914400" indent="-228600">
              <a:spcAft>
                <a:spcPts val="500"/>
              </a:spcAft>
              <a:buClr>
                <a:schemeClr val="bg2"/>
              </a:buClr>
              <a:buSzPct val="80000"/>
              <a:buFont typeface="Arial" panose="020B0604020202020204" pitchFamily="34" charset="0"/>
              <a:buChar char="►"/>
              <a:defRPr sz="1300">
                <a:solidFill>
                  <a:schemeClr val="tx1"/>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25"/>
          </p:nvPr>
        </p:nvSpPr>
        <p:spPr>
          <a:xfrm>
            <a:off x="5762172" y="6408057"/>
            <a:ext cx="5168783" cy="228600"/>
          </a:xfrm>
          <a:prstGeom prst="rect">
            <a:avLst/>
          </a:prstGeom>
        </p:spPr>
        <p:txBody>
          <a:bodyPr/>
          <a:lstStyle/>
          <a:p>
            <a:r>
              <a:rPr lang="en-US" dirty="0"/>
              <a:t>Presentation Title</a:t>
            </a:r>
          </a:p>
        </p:txBody>
      </p:sp>
      <p:sp>
        <p:nvSpPr>
          <p:cNvPr id="5" name="Slide Number Placeholder 4"/>
          <p:cNvSpPr>
            <a:spLocks noGrp="1"/>
          </p:cNvSpPr>
          <p:nvPr>
            <p:ph type="sldNum" sz="quarter" idx="26"/>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14" name="Text Placeholder 12"/>
          <p:cNvSpPr>
            <a:spLocks noGrp="1"/>
          </p:cNvSpPr>
          <p:nvPr>
            <p:ph type="body" sz="quarter" idx="31" hasCustomPrompt="1"/>
          </p:nvPr>
        </p:nvSpPr>
        <p:spPr>
          <a:xfrm>
            <a:off x="457200" y="6233163"/>
            <a:ext cx="11328400" cy="190500"/>
          </a:xfrm>
        </p:spPr>
        <p:txBody>
          <a:bodyPr bIns="0">
            <a:normAutofit/>
          </a:bodyPr>
          <a:lstStyle>
            <a:lvl1pPr marL="1588" indent="0">
              <a:buNone/>
              <a:defRPr sz="900" baseline="0"/>
            </a:lvl1pPr>
          </a:lstStyle>
          <a:p>
            <a:pPr lvl="0"/>
            <a:r>
              <a:rPr lang="en-US" sz="900" dirty="0"/>
              <a:t>Enter Footnotes here – DELETE if no footnotes</a:t>
            </a:r>
            <a:endParaRPr lang="en-US" dirty="0"/>
          </a:p>
        </p:txBody>
      </p:sp>
    </p:spTree>
    <p:extLst>
      <p:ext uri="{BB962C8B-B14F-4D97-AF65-F5344CB8AC3E}">
        <p14:creationId xmlns:p14="http://schemas.microsoft.com/office/powerpoint/2010/main" val="326900731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F&amp;G_Title Page Opt2">
    <p:bg>
      <p:bgPr>
        <a:solidFill>
          <a:srgbClr val="582C8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9D9790-9E27-8846-A11C-EF0A4E78584F}"/>
              </a:ext>
            </a:extLst>
          </p:cNvPr>
          <p:cNvSpPr/>
          <p:nvPr userDrawn="1"/>
        </p:nvSpPr>
        <p:spPr bwMode="auto">
          <a:xfrm>
            <a:off x="0" y="0"/>
            <a:ext cx="12192000" cy="6858000"/>
          </a:xfrm>
          <a:prstGeom prst="rect">
            <a:avLst/>
          </a:prstGeom>
          <a:solidFill>
            <a:schemeClr val="accent1"/>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2" name="Rectangle 1">
            <a:extLst>
              <a:ext uri="{FF2B5EF4-FFF2-40B4-BE49-F238E27FC236}">
                <a16:creationId xmlns:a16="http://schemas.microsoft.com/office/drawing/2014/main" id="{C8381BAA-A901-1D4E-BCA8-2ADFC255E229}"/>
              </a:ext>
            </a:extLst>
          </p:cNvPr>
          <p:cNvSpPr/>
          <p:nvPr userDrawn="1"/>
        </p:nvSpPr>
        <p:spPr bwMode="auto">
          <a:xfrm>
            <a:off x="5540991" y="6209732"/>
            <a:ext cx="6509982" cy="552734"/>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6" name="Picture 5">
            <a:extLst>
              <a:ext uri="{FF2B5EF4-FFF2-40B4-BE49-F238E27FC236}">
                <a16:creationId xmlns:a16="http://schemas.microsoft.com/office/drawing/2014/main" id="{33AFDD60-611F-F64F-85FE-979F29512F0E}"/>
              </a:ext>
            </a:extLst>
          </p:cNvPr>
          <p:cNvPicPr>
            <a:picLocks noChangeAspect="1"/>
          </p:cNvPicPr>
          <p:nvPr userDrawn="1"/>
        </p:nvPicPr>
        <p:blipFill>
          <a:blip r:embed="rId3">
            <a:alphaModFix amt="8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809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B400FD-9802-894C-A050-5CF7961D8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29" t="10573" r="3186" b="1241"/>
          <a:stretch/>
        </p:blipFill>
        <p:spPr>
          <a:xfrm>
            <a:off x="-7612" y="2471"/>
            <a:ext cx="12199612" cy="6862281"/>
          </a:xfrm>
          <a:prstGeom prst="rect">
            <a:avLst/>
          </a:prstGeom>
        </p:spPr>
      </p:pic>
      <p:sp>
        <p:nvSpPr>
          <p:cNvPr id="9" name="Rectangle 84"/>
          <p:cNvSpPr>
            <a:spLocks noGrp="1" noChangeArrowheads="1"/>
          </p:cNvSpPr>
          <p:nvPr>
            <p:ph type="subTitle" idx="1" hasCustomPrompt="1"/>
          </p:nvPr>
        </p:nvSpPr>
        <p:spPr>
          <a:xfrm>
            <a:off x="558800" y="3819922"/>
            <a:ext cx="8092632" cy="377128"/>
          </a:xfrm>
          <a:prstGeom prst="rect">
            <a:avLst/>
          </a:prstGeom>
        </p:spPr>
        <p:txBody>
          <a:bodyPr lIns="0"/>
          <a:lstStyle>
            <a:lvl1pPr marL="0" indent="0">
              <a:buFont typeface="Symbol" pitchFamily="18" charset="2"/>
              <a:buNone/>
              <a:defRPr sz="15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310199"/>
            <a:ext cx="5334000" cy="243068"/>
          </a:xfrm>
          <a:prstGeom prst="rect">
            <a:avLst/>
          </a:prstGeom>
        </p:spPr>
        <p:txBody>
          <a:bodyPr lIns="0" tIns="0" rIns="0" bIns="0"/>
          <a:lstStyle>
            <a:lvl1pPr marL="3572" indent="0">
              <a:buFontTx/>
              <a:buNone/>
              <a:defRPr u="none" baseline="0">
                <a:solidFill>
                  <a:schemeClr val="bg1"/>
                </a:solidFill>
              </a:defRPr>
            </a:lvl1pPr>
          </a:lstStyle>
          <a:p>
            <a:pPr marL="217884" marR="0" lvl="0" indent="-214313" algn="l" defTabSz="1378744"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2" y="2607278"/>
            <a:ext cx="11016049" cy="1204783"/>
          </a:xfrm>
          <a:prstGeom prst="rect">
            <a:avLst/>
          </a:prstGeom>
        </p:spPr>
        <p:txBody>
          <a:bodyPr lIns="0" tIns="0" rIns="0" bIns="0" anchor="ctr" anchorCtr="0"/>
          <a:lstStyle>
            <a:lvl1pPr marL="3572" indent="0">
              <a:buFontTx/>
              <a:buNone/>
              <a:defRPr sz="2400" b="1">
                <a:solidFill>
                  <a:schemeClr val="bg1"/>
                </a:solidFill>
              </a:defRPr>
            </a:lvl1pPr>
          </a:lstStyle>
          <a:p>
            <a:pPr lvl="0"/>
            <a:r>
              <a:rPr lang="en-US" dirty="0"/>
              <a:t>Click to Edit Layout Text Styles</a:t>
            </a:r>
          </a:p>
        </p:txBody>
      </p:sp>
    </p:spTree>
    <p:extLst>
      <p:ext uri="{BB962C8B-B14F-4D97-AF65-F5344CB8AC3E}">
        <p14:creationId xmlns:p14="http://schemas.microsoft.com/office/powerpoint/2010/main" val="32554602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F&amp;G_1 Column Text no subheading">
    <p:spTree>
      <p:nvGrpSpPr>
        <p:cNvPr id="1" name=""/>
        <p:cNvGrpSpPr/>
        <p:nvPr/>
      </p:nvGrpSpPr>
      <p:grpSpPr>
        <a:xfrm>
          <a:off x="0" y="0"/>
          <a:ext cx="0" cy="0"/>
          <a:chOff x="0" y="0"/>
          <a:chExt cx="0" cy="0"/>
        </a:xfrm>
      </p:grpSpPr>
      <p:sp>
        <p:nvSpPr>
          <p:cNvPr id="8" name="Do not remove" hidden="1"/>
          <p:cNvSpPr/>
          <p:nvPr userDrawn="1">
            <p:custDataLst>
              <p:tags r:id="rId1"/>
            </p:custDataLst>
          </p:nvPr>
        </p:nvSpPr>
        <p:spPr bwMode="auto">
          <a:xfrm>
            <a:off x="0" y="0"/>
            <a:ext cx="12700"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sp>
        <p:nvSpPr>
          <p:cNvPr id="9" name="Text Placeholder 8"/>
          <p:cNvSpPr>
            <a:spLocks noGrp="1"/>
          </p:cNvSpPr>
          <p:nvPr>
            <p:ph type="body" sz="quarter" idx="11" hasCustomPrompt="1"/>
          </p:nvPr>
        </p:nvSpPr>
        <p:spPr>
          <a:xfrm>
            <a:off x="558800" y="338328"/>
            <a:ext cx="11074400" cy="411480"/>
          </a:xfrm>
          <a:prstGeom prst="rect">
            <a:avLst/>
          </a:prstGeom>
        </p:spPr>
        <p:txBody>
          <a:bodyPr lIns="0" tIns="0" rIns="0" bIns="0"/>
          <a:lstStyle>
            <a:lvl1pPr marL="3572" indent="0">
              <a:buFontTx/>
              <a:buNone/>
              <a:defRPr sz="3000" b="1" baseline="0">
                <a:solidFill>
                  <a:schemeClr val="accent1"/>
                </a:solidFill>
              </a:defRPr>
            </a:lvl1pPr>
          </a:lstStyle>
          <a:p>
            <a:pPr lvl="0"/>
            <a:r>
              <a:rPr lang="en-US" dirty="0"/>
              <a:t>Click To Edit Layout Title – 1 Column Format</a:t>
            </a:r>
          </a:p>
        </p:txBody>
      </p:sp>
      <p:sp>
        <p:nvSpPr>
          <p:cNvPr id="3" name="Text Placeholder 2"/>
          <p:cNvSpPr>
            <a:spLocks noGrp="1"/>
          </p:cNvSpPr>
          <p:nvPr>
            <p:ph type="body" sz="quarter" idx="12"/>
          </p:nvPr>
        </p:nvSpPr>
        <p:spPr>
          <a:xfrm>
            <a:off x="558800" y="990600"/>
            <a:ext cx="11074400" cy="5181600"/>
          </a:xfrm>
          <a:prstGeom prst="rect">
            <a:avLst/>
          </a:prstGeom>
        </p:spPr>
        <p:txBody>
          <a:bodyPr lIns="0" tIns="0" rIns="0" bIns="0"/>
          <a:lstStyle>
            <a:lvl1pPr marL="225425" indent="-222250">
              <a:spcAft>
                <a:spcPts val="450"/>
              </a:spcAft>
              <a:buClr>
                <a:schemeClr val="tx2"/>
              </a:buClr>
              <a:buSzPct val="90000"/>
              <a:buFont typeface="Arial" panose="020B0604020202020204" pitchFamily="34" charset="0"/>
              <a:buChar char="►"/>
              <a:defRPr sz="2000" b="0"/>
            </a:lvl1pPr>
            <a:lvl2pPr marL="457200" indent="-228600">
              <a:spcBef>
                <a:spcPts val="0"/>
              </a:spcBef>
              <a:spcAft>
                <a:spcPts val="450"/>
              </a:spcAft>
              <a:buClr>
                <a:schemeClr val="bg2"/>
              </a:buClr>
              <a:buSzPct val="90000"/>
              <a:buFont typeface="Arial" panose="020B0604020202020204" pitchFamily="34" charset="0"/>
              <a:buChar char="►"/>
              <a:defRPr sz="1800"/>
            </a:lvl2pPr>
            <a:lvl3pPr marL="688975" indent="-227013">
              <a:lnSpc>
                <a:spcPct val="100000"/>
              </a:lnSpc>
              <a:spcBef>
                <a:spcPts val="0"/>
              </a:spcBef>
              <a:spcAft>
                <a:spcPts val="540"/>
              </a:spcAft>
              <a:buClr>
                <a:schemeClr val="tx2"/>
              </a:buClr>
              <a:buFont typeface="Arial Black" panose="020B0A04020102020204" pitchFamily="34" charset="0"/>
              <a:buChar char="−"/>
              <a:defRPr sz="1500"/>
            </a:lvl3pPr>
            <a:lvl4pPr marL="914400" indent="-228600">
              <a:lnSpc>
                <a:spcPct val="100000"/>
              </a:lnSpc>
              <a:spcAft>
                <a:spcPts val="540"/>
              </a:spcAft>
              <a:buClr>
                <a:schemeClr val="bg2"/>
              </a:buClr>
              <a:buSzPct val="80000"/>
              <a:buFont typeface="Arial" panose="020B0604020202020204" pitchFamily="34" charset="0"/>
              <a:buChar char="►"/>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9613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F&amp;G_Blank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90AE14B-1463-464B-B3AF-661D80EBD73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39" t="-4566" r="70287" b="15847"/>
          <a:stretch/>
        </p:blipFill>
        <p:spPr>
          <a:xfrm>
            <a:off x="10968698" y="6004448"/>
            <a:ext cx="927558" cy="624952"/>
          </a:xfrm>
          <a:prstGeom prst="rect">
            <a:avLst/>
          </a:prstGeom>
        </p:spPr>
      </p:pic>
    </p:spTree>
    <p:extLst>
      <p:ext uri="{BB962C8B-B14F-4D97-AF65-F5344CB8AC3E}">
        <p14:creationId xmlns:p14="http://schemas.microsoft.com/office/powerpoint/2010/main" val="418634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F&amp;G_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17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2_FG_Title only">
    <p:spTree>
      <p:nvGrpSpPr>
        <p:cNvPr id="1" name=""/>
        <p:cNvGrpSpPr/>
        <p:nvPr/>
      </p:nvGrpSpPr>
      <p:grpSpPr>
        <a:xfrm>
          <a:off x="0" y="0"/>
          <a:ext cx="0" cy="0"/>
          <a:chOff x="0" y="0"/>
          <a:chExt cx="0" cy="0"/>
        </a:xfrm>
      </p:grpSpPr>
      <p:sp>
        <p:nvSpPr>
          <p:cNvPr id="7"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5" name="Title 4"/>
          <p:cNvSpPr>
            <a:spLocks noGrp="1"/>
          </p:cNvSpPr>
          <p:nvPr>
            <p:ph type="title"/>
          </p:nvPr>
        </p:nvSpPr>
        <p:spPr>
          <a:xfrm>
            <a:off x="475488" y="411480"/>
            <a:ext cx="11297920" cy="310896"/>
          </a:xfrm>
          <a:prstGeom prst="rect">
            <a:avLst/>
          </a:prstGeom>
        </p:spPr>
        <p:txBody>
          <a:bodyPr/>
          <a:lstStyle/>
          <a:p>
            <a:r>
              <a:rPr lang="en-US" dirty="0"/>
              <a:t>Click to edit Master title style</a:t>
            </a:r>
          </a:p>
        </p:txBody>
      </p:sp>
      <p:sp>
        <p:nvSpPr>
          <p:cNvPr id="4" name="Text Placeholder 12"/>
          <p:cNvSpPr>
            <a:spLocks noGrp="1"/>
          </p:cNvSpPr>
          <p:nvPr>
            <p:ph type="body" sz="quarter" idx="24" hasCustomPrompt="1"/>
          </p:nvPr>
        </p:nvSpPr>
        <p:spPr>
          <a:xfrm>
            <a:off x="457200" y="6233163"/>
            <a:ext cx="11328400" cy="190500"/>
          </a:xfrm>
          <a:prstGeom prst="rect">
            <a:avLst/>
          </a:prstGeom>
        </p:spPr>
        <p:txBody>
          <a:bodyPr bIns="0">
            <a:normAutofit/>
          </a:bodyPr>
          <a:lstStyle>
            <a:lvl1pPr marL="1588" indent="0">
              <a:buNone/>
              <a:defRPr sz="900" baseline="0"/>
            </a:lvl1pPr>
          </a:lstStyle>
          <a:p>
            <a:pPr lvl="0"/>
            <a:r>
              <a:rPr lang="en-US" sz="900" dirty="0"/>
              <a:t>Enter Footnotes here – DELETE if no footnotes</a:t>
            </a:r>
            <a:endParaRPr lang="en-US" dirty="0"/>
          </a:p>
        </p:txBody>
      </p:sp>
      <p:sp>
        <p:nvSpPr>
          <p:cNvPr id="2" name="Footer Placeholder 1"/>
          <p:cNvSpPr>
            <a:spLocks noGrp="1"/>
          </p:cNvSpPr>
          <p:nvPr>
            <p:ph type="ftr" sz="quarter" idx="25"/>
          </p:nvPr>
        </p:nvSpPr>
        <p:spPr>
          <a:xfrm>
            <a:off x="5892801" y="6553200"/>
            <a:ext cx="5168783" cy="228600"/>
          </a:xfrm>
          <a:prstGeom prst="rect">
            <a:avLst/>
          </a:prstGeom>
        </p:spPr>
        <p:txBody>
          <a:bodyPr/>
          <a:lstStyle/>
          <a:p>
            <a:r>
              <a:rPr lang="en-US" dirty="0"/>
              <a:t>Presentation Title</a:t>
            </a:r>
          </a:p>
        </p:txBody>
      </p:sp>
      <p:sp>
        <p:nvSpPr>
          <p:cNvPr id="3" name="Slide Number Placeholder 2"/>
          <p:cNvSpPr>
            <a:spLocks noGrp="1"/>
          </p:cNvSpPr>
          <p:nvPr>
            <p:ph type="sldNum" sz="quarter" idx="26"/>
          </p:nvPr>
        </p:nvSpPr>
        <p:spPr>
          <a:xfrm>
            <a:off x="11263619" y="6553200"/>
            <a:ext cx="521981" cy="199938"/>
          </a:xfrm>
          <a:prstGeom prst="rect">
            <a:avLst/>
          </a:prstGeom>
        </p:spPr>
        <p:txBody>
          <a:body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187792669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FG_Title Page Opt2">
    <p:bg>
      <p:bgPr>
        <a:solidFill>
          <a:srgbClr val="582C83"/>
        </a:solidFill>
        <a:effectLst/>
      </p:bgPr>
    </p:bg>
    <p:spTree>
      <p:nvGrpSpPr>
        <p:cNvPr id="1" name=""/>
        <p:cNvGrpSpPr/>
        <p:nvPr/>
      </p:nvGrpSpPr>
      <p:grpSpPr>
        <a:xfrm>
          <a:off x="0" y="0"/>
          <a:ext cx="0" cy="0"/>
          <a:chOff x="0" y="0"/>
          <a:chExt cx="0" cy="0"/>
        </a:xfrm>
      </p:grpSpPr>
      <p:sp>
        <p:nvSpPr>
          <p:cNvPr id="3" name="Do not remove" hidden="1"/>
          <p:cNvSpPr/>
          <p:nvPr>
            <p:custDataLst>
              <p:tags r:id="rId1"/>
            </p:custDataLst>
          </p:nvPr>
        </p:nvSpPr>
        <p:spPr bwMode="auto">
          <a:xfrm>
            <a:off x="0" y="0"/>
            <a:ext cx="16933" cy="12700"/>
          </a:xfrm>
          <a:prstGeom prst="octagon">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cap="flat" cmpd="sng" algn="ctr">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9" name="Rectangle 84"/>
          <p:cNvSpPr>
            <a:spLocks noGrp="1" noChangeArrowheads="1"/>
          </p:cNvSpPr>
          <p:nvPr>
            <p:ph type="subTitle" idx="1" hasCustomPrompt="1"/>
          </p:nvPr>
        </p:nvSpPr>
        <p:spPr>
          <a:xfrm>
            <a:off x="558800" y="3959922"/>
            <a:ext cx="8092632" cy="377128"/>
          </a:xfrm>
          <a:prstGeom prst="rect">
            <a:avLst/>
          </a:prstGeom>
        </p:spPr>
        <p:txBody>
          <a:bodyPr lIns="0" tIns="0" rIns="0" bIns="0">
            <a:normAutofit/>
          </a:bodyPr>
          <a:lstStyle>
            <a:lvl1pPr marL="0" indent="0">
              <a:buFont typeface="Symbol" pitchFamily="18" charset="2"/>
              <a:buNone/>
              <a:defRPr sz="2200" b="1" i="0" baseline="0">
                <a:solidFill>
                  <a:schemeClr val="bg2"/>
                </a:solidFill>
              </a:defRPr>
            </a:lvl1pPr>
          </a:lstStyle>
          <a:p>
            <a:pPr lvl="0"/>
            <a:r>
              <a:rPr lang="en-US" noProof="0" dirty="0"/>
              <a:t>Click to Edit Layout Subtitle Style</a:t>
            </a:r>
          </a:p>
        </p:txBody>
      </p:sp>
      <p:sp>
        <p:nvSpPr>
          <p:cNvPr id="6" name="Text Placeholder 5"/>
          <p:cNvSpPr>
            <a:spLocks noGrp="1"/>
          </p:cNvSpPr>
          <p:nvPr>
            <p:ph type="body" sz="quarter" idx="10" hasCustomPrompt="1"/>
          </p:nvPr>
        </p:nvSpPr>
        <p:spPr>
          <a:xfrm>
            <a:off x="558800" y="4405132"/>
            <a:ext cx="5334000" cy="243068"/>
          </a:xfrm>
          <a:prstGeom prst="rect">
            <a:avLst/>
          </a:prstGeom>
        </p:spPr>
        <p:txBody>
          <a:bodyPr lIns="0" tIns="0" rIns="0" bIns="0">
            <a:noAutofit/>
          </a:bodyPr>
          <a:lstStyle>
            <a:lvl1pPr marL="2679" indent="0">
              <a:buFontTx/>
              <a:buNone/>
              <a:defRPr sz="1800" u="none" baseline="0">
                <a:solidFill>
                  <a:schemeClr val="bg1"/>
                </a:solidFill>
              </a:defRPr>
            </a:lvl1pPr>
          </a:lstStyle>
          <a:p>
            <a:pPr marL="163413" marR="0" lvl="0" indent="-160735" algn="l" defTabSz="1034058" rtl="0" eaLnBrk="1" fontAlgn="base" latinLnBrk="0" hangingPunct="1">
              <a:lnSpc>
                <a:spcPct val="100000"/>
              </a:lnSpc>
              <a:spcBef>
                <a:spcPct val="75000"/>
              </a:spcBef>
              <a:spcAft>
                <a:spcPct val="0"/>
              </a:spcAft>
              <a:buClr>
                <a:srgbClr val="97999B"/>
              </a:buClr>
              <a:buSzPct val="100000"/>
              <a:buFont typeface="Symbol"/>
              <a:buNone/>
              <a:tabLst/>
              <a:defRPr/>
            </a:pPr>
            <a:r>
              <a:rPr lang="en-US" dirty="0"/>
              <a:t>Click to Edit Month, Year</a:t>
            </a:r>
          </a:p>
        </p:txBody>
      </p:sp>
      <p:sp>
        <p:nvSpPr>
          <p:cNvPr id="5" name="Text Placeholder 12"/>
          <p:cNvSpPr>
            <a:spLocks noGrp="1"/>
          </p:cNvSpPr>
          <p:nvPr>
            <p:ph type="body" sz="quarter" idx="14" hasCustomPrompt="1"/>
          </p:nvPr>
        </p:nvSpPr>
        <p:spPr>
          <a:xfrm>
            <a:off x="558804" y="2674653"/>
            <a:ext cx="10413997" cy="1204783"/>
          </a:xfrm>
          <a:prstGeom prst="rect">
            <a:avLst/>
          </a:prstGeom>
        </p:spPr>
        <p:txBody>
          <a:bodyPr lIns="0" tIns="0" rIns="0" bIns="0" anchor="b" anchorCtr="0">
            <a:normAutofit/>
          </a:bodyPr>
          <a:lstStyle>
            <a:lvl1pPr marL="2679" indent="0">
              <a:buFontTx/>
              <a:buNone/>
              <a:defRPr sz="3000" b="1">
                <a:solidFill>
                  <a:schemeClr val="bg1"/>
                </a:solidFill>
              </a:defRPr>
            </a:lvl1pPr>
          </a:lstStyle>
          <a:p>
            <a:pPr lvl="0"/>
            <a:r>
              <a:rPr lang="en-US" dirty="0"/>
              <a:t>Click to Edit Layout Text Styles</a:t>
            </a:r>
          </a:p>
        </p:txBody>
      </p:sp>
      <p:sp>
        <p:nvSpPr>
          <p:cNvPr id="2" name="Rectangle 1"/>
          <p:cNvSpPr/>
          <p:nvPr/>
        </p:nvSpPr>
        <p:spPr bwMode="auto">
          <a:xfrm>
            <a:off x="11074400" y="6248400"/>
            <a:ext cx="711200" cy="457200"/>
          </a:xfrm>
          <a:prstGeom prst="rect">
            <a:avLst/>
          </a:prstGeom>
          <a:solidFill>
            <a:schemeClr val="accent1"/>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indent="0" algn="ctr" defTabSz="6858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a typeface="+mj-ea"/>
            </a:endParaRPr>
          </a:p>
        </p:txBody>
      </p:sp>
      <p:sp>
        <p:nvSpPr>
          <p:cNvPr id="4" name="Rectangle 3"/>
          <p:cNvSpPr/>
          <p:nvPr/>
        </p:nvSpPr>
        <p:spPr bwMode="auto">
          <a:xfrm>
            <a:off x="0" y="6019800"/>
            <a:ext cx="12192000" cy="762000"/>
          </a:xfrm>
          <a:prstGeom prst="rect">
            <a:avLst/>
          </a:prstGeom>
          <a:solidFill>
            <a:schemeClr val="tx2"/>
          </a:solidFill>
          <a:ln w="63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8" name="Rectangle 7">
            <a:extLst>
              <a:ext uri="{FF2B5EF4-FFF2-40B4-BE49-F238E27FC236}">
                <a16:creationId xmlns:a16="http://schemas.microsoft.com/office/drawing/2014/main" id="{39869F02-CBE8-BE49-9AC6-116B7D4857AD}"/>
              </a:ext>
            </a:extLst>
          </p:cNvPr>
          <p:cNvSpPr/>
          <p:nvPr userDrawn="1"/>
        </p:nvSpPr>
        <p:spPr bwMode="auto">
          <a:xfrm>
            <a:off x="8538882" y="0"/>
            <a:ext cx="3348318" cy="2823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10" name="Rectangle 9">
            <a:extLst>
              <a:ext uri="{FF2B5EF4-FFF2-40B4-BE49-F238E27FC236}">
                <a16:creationId xmlns:a16="http://schemas.microsoft.com/office/drawing/2014/main" id="{145E35C2-FC7D-364B-AC0C-51C1CBC0C816}"/>
              </a:ext>
            </a:extLst>
          </p:cNvPr>
          <p:cNvSpPr/>
          <p:nvPr userDrawn="1"/>
        </p:nvSpPr>
        <p:spPr bwMode="auto">
          <a:xfrm>
            <a:off x="5552387" y="6353666"/>
            <a:ext cx="5599521" cy="405353"/>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2533449158"/>
      </p:ext>
    </p:extLst>
  </p:cSld>
  <p:clrMapOvr>
    <a:masterClrMapping/>
  </p:clrMapOvr>
  <p:transition>
    <p:fade/>
  </p:transition>
  <p:extLst>
    <p:ext uri="{DCECCB84-F9BA-43D5-87BE-67443E8EF086}">
      <p15:sldGuideLst xmlns:p15="http://schemas.microsoft.com/office/powerpoint/2012/main">
        <p15:guide id="1" orient="horz" pos="2736">
          <p15:clr>
            <a:srgbClr val="FBAE40"/>
          </p15:clr>
        </p15:guide>
        <p15:guide id="2" orient="horz" pos="2448">
          <p15:clr>
            <a:srgbClr val="FBAE40"/>
          </p15:clr>
        </p15:guide>
        <p15:guide id="3" orient="horz" pos="2160">
          <p15:clr>
            <a:srgbClr val="FBAE40"/>
          </p15:clr>
        </p15:guide>
        <p15:guide id="4" orient="horz" pos="288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Title Page Opt 2">
    <p:spTree>
      <p:nvGrpSpPr>
        <p:cNvPr id="1" name=""/>
        <p:cNvGrpSpPr/>
        <p:nvPr/>
      </p:nvGrpSpPr>
      <p:grpSpPr>
        <a:xfrm>
          <a:off x="0" y="0"/>
          <a:ext cx="0" cy="0"/>
          <a:chOff x="0" y="0"/>
          <a:chExt cx="0" cy="0"/>
        </a:xfrm>
      </p:grpSpPr>
      <p:sp>
        <p:nvSpPr>
          <p:cNvPr id="11" name="Text Placeholder 12"/>
          <p:cNvSpPr>
            <a:spLocks noGrp="1"/>
          </p:cNvSpPr>
          <p:nvPr>
            <p:ph type="body" sz="quarter" idx="14" hasCustomPrompt="1"/>
          </p:nvPr>
        </p:nvSpPr>
        <p:spPr>
          <a:xfrm>
            <a:off x="4907548" y="2318415"/>
            <a:ext cx="5740400" cy="1204783"/>
          </a:xfrm>
          <a:prstGeom prst="rect">
            <a:avLst/>
          </a:prstGeom>
        </p:spPr>
        <p:txBody>
          <a:bodyPr lIns="0" tIns="0" rIns="0" bIns="0" anchor="b" anchorCtr="0">
            <a:noAutofit/>
          </a:bodyPr>
          <a:lstStyle>
            <a:lvl1pPr marL="3572" indent="0">
              <a:buFontTx/>
              <a:buNone/>
              <a:defRPr sz="3600" b="1" baseline="0">
                <a:solidFill>
                  <a:schemeClr val="tx2"/>
                </a:solidFill>
              </a:defRPr>
            </a:lvl1pPr>
          </a:lstStyle>
          <a:p>
            <a:pPr lvl="0"/>
            <a:r>
              <a:rPr lang="en-US" dirty="0"/>
              <a:t>Sample Presentation Cover</a:t>
            </a:r>
          </a:p>
        </p:txBody>
      </p:sp>
      <p:sp>
        <p:nvSpPr>
          <p:cNvPr id="12" name="Rectangle 84"/>
          <p:cNvSpPr>
            <a:spLocks noGrp="1" noChangeArrowheads="1"/>
          </p:cNvSpPr>
          <p:nvPr>
            <p:ph type="subTitle" idx="1" hasCustomPrompt="1"/>
          </p:nvPr>
        </p:nvSpPr>
        <p:spPr>
          <a:xfrm>
            <a:off x="4907548" y="3571943"/>
            <a:ext cx="5740400" cy="377128"/>
          </a:xfrm>
          <a:prstGeom prst="rect">
            <a:avLst/>
          </a:prstGeom>
        </p:spPr>
        <p:txBody>
          <a:bodyPr lIns="0" tIns="0" rIns="0" bIns="0">
            <a:noAutofit/>
          </a:bodyPr>
          <a:lstStyle>
            <a:lvl1pPr marL="0" indent="0">
              <a:buFont typeface="Symbol" pitchFamily="18" charset="2"/>
              <a:buNone/>
              <a:defRPr sz="2800" b="1" i="0" baseline="0">
                <a:solidFill>
                  <a:schemeClr val="bg2"/>
                </a:solidFill>
              </a:defRPr>
            </a:lvl1pPr>
          </a:lstStyle>
          <a:p>
            <a:pPr lvl="0"/>
            <a:r>
              <a:rPr lang="en-US" noProof="0" dirty="0"/>
              <a:t>Option 1</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12"/>
          <a:stretch/>
        </p:blipFill>
        <p:spPr>
          <a:xfrm>
            <a:off x="-25400" y="988681"/>
            <a:ext cx="3937000" cy="4779038"/>
          </a:xfrm>
          <a:prstGeom prst="rect">
            <a:avLst/>
          </a:prstGeom>
        </p:spPr>
      </p:pic>
      <p:sp>
        <p:nvSpPr>
          <p:cNvPr id="2" name="Rectangle 1"/>
          <p:cNvSpPr/>
          <p:nvPr userDrawn="1"/>
        </p:nvSpPr>
        <p:spPr bwMode="auto">
          <a:xfrm>
            <a:off x="11176000" y="6362700"/>
            <a:ext cx="508000" cy="3429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4D4D4F"/>
              </a:solidFill>
              <a:ea typeface="+mj-ea"/>
            </a:endParaRPr>
          </a:p>
        </p:txBody>
      </p:sp>
      <p:pic>
        <p:nvPicPr>
          <p:cNvPr id="9" name="Graphic 8">
            <a:extLst>
              <a:ext uri="{FF2B5EF4-FFF2-40B4-BE49-F238E27FC236}">
                <a16:creationId xmlns:a16="http://schemas.microsoft.com/office/drawing/2014/main" id="{715335F1-D9AD-5343-AA66-5CA286D2D491}"/>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3039" t="-4566" r="70287" b="15847"/>
          <a:stretch/>
        </p:blipFill>
        <p:spPr>
          <a:xfrm>
            <a:off x="10712221" y="5822583"/>
            <a:ext cx="927558" cy="624952"/>
          </a:xfrm>
          <a:prstGeom prst="rect">
            <a:avLst/>
          </a:prstGeom>
        </p:spPr>
      </p:pic>
    </p:spTree>
    <p:extLst>
      <p:ext uri="{BB962C8B-B14F-4D97-AF65-F5344CB8AC3E}">
        <p14:creationId xmlns:p14="http://schemas.microsoft.com/office/powerpoint/2010/main" val="95882866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448">
          <p15:clr>
            <a:srgbClr val="FBAE40"/>
          </p15:clr>
        </p15:guide>
        <p15:guide id="3" orient="horz" pos="2736">
          <p15:clr>
            <a:srgbClr val="FBAE40"/>
          </p15:clr>
        </p15:guide>
        <p15:guide id="4" orient="horz" pos="297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FG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762172" y="6408057"/>
            <a:ext cx="5168783" cy="228600"/>
          </a:xfrm>
          <a:prstGeom prst="rect">
            <a:avLst/>
          </a:prstGeom>
        </p:spPr>
        <p:txBody>
          <a:bodyPr/>
          <a:lstStyle/>
          <a:p>
            <a:r>
              <a:rPr lang="en-US" dirty="0"/>
              <a:t>For producer use only. Not for use with the general public.</a:t>
            </a:r>
          </a:p>
        </p:txBody>
      </p:sp>
      <p:sp>
        <p:nvSpPr>
          <p:cNvPr id="3" name="Slide Number Placeholder 2"/>
          <p:cNvSpPr>
            <a:spLocks noGrp="1"/>
          </p:cNvSpPr>
          <p:nvPr>
            <p:ph type="sldNum" sz="quarter" idx="11"/>
          </p:nvPr>
        </p:nvSpPr>
        <p:spPr>
          <a:xfrm>
            <a:off x="11132990" y="6408057"/>
            <a:ext cx="521981" cy="199938"/>
          </a:xfrm>
          <a:prstGeom prst="rect">
            <a:avLst/>
          </a:prstGeom>
        </p:spPr>
        <p:txBody>
          <a:bodyPr/>
          <a:lstStyle/>
          <a:p>
            <a:fld id="{7944B44A-74C8-4AA6-BEAC-31CFF941A7D4}" type="slidenum">
              <a:rPr lang="en-US" smtClean="0"/>
              <a:pPr/>
              <a:t>‹#›</a:t>
            </a:fld>
            <a:endParaRPr lang="en-US" dirty="0"/>
          </a:p>
        </p:txBody>
      </p:sp>
      <p:sp>
        <p:nvSpPr>
          <p:cNvPr id="4" name="Rectangle 3">
            <a:extLst>
              <a:ext uri="{FF2B5EF4-FFF2-40B4-BE49-F238E27FC236}">
                <a16:creationId xmlns:a16="http://schemas.microsoft.com/office/drawing/2014/main" id="{413AE961-5A52-5444-B84D-82005FA7A93B}"/>
              </a:ext>
            </a:extLst>
          </p:cNvPr>
          <p:cNvSpPr/>
          <p:nvPr userDrawn="1"/>
        </p:nvSpPr>
        <p:spPr bwMode="auto">
          <a:xfrm>
            <a:off x="0" y="0"/>
            <a:ext cx="12192000" cy="6858000"/>
          </a:xfrm>
          <a:prstGeom prst="rect">
            <a:avLst/>
          </a:prstGeom>
          <a:solidFill>
            <a:schemeClr val="accent5">
              <a:lumMod val="1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33453733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heme" Target="../theme/theme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theme" Target="../theme/theme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theme" Target="../theme/theme6.xml"/><Relationship Id="rId8"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theme" Target="../theme/theme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0482" y="320040"/>
            <a:ext cx="11037449" cy="4572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580571" y="1005840"/>
            <a:ext cx="11045372" cy="5166360"/>
          </a:xfrm>
          <a:prstGeom prst="rect">
            <a:avLst/>
          </a:prstGeom>
        </p:spPr>
        <p:txBody>
          <a:bodyPr vert="horz" lIns="0" tIns="0" rIns="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a:extLst>
              <a:ext uri="{FF2B5EF4-FFF2-40B4-BE49-F238E27FC236}">
                <a16:creationId xmlns:a16="http://schemas.microsoft.com/office/drawing/2014/main" id="{683763DE-7B6C-654A-BAC1-FFF8A2457DEE}"/>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767737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9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9" r:id="rId19"/>
    <p:sldLayoutId id="2147483680" r:id="rId20"/>
    <p:sldLayoutId id="2147483681" r:id="rId21"/>
    <p:sldLayoutId id="2147483682" r:id="rId22"/>
    <p:sldLayoutId id="2147483683" r:id="rId23"/>
    <p:sldLayoutId id="2147483685" r:id="rId24"/>
    <p:sldLayoutId id="2147483686" r:id="rId25"/>
    <p:sldLayoutId id="2147483687" r:id="rId26"/>
    <p:sldLayoutId id="2147483688" r:id="rId27"/>
    <p:sldLayoutId id="2147483707" r:id="rId28"/>
  </p:sldLayoutIdLst>
  <p:transition>
    <p:fade/>
  </p:transition>
  <p:hf sldNum="0" hdr="0" dt="0"/>
  <p:txStyles>
    <p:title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p:titleStyle>
    <p:bodyStyle>
      <a:lvl1pPr marL="227013" indent="-274320" algn="l" defTabSz="1034058" rtl="0" eaLnBrk="1" fontAlgn="base" hangingPunct="1">
        <a:lnSpc>
          <a:spcPct val="100000"/>
        </a:lnSpc>
        <a:spcBef>
          <a:spcPts val="1000"/>
        </a:spcBef>
        <a:spcAft>
          <a:spcPts val="300"/>
        </a:spcAft>
        <a:buClr>
          <a:schemeClr val="accent1"/>
        </a:buClr>
        <a:buSzPct val="70000"/>
        <a:buFontTx/>
        <a:buChar char="►"/>
        <a:defRPr lang="en-US" sz="2400" b="0" i="0" kern="0" dirty="0">
          <a:solidFill>
            <a:schemeClr val="tx1"/>
          </a:solidFill>
          <a:latin typeface="+mn-lt"/>
          <a:ea typeface="+mn-ea"/>
          <a:cs typeface="Arial" panose="020B0604020202020204" pitchFamily="34" charset="0"/>
        </a:defRPr>
      </a:lvl1pPr>
      <a:lvl2pPr marL="461963" indent="-27432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20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6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7424">
          <p15:clr>
            <a:srgbClr val="F26B43"/>
          </p15:clr>
        </p15:guide>
        <p15:guide id="5" orient="horz" pos="432">
          <p15:clr>
            <a:srgbClr val="FBAE40"/>
          </p15:clr>
        </p15:guide>
        <p15:guide id="6" orient="horz" pos="240">
          <p15:clr>
            <a:srgbClr val="F26B43"/>
          </p15:clr>
        </p15:guide>
        <p15:guide id="8" orient="horz" pos="2160">
          <p15:clr>
            <a:srgbClr val="FBAE40"/>
          </p15:clr>
        </p15:guide>
        <p15:guide id="9" orient="horz" pos="4008">
          <p15:clr>
            <a:srgbClr val="F26B43"/>
          </p15:clr>
        </p15:guide>
        <p15:guide id="10" orient="horz" pos="3888">
          <p15:clr>
            <a:srgbClr val="FBAE40"/>
          </p15:clr>
        </p15:guide>
        <p15:guide id="11" orient="horz" pos="624">
          <p15:clr>
            <a:srgbClr val="FBAE40"/>
          </p15:clr>
        </p15:guide>
        <p15:guide id="12" orient="horz" pos="4128">
          <p15:clr>
            <a:srgbClr val="FBAE40"/>
          </p15:clr>
        </p15:guide>
        <p15:guide id="13" pos="3712">
          <p15:clr>
            <a:srgbClr val="FBAE40"/>
          </p15:clr>
        </p15:guide>
        <p15:guide id="14" pos="3968">
          <p15:clr>
            <a:srgbClr val="FBAE40"/>
          </p15:clr>
        </p15:guide>
        <p15:guide id="15" pos="3973">
          <p15:clr>
            <a:srgbClr val="F26B43"/>
          </p15:clr>
        </p15:guide>
        <p15:guide id="16" pos="288">
          <p15:clr>
            <a:srgbClr val="F26B43"/>
          </p15:clr>
        </p15:guide>
        <p15:guide id="17" pos="3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0482" y="320040"/>
            <a:ext cx="11037449" cy="4572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580571" y="1005840"/>
            <a:ext cx="11045372" cy="5166360"/>
          </a:xfrm>
          <a:prstGeom prst="rect">
            <a:avLst/>
          </a:prstGeom>
        </p:spPr>
        <p:txBody>
          <a:bodyPr vert="horz" lIns="0" tIns="0" rIns="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a:extLst>
              <a:ext uri="{FF2B5EF4-FFF2-40B4-BE49-F238E27FC236}">
                <a16:creationId xmlns:a16="http://schemas.microsoft.com/office/drawing/2014/main" id="{683763DE-7B6C-654A-BAC1-FFF8A2457DEE}"/>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7441702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ransition>
    <p:fade/>
  </p:transition>
  <p:hf sldNum="0" hdr="0" dt="0"/>
  <p:txStyles>
    <p:title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p:titleStyle>
    <p:bodyStyle>
      <a:lvl1pPr marL="227013" indent="-274320" algn="l" defTabSz="1034058" rtl="0" eaLnBrk="1" fontAlgn="base" hangingPunct="1">
        <a:lnSpc>
          <a:spcPct val="100000"/>
        </a:lnSpc>
        <a:spcBef>
          <a:spcPts val="1000"/>
        </a:spcBef>
        <a:spcAft>
          <a:spcPts val="300"/>
        </a:spcAft>
        <a:buClr>
          <a:schemeClr val="accent1"/>
        </a:buClr>
        <a:buSzPct val="70000"/>
        <a:buFontTx/>
        <a:buChar char="►"/>
        <a:defRPr lang="en-US" sz="2400" b="0" i="0" kern="0" dirty="0">
          <a:solidFill>
            <a:schemeClr val="tx1"/>
          </a:solidFill>
          <a:latin typeface="+mn-lt"/>
          <a:ea typeface="+mn-ea"/>
          <a:cs typeface="Arial" panose="020B0604020202020204" pitchFamily="34" charset="0"/>
        </a:defRPr>
      </a:lvl1pPr>
      <a:lvl2pPr marL="461963" indent="-27432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20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6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7424">
          <p15:clr>
            <a:srgbClr val="F26B43"/>
          </p15:clr>
        </p15:guide>
        <p15:guide id="5" orient="horz" pos="432">
          <p15:clr>
            <a:srgbClr val="FBAE40"/>
          </p15:clr>
        </p15:guide>
        <p15:guide id="6" orient="horz" pos="240">
          <p15:clr>
            <a:srgbClr val="F26B43"/>
          </p15:clr>
        </p15:guide>
        <p15:guide id="8" orient="horz" pos="2160">
          <p15:clr>
            <a:srgbClr val="FBAE40"/>
          </p15:clr>
        </p15:guide>
        <p15:guide id="9" orient="horz" pos="4008">
          <p15:clr>
            <a:srgbClr val="F26B43"/>
          </p15:clr>
        </p15:guide>
        <p15:guide id="10" orient="horz" pos="3888">
          <p15:clr>
            <a:srgbClr val="FBAE40"/>
          </p15:clr>
        </p15:guide>
        <p15:guide id="11" orient="horz" pos="624">
          <p15:clr>
            <a:srgbClr val="FBAE40"/>
          </p15:clr>
        </p15:guide>
        <p15:guide id="12" orient="horz" pos="4128">
          <p15:clr>
            <a:srgbClr val="FBAE40"/>
          </p15:clr>
        </p15:guide>
        <p15:guide id="13" pos="3712">
          <p15:clr>
            <a:srgbClr val="FBAE40"/>
          </p15:clr>
        </p15:guide>
        <p15:guide id="14" pos="3968">
          <p15:clr>
            <a:srgbClr val="FBAE40"/>
          </p15:clr>
        </p15:guide>
        <p15:guide id="15" pos="3973">
          <p15:clr>
            <a:srgbClr val="F26B43"/>
          </p15:clr>
        </p15:guide>
        <p15:guide id="16" pos="288">
          <p15:clr>
            <a:srgbClr val="F26B43"/>
          </p15:clr>
        </p15:guide>
        <p15:guide id="17" pos="3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0482" y="320040"/>
            <a:ext cx="11037449" cy="4572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580571" y="1005840"/>
            <a:ext cx="11045372" cy="5166360"/>
          </a:xfrm>
          <a:prstGeom prst="rect">
            <a:avLst/>
          </a:prstGeom>
        </p:spPr>
        <p:txBody>
          <a:bodyPr vert="horz" lIns="0" tIns="0" rIns="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a:extLst>
              <a:ext uri="{FF2B5EF4-FFF2-40B4-BE49-F238E27FC236}">
                <a16:creationId xmlns:a16="http://schemas.microsoft.com/office/drawing/2014/main" id="{683763DE-7B6C-654A-BAC1-FFF8A2457DEE}"/>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36562945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Lst>
  <p:transition>
    <p:fade/>
  </p:transition>
  <p:hf sldNum="0" hdr="0" dt="0"/>
  <p:txStyles>
    <p:title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p:titleStyle>
    <p:bodyStyle>
      <a:lvl1pPr marL="227013" indent="-274320" algn="l" defTabSz="1034058" rtl="0" eaLnBrk="1" fontAlgn="base" hangingPunct="1">
        <a:lnSpc>
          <a:spcPct val="100000"/>
        </a:lnSpc>
        <a:spcBef>
          <a:spcPts val="1000"/>
        </a:spcBef>
        <a:spcAft>
          <a:spcPts val="300"/>
        </a:spcAft>
        <a:buClr>
          <a:schemeClr val="accent1"/>
        </a:buClr>
        <a:buSzPct val="70000"/>
        <a:buFontTx/>
        <a:buChar char="►"/>
        <a:defRPr lang="en-US" sz="2400" b="0" i="0" kern="0" dirty="0">
          <a:solidFill>
            <a:schemeClr val="tx1"/>
          </a:solidFill>
          <a:latin typeface="+mn-lt"/>
          <a:ea typeface="+mn-ea"/>
          <a:cs typeface="Arial" panose="020B0604020202020204" pitchFamily="34" charset="0"/>
        </a:defRPr>
      </a:lvl1pPr>
      <a:lvl2pPr marL="461963" indent="-27432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20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6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7424">
          <p15:clr>
            <a:srgbClr val="F26B43"/>
          </p15:clr>
        </p15:guide>
        <p15:guide id="5" orient="horz" pos="432">
          <p15:clr>
            <a:srgbClr val="FBAE40"/>
          </p15:clr>
        </p15:guide>
        <p15:guide id="6" orient="horz" pos="240">
          <p15:clr>
            <a:srgbClr val="F26B43"/>
          </p15:clr>
        </p15:guide>
        <p15:guide id="8" orient="horz" pos="2160">
          <p15:clr>
            <a:srgbClr val="FBAE40"/>
          </p15:clr>
        </p15:guide>
        <p15:guide id="9" orient="horz" pos="4008">
          <p15:clr>
            <a:srgbClr val="F26B43"/>
          </p15:clr>
        </p15:guide>
        <p15:guide id="10" orient="horz" pos="3888">
          <p15:clr>
            <a:srgbClr val="FBAE40"/>
          </p15:clr>
        </p15:guide>
        <p15:guide id="11" orient="horz" pos="624">
          <p15:clr>
            <a:srgbClr val="FBAE40"/>
          </p15:clr>
        </p15:guide>
        <p15:guide id="12" orient="horz" pos="4128">
          <p15:clr>
            <a:srgbClr val="FBAE40"/>
          </p15:clr>
        </p15:guide>
        <p15:guide id="13" pos="3712">
          <p15:clr>
            <a:srgbClr val="FBAE40"/>
          </p15:clr>
        </p15:guide>
        <p15:guide id="14" pos="3968">
          <p15:clr>
            <a:srgbClr val="FBAE40"/>
          </p15:clr>
        </p15:guide>
        <p15:guide id="15" pos="3973">
          <p15:clr>
            <a:srgbClr val="F26B43"/>
          </p15:clr>
        </p15:guide>
        <p15:guide id="16" pos="288">
          <p15:clr>
            <a:srgbClr val="F26B43"/>
          </p15:clr>
        </p15:guide>
        <p15:guide id="17" pos="3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0482" y="320040"/>
            <a:ext cx="11037449" cy="4572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580571" y="1005840"/>
            <a:ext cx="11045372" cy="5166360"/>
          </a:xfrm>
          <a:prstGeom prst="rect">
            <a:avLst/>
          </a:prstGeom>
        </p:spPr>
        <p:txBody>
          <a:bodyPr vert="horz" lIns="0" tIns="0" rIns="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315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Lst>
  <p:transition>
    <p:fade/>
  </p:transition>
  <p:hf hdr="0" dt="0"/>
  <p:txStyles>
    <p:title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p:titleStyle>
    <p:bodyStyle>
      <a:lvl1pPr marL="227013" indent="-274320" algn="l" defTabSz="1034058" rtl="0" eaLnBrk="1" fontAlgn="base" hangingPunct="1">
        <a:lnSpc>
          <a:spcPct val="100000"/>
        </a:lnSpc>
        <a:spcBef>
          <a:spcPts val="1000"/>
        </a:spcBef>
        <a:spcAft>
          <a:spcPts val="300"/>
        </a:spcAft>
        <a:buClr>
          <a:schemeClr val="accent1"/>
        </a:buClr>
        <a:buSzPct val="70000"/>
        <a:buFontTx/>
        <a:buChar char="►"/>
        <a:defRPr lang="en-US" sz="2400" b="0" i="0" kern="0" dirty="0">
          <a:solidFill>
            <a:schemeClr val="tx1"/>
          </a:solidFill>
          <a:latin typeface="+mn-lt"/>
          <a:ea typeface="+mn-ea"/>
          <a:cs typeface="Arial" panose="020B0604020202020204" pitchFamily="34" charset="0"/>
        </a:defRPr>
      </a:lvl1pPr>
      <a:lvl2pPr marL="461963" indent="-27432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20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6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7424">
          <p15:clr>
            <a:srgbClr val="F26B43"/>
          </p15:clr>
        </p15:guide>
        <p15:guide id="5" orient="horz" pos="432">
          <p15:clr>
            <a:srgbClr val="FBAE40"/>
          </p15:clr>
        </p15:guide>
        <p15:guide id="6" orient="horz" pos="240">
          <p15:clr>
            <a:srgbClr val="F26B43"/>
          </p15:clr>
        </p15:guide>
        <p15:guide id="8" orient="horz" pos="2160">
          <p15:clr>
            <a:srgbClr val="FBAE40"/>
          </p15:clr>
        </p15:guide>
        <p15:guide id="9" orient="horz" pos="4008">
          <p15:clr>
            <a:srgbClr val="F26B43"/>
          </p15:clr>
        </p15:guide>
        <p15:guide id="10" orient="horz" pos="3888">
          <p15:clr>
            <a:srgbClr val="FBAE40"/>
          </p15:clr>
        </p15:guide>
        <p15:guide id="11" orient="horz" pos="624">
          <p15:clr>
            <a:srgbClr val="FBAE40"/>
          </p15:clr>
        </p15:guide>
        <p15:guide id="12" orient="horz" pos="4128">
          <p15:clr>
            <a:srgbClr val="FBAE40"/>
          </p15:clr>
        </p15:guide>
        <p15:guide id="13" pos="3712">
          <p15:clr>
            <a:srgbClr val="FBAE40"/>
          </p15:clr>
        </p15:guide>
        <p15:guide id="14" pos="3968">
          <p15:clr>
            <a:srgbClr val="FBAE40"/>
          </p15:clr>
        </p15:guide>
        <p15:guide id="15" pos="3973">
          <p15:clr>
            <a:srgbClr val="F26B43"/>
          </p15:clr>
        </p15:guide>
        <p15:guide id="16" pos="288">
          <p15:clr>
            <a:srgbClr val="F26B43"/>
          </p15:clr>
        </p15:guide>
        <p15:guide id="17" pos="3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0482" y="320040"/>
            <a:ext cx="11037449" cy="4572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580571" y="1005840"/>
            <a:ext cx="11045372" cy="5166360"/>
          </a:xfrm>
          <a:prstGeom prst="rect">
            <a:avLst/>
          </a:prstGeom>
        </p:spPr>
        <p:txBody>
          <a:bodyPr vert="horz" lIns="0" tIns="0" rIns="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a:extLst>
              <a:ext uri="{FF2B5EF4-FFF2-40B4-BE49-F238E27FC236}">
                <a16:creationId xmlns:a16="http://schemas.microsoft.com/office/drawing/2014/main" id="{683763DE-7B6C-654A-BAC1-FFF8A2457DEE}"/>
              </a:ext>
            </a:extLst>
          </p:cNvPr>
          <p:cNvSpPr>
            <a:spLocks noGrp="1"/>
          </p:cNvSpPr>
          <p:nvPr>
            <p:ph type="ftr" sz="quarter" idx="3"/>
          </p:nvPr>
        </p:nvSpPr>
        <p:spPr>
          <a:xfrm>
            <a:off x="477983" y="6356350"/>
            <a:ext cx="41148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For producer use only. Not for use with the general public.</a:t>
            </a:r>
          </a:p>
        </p:txBody>
      </p:sp>
    </p:spTree>
    <p:extLst>
      <p:ext uri="{BB962C8B-B14F-4D97-AF65-F5344CB8AC3E}">
        <p14:creationId xmlns:p14="http://schemas.microsoft.com/office/powerpoint/2010/main" val="400934420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8" r:id="rId30"/>
  </p:sldLayoutIdLst>
  <p:transition>
    <p:fade/>
  </p:transition>
  <p:hf sldNum="0" hdr="0" dt="0"/>
  <p:txStyles>
    <p:title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p:titleStyle>
    <p:bodyStyle>
      <a:lvl1pPr marL="227013" indent="-274320" algn="l" defTabSz="1034058" rtl="0" eaLnBrk="1" fontAlgn="base" hangingPunct="1">
        <a:lnSpc>
          <a:spcPct val="100000"/>
        </a:lnSpc>
        <a:spcBef>
          <a:spcPts val="1000"/>
        </a:spcBef>
        <a:spcAft>
          <a:spcPts val="300"/>
        </a:spcAft>
        <a:buClr>
          <a:schemeClr val="accent1"/>
        </a:buClr>
        <a:buSzPct val="70000"/>
        <a:buFontTx/>
        <a:buChar char="►"/>
        <a:defRPr lang="en-US" sz="2400" b="0" i="0" kern="0" dirty="0">
          <a:solidFill>
            <a:schemeClr val="tx1"/>
          </a:solidFill>
          <a:latin typeface="+mn-lt"/>
          <a:ea typeface="+mn-ea"/>
          <a:cs typeface="Arial" panose="020B0604020202020204" pitchFamily="34" charset="0"/>
        </a:defRPr>
      </a:lvl1pPr>
      <a:lvl2pPr marL="461963" indent="-27432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20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6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7424">
          <p15:clr>
            <a:srgbClr val="F26B43"/>
          </p15:clr>
        </p15:guide>
        <p15:guide id="5" orient="horz" pos="432">
          <p15:clr>
            <a:srgbClr val="FBAE40"/>
          </p15:clr>
        </p15:guide>
        <p15:guide id="6" orient="horz" pos="240">
          <p15:clr>
            <a:srgbClr val="F26B43"/>
          </p15:clr>
        </p15:guide>
        <p15:guide id="8" orient="horz" pos="2160">
          <p15:clr>
            <a:srgbClr val="FBAE40"/>
          </p15:clr>
        </p15:guide>
        <p15:guide id="9" orient="horz" pos="4008">
          <p15:clr>
            <a:srgbClr val="F26B43"/>
          </p15:clr>
        </p15:guide>
        <p15:guide id="10" orient="horz" pos="3888">
          <p15:clr>
            <a:srgbClr val="FBAE40"/>
          </p15:clr>
        </p15:guide>
        <p15:guide id="11" orient="horz" pos="624">
          <p15:clr>
            <a:srgbClr val="FBAE40"/>
          </p15:clr>
        </p15:guide>
        <p15:guide id="12" orient="horz" pos="4128">
          <p15:clr>
            <a:srgbClr val="FBAE40"/>
          </p15:clr>
        </p15:guide>
        <p15:guide id="13" pos="3712">
          <p15:clr>
            <a:srgbClr val="FBAE40"/>
          </p15:clr>
        </p15:guide>
        <p15:guide id="14" pos="3968">
          <p15:clr>
            <a:srgbClr val="FBAE40"/>
          </p15:clr>
        </p15:guide>
        <p15:guide id="15" pos="3973">
          <p15:clr>
            <a:srgbClr val="F26B43"/>
          </p15:clr>
        </p15:guide>
        <p15:guide id="16" pos="288">
          <p15:clr>
            <a:srgbClr val="F26B43"/>
          </p15:clr>
        </p15:guide>
        <p15:guide id="17" pos="3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7720A60A-ECC7-BA4C-82FA-D76EA69737C9}"/>
              </a:ext>
            </a:extLst>
          </p:cNvPr>
          <p:cNvSpPr>
            <a:spLocks noGrp="1"/>
          </p:cNvSpPr>
          <p:nvPr>
            <p:ph type="ftr" sz="quarter" idx="3"/>
          </p:nvPr>
        </p:nvSpPr>
        <p:spPr>
          <a:xfrm>
            <a:off x="5892801" y="6553200"/>
            <a:ext cx="5168783" cy="228600"/>
          </a:xfrm>
          <a:prstGeom prst="rect">
            <a:avLst/>
          </a:prstGeom>
        </p:spPr>
        <p:txBody>
          <a:bodyPr vert="horz" lIns="0" tIns="0" rIns="0" bIns="0" rtlCol="0" anchor="ctr"/>
          <a:lstStyle>
            <a:lvl1pPr algn="r">
              <a:defRPr sz="900" b="0" i="0">
                <a:solidFill>
                  <a:schemeClr val="tx1"/>
                </a:solidFill>
                <a:latin typeface="Arial" panose="020B0604020202020204" pitchFamily="34" charset="0"/>
              </a:defRPr>
            </a:lvl1pPr>
          </a:lstStyle>
          <a:p>
            <a:r>
              <a:rPr lang="en-US" dirty="0"/>
              <a:t>Presentation Title</a:t>
            </a:r>
          </a:p>
        </p:txBody>
      </p:sp>
      <p:sp>
        <p:nvSpPr>
          <p:cNvPr id="9" name="Slide Number Placeholder 8">
            <a:extLst>
              <a:ext uri="{FF2B5EF4-FFF2-40B4-BE49-F238E27FC236}">
                <a16:creationId xmlns:a16="http://schemas.microsoft.com/office/drawing/2014/main" id="{95C9E3D8-2493-6745-B3A4-AB8B9FC1FD23}"/>
              </a:ext>
            </a:extLst>
          </p:cNvPr>
          <p:cNvSpPr>
            <a:spLocks noGrp="1"/>
          </p:cNvSpPr>
          <p:nvPr>
            <p:ph type="sldNum" sz="quarter" idx="4"/>
          </p:nvPr>
        </p:nvSpPr>
        <p:spPr>
          <a:xfrm>
            <a:off x="11263619" y="6553200"/>
            <a:ext cx="521981" cy="199938"/>
          </a:xfrm>
          <a:prstGeom prst="rect">
            <a:avLst/>
          </a:prstGeom>
        </p:spPr>
        <p:txBody>
          <a:bodyPr vert="horz" lIns="0" tIns="0" rIns="0" bIns="0" rtlCol="0" anchor="ctr"/>
          <a:lstStyle>
            <a:lvl1pPr algn="r">
              <a:defRPr sz="900" b="0" i="0">
                <a:solidFill>
                  <a:schemeClr val="tx1"/>
                </a:solidFill>
                <a:latin typeface="Arial" panose="020B0604020202020204" pitchFamily="34" charset="0"/>
              </a:defRPr>
            </a:lvl1pPr>
          </a:lstStyle>
          <a:p>
            <a:fld id="{7944B44A-74C8-4AA6-BEAC-31CFF941A7D4}" type="slidenum">
              <a:rPr lang="en-US" smtClean="0"/>
              <a:pPr/>
              <a:t>‹#›</a:t>
            </a:fld>
            <a:endParaRPr lang="en-US" dirty="0"/>
          </a:p>
        </p:txBody>
      </p:sp>
    </p:spTree>
    <p:extLst>
      <p:ext uri="{BB962C8B-B14F-4D97-AF65-F5344CB8AC3E}">
        <p14:creationId xmlns:p14="http://schemas.microsoft.com/office/powerpoint/2010/main" val="135566318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0482" y="320040"/>
            <a:ext cx="11037449" cy="4572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580571" y="1005840"/>
            <a:ext cx="11045372" cy="5166360"/>
          </a:xfrm>
          <a:prstGeom prst="rect">
            <a:avLst/>
          </a:prstGeom>
        </p:spPr>
        <p:txBody>
          <a:bodyPr vert="horz" lIns="0" tIns="0" rIns="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127869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Lst>
  <p:transition>
    <p:fade/>
  </p:transition>
  <p:hf hdr="0" dt="0"/>
  <p:txStyles>
    <p:title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p:titleStyle>
    <p:bodyStyle>
      <a:lvl1pPr marL="227013" indent="-274320" algn="l" defTabSz="1034058" rtl="0" eaLnBrk="1" fontAlgn="base" hangingPunct="1">
        <a:lnSpc>
          <a:spcPct val="100000"/>
        </a:lnSpc>
        <a:spcBef>
          <a:spcPts val="1000"/>
        </a:spcBef>
        <a:spcAft>
          <a:spcPts val="300"/>
        </a:spcAft>
        <a:buClr>
          <a:schemeClr val="accent1"/>
        </a:buClr>
        <a:buSzPct val="70000"/>
        <a:buFontTx/>
        <a:buChar char="►"/>
        <a:defRPr lang="en-US" sz="2400" b="0" i="0" kern="0" dirty="0">
          <a:solidFill>
            <a:schemeClr val="tx1"/>
          </a:solidFill>
          <a:latin typeface="+mn-lt"/>
          <a:ea typeface="+mn-ea"/>
          <a:cs typeface="Arial" panose="020B0604020202020204" pitchFamily="34" charset="0"/>
        </a:defRPr>
      </a:lvl1pPr>
      <a:lvl2pPr marL="461963" indent="-27432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20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600" b="0" i="0" kern="0" dirty="0">
          <a:solidFill>
            <a:schemeClr val="tx1"/>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6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7424">
          <p15:clr>
            <a:srgbClr val="F26B43"/>
          </p15:clr>
        </p15:guide>
        <p15:guide id="5" orient="horz" pos="432">
          <p15:clr>
            <a:srgbClr val="FBAE40"/>
          </p15:clr>
        </p15:guide>
        <p15:guide id="6" orient="horz" pos="240">
          <p15:clr>
            <a:srgbClr val="F26B43"/>
          </p15:clr>
        </p15:guide>
        <p15:guide id="8" orient="horz" pos="2160">
          <p15:clr>
            <a:srgbClr val="FBAE40"/>
          </p15:clr>
        </p15:guide>
        <p15:guide id="9" orient="horz" pos="4008">
          <p15:clr>
            <a:srgbClr val="F26B43"/>
          </p15:clr>
        </p15:guide>
        <p15:guide id="10" orient="horz" pos="3888">
          <p15:clr>
            <a:srgbClr val="FBAE40"/>
          </p15:clr>
        </p15:guide>
        <p15:guide id="11" orient="horz" pos="624">
          <p15:clr>
            <a:srgbClr val="FBAE40"/>
          </p15:clr>
        </p15:guide>
        <p15:guide id="12" orient="horz" pos="4128">
          <p15:clr>
            <a:srgbClr val="FBAE40"/>
          </p15:clr>
        </p15:guide>
        <p15:guide id="13" pos="3712">
          <p15:clr>
            <a:srgbClr val="FBAE40"/>
          </p15:clr>
        </p15:guide>
        <p15:guide id="14" pos="3968">
          <p15:clr>
            <a:srgbClr val="FBAE40"/>
          </p15:clr>
        </p15:guide>
        <p15:guide id="15" pos="3973">
          <p15:clr>
            <a:srgbClr val="F26B43"/>
          </p15:clr>
        </p15:guide>
        <p15:guide id="16" pos="288">
          <p15:clr>
            <a:srgbClr val="F26B43"/>
          </p15:clr>
        </p15:guide>
        <p15:guide id="17" pos="3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02.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8" Type="http://schemas.openxmlformats.org/officeDocument/2006/relationships/hyperlink" Target="https://success.fglife.com/dynamic-accumulator" TargetMode="External"/><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8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139.xml"/><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6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C991FF-F6B7-7C48-B4BC-EF33ED50F2EA}"/>
              </a:ext>
            </a:extLst>
          </p:cNvPr>
          <p:cNvPicPr>
            <a:picLocks noChangeAspect="1"/>
          </p:cNvPicPr>
          <p:nvPr/>
        </p:nvPicPr>
        <p:blipFill rotWithShape="1">
          <a:blip r:embed="rId3">
            <a:extLst>
              <a:ext uri="{28A0092B-C50C-407E-A947-70E740481C1C}">
                <a14:useLocalDpi xmlns:a14="http://schemas.microsoft.com/office/drawing/2010/main" val="0"/>
              </a:ext>
            </a:extLst>
          </a:blip>
          <a:srcRect r="50241"/>
          <a:stretch/>
        </p:blipFill>
        <p:spPr>
          <a:xfrm>
            <a:off x="4586333" y="1971752"/>
            <a:ext cx="3019334" cy="2914495"/>
          </a:xfrm>
          <a:prstGeom prst="rect">
            <a:avLst/>
          </a:prstGeom>
        </p:spPr>
      </p:pic>
      <p:sp>
        <p:nvSpPr>
          <p:cNvPr id="5" name="Footer Placeholder 5">
            <a:extLst>
              <a:ext uri="{FF2B5EF4-FFF2-40B4-BE49-F238E27FC236}">
                <a16:creationId xmlns:a16="http://schemas.microsoft.com/office/drawing/2014/main" id="{DF97B6A5-3EDE-4D68-AD0B-B8E03437C9EC}"/>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00" dirty="0">
                <a:solidFill>
                  <a:schemeClr val="bg1"/>
                </a:solidFill>
                <a:ea typeface="STKaiti"/>
              </a:rPr>
              <a:t>ADV 2653 05-2021 </a:t>
            </a:r>
            <a:r>
              <a:rPr lang="en-US" sz="1000" dirty="0">
                <a:solidFill>
                  <a:schemeClr val="bg1"/>
                </a:solidFill>
              </a:rPr>
              <a:t>21-0300</a:t>
            </a:r>
            <a:endParaRPr lang="en-US" sz="1000" dirty="0">
              <a:solidFill>
                <a:schemeClr val="bg1"/>
              </a:solidFill>
              <a:ea typeface="STKaiti"/>
            </a:endParaRPr>
          </a:p>
        </p:txBody>
      </p:sp>
      <p:sp>
        <p:nvSpPr>
          <p:cNvPr id="4" name="Footer Placeholder 5">
            <a:extLst>
              <a:ext uri="{FF2B5EF4-FFF2-40B4-BE49-F238E27FC236}">
                <a16:creationId xmlns:a16="http://schemas.microsoft.com/office/drawing/2014/main" id="{696B1123-7D36-42DF-9228-8DE7F60AC36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a:ea typeface="STKaiti"/>
                <a:cs typeface="+mn-cs"/>
              </a:rPr>
              <a:t>For producer use only. Not for use with the general public.</a:t>
            </a:r>
          </a:p>
        </p:txBody>
      </p:sp>
    </p:spTree>
    <p:extLst>
      <p:ext uri="{BB962C8B-B14F-4D97-AF65-F5344CB8AC3E}">
        <p14:creationId xmlns:p14="http://schemas.microsoft.com/office/powerpoint/2010/main" val="4069885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AE93B16-7072-43F2-A237-C895B2BA53A6}"/>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7" name="Rectangle 6">
            <a:extLst>
              <a:ext uri="{FF2B5EF4-FFF2-40B4-BE49-F238E27FC236}">
                <a16:creationId xmlns:a16="http://schemas.microsoft.com/office/drawing/2014/main" id="{9A658ACC-4FC8-4018-A31C-98B3B387BDE3}"/>
              </a:ext>
            </a:extLst>
          </p:cNvPr>
          <p:cNvSpPr/>
          <p:nvPr/>
        </p:nvSpPr>
        <p:spPr bwMode="auto">
          <a:xfrm>
            <a:off x="0" y="0"/>
            <a:ext cx="12192000" cy="914400"/>
          </a:xfrm>
          <a:prstGeom prst="rect">
            <a:avLst/>
          </a:prstGeom>
          <a:solidFill>
            <a:srgbClr val="582C8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sp>
        <p:nvSpPr>
          <p:cNvPr id="14" name="Rectangle 13">
            <a:extLst>
              <a:ext uri="{FF2B5EF4-FFF2-40B4-BE49-F238E27FC236}">
                <a16:creationId xmlns:a16="http://schemas.microsoft.com/office/drawing/2014/main" id="{EA3215B7-02A8-4483-975F-E256089CFF46}"/>
              </a:ext>
            </a:extLst>
          </p:cNvPr>
          <p:cNvSpPr/>
          <p:nvPr/>
        </p:nvSpPr>
        <p:spPr>
          <a:xfrm>
            <a:off x="1576666" y="1786076"/>
            <a:ext cx="5031508" cy="461665"/>
          </a:xfrm>
          <a:prstGeom prst="rect">
            <a:avLst/>
          </a:prstGeom>
        </p:spPr>
        <p:txBody>
          <a:bodyPr wrap="square">
            <a:spAutoFit/>
          </a:bodyPr>
          <a:lstStyle/>
          <a:p>
            <a:pPr>
              <a:buClr>
                <a:srgbClr val="582C83"/>
              </a:buClr>
              <a:buSzPct val="80000"/>
            </a:pPr>
            <a:r>
              <a:rPr lang="en-US" sz="2400" b="1" kern="0" dirty="0">
                <a:solidFill>
                  <a:srgbClr val="582C83"/>
                </a:solidFill>
              </a:rPr>
              <a:t>Protection like an FIA</a:t>
            </a:r>
            <a:endParaRPr lang="en-US" sz="2400" b="1" dirty="0">
              <a:solidFill>
                <a:srgbClr val="582C83"/>
              </a:solidFill>
            </a:endParaRPr>
          </a:p>
        </p:txBody>
      </p:sp>
      <p:sp>
        <p:nvSpPr>
          <p:cNvPr id="17" name="Rectangle 16">
            <a:extLst>
              <a:ext uri="{FF2B5EF4-FFF2-40B4-BE49-F238E27FC236}">
                <a16:creationId xmlns:a16="http://schemas.microsoft.com/office/drawing/2014/main" id="{A46DC66D-9AAE-4169-AFDC-41E310A89BEA}"/>
              </a:ext>
            </a:extLst>
          </p:cNvPr>
          <p:cNvSpPr/>
          <p:nvPr/>
        </p:nvSpPr>
        <p:spPr>
          <a:xfrm>
            <a:off x="272717" y="2747863"/>
            <a:ext cx="5639562" cy="3108543"/>
          </a:xfrm>
          <a:prstGeom prst="rect">
            <a:avLst/>
          </a:prstGeom>
        </p:spPr>
        <p:txBody>
          <a:bodyPr wrap="square">
            <a:spAutoFit/>
          </a:bodyPr>
          <a:lstStyle/>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Premium is 100% protected from losses due to market downturn</a:t>
            </a:r>
          </a:p>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Far greater downside protection than a RILA where initial investment is mostly </a:t>
            </a:r>
            <a:br>
              <a:rPr lang="en-US" sz="2200" kern="0" dirty="0">
                <a:solidFill>
                  <a:srgbClr val="582C83"/>
                </a:solidFill>
              </a:rPr>
            </a:br>
            <a:r>
              <a:rPr lang="en-US" sz="2200" kern="0" dirty="0">
                <a:solidFill>
                  <a:srgbClr val="582C83"/>
                </a:solidFill>
              </a:rPr>
              <a:t>at risk</a:t>
            </a:r>
          </a:p>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No-fee design</a:t>
            </a:r>
          </a:p>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Can be sold by insurance-licensed agents</a:t>
            </a:r>
          </a:p>
        </p:txBody>
      </p:sp>
      <p:sp>
        <p:nvSpPr>
          <p:cNvPr id="18" name="Rectangle 17">
            <a:extLst>
              <a:ext uri="{FF2B5EF4-FFF2-40B4-BE49-F238E27FC236}">
                <a16:creationId xmlns:a16="http://schemas.microsoft.com/office/drawing/2014/main" id="{7800875A-C089-49CF-A6E6-F76CC41F23BD}"/>
              </a:ext>
            </a:extLst>
          </p:cNvPr>
          <p:cNvSpPr/>
          <p:nvPr/>
        </p:nvSpPr>
        <p:spPr>
          <a:xfrm>
            <a:off x="7710749" y="1786076"/>
            <a:ext cx="3402446" cy="461665"/>
          </a:xfrm>
          <a:prstGeom prst="rect">
            <a:avLst/>
          </a:prstGeom>
        </p:spPr>
        <p:txBody>
          <a:bodyPr wrap="square">
            <a:spAutoFit/>
          </a:bodyPr>
          <a:lstStyle/>
          <a:p>
            <a:pPr>
              <a:buClr>
                <a:srgbClr val="582C83"/>
              </a:buClr>
              <a:buSzPct val="80000"/>
            </a:pPr>
            <a:r>
              <a:rPr lang="en-US" sz="2400" b="1" kern="0" dirty="0">
                <a:solidFill>
                  <a:srgbClr val="582C83"/>
                </a:solidFill>
              </a:rPr>
              <a:t>Potential like a RILA</a:t>
            </a:r>
            <a:endParaRPr lang="en-US" sz="2400" b="1" dirty="0">
              <a:solidFill>
                <a:srgbClr val="582C83"/>
              </a:solidFill>
            </a:endParaRPr>
          </a:p>
        </p:txBody>
      </p:sp>
      <p:sp>
        <p:nvSpPr>
          <p:cNvPr id="19" name="Rectangle 18">
            <a:extLst>
              <a:ext uri="{FF2B5EF4-FFF2-40B4-BE49-F238E27FC236}">
                <a16:creationId xmlns:a16="http://schemas.microsoft.com/office/drawing/2014/main" id="{EADF3498-B62E-4400-AE60-E3F9A8A2551F}"/>
              </a:ext>
            </a:extLst>
          </p:cNvPr>
          <p:cNvSpPr/>
          <p:nvPr/>
        </p:nvSpPr>
        <p:spPr>
          <a:xfrm>
            <a:off x="6237948" y="2747863"/>
            <a:ext cx="5639562" cy="3005951"/>
          </a:xfrm>
          <a:prstGeom prst="rect">
            <a:avLst/>
          </a:prstGeom>
        </p:spPr>
        <p:txBody>
          <a:bodyPr wrap="square">
            <a:spAutoFit/>
          </a:bodyPr>
          <a:lstStyle/>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Unlike an FIA and more like a RILA, gains can be leveraged for greater </a:t>
            </a:r>
            <a:br>
              <a:rPr lang="en-US" sz="2200" kern="0" dirty="0">
                <a:solidFill>
                  <a:srgbClr val="582C83"/>
                </a:solidFill>
              </a:rPr>
            </a:br>
            <a:r>
              <a:rPr lang="en-US" sz="2200" kern="0" dirty="0">
                <a:solidFill>
                  <a:srgbClr val="582C83"/>
                </a:solidFill>
              </a:rPr>
              <a:t>upside potential</a:t>
            </a:r>
          </a:p>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Unlike a RILA, clients control how much of their growth is risked each year and how much is protected</a:t>
            </a:r>
          </a:p>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RILAs can only be sold by Registered Reps</a:t>
            </a:r>
          </a:p>
        </p:txBody>
      </p:sp>
      <p:sp>
        <p:nvSpPr>
          <p:cNvPr id="12" name="Rectangle 11">
            <a:extLst>
              <a:ext uri="{FF2B5EF4-FFF2-40B4-BE49-F238E27FC236}">
                <a16:creationId xmlns:a16="http://schemas.microsoft.com/office/drawing/2014/main" id="{1C5BA0F7-17C2-4B97-85CF-6163D67DB4F9}"/>
              </a:ext>
            </a:extLst>
          </p:cNvPr>
          <p:cNvSpPr/>
          <p:nvPr/>
        </p:nvSpPr>
        <p:spPr>
          <a:xfrm>
            <a:off x="272717" y="180201"/>
            <a:ext cx="10784750" cy="553998"/>
          </a:xfrm>
          <a:prstGeom prst="rect">
            <a:avLst/>
          </a:prstGeom>
        </p:spPr>
        <p:txBody>
          <a:bodyPr wrap="square" anchor="ctr">
            <a:spAutoFit/>
          </a:bodyPr>
          <a:lstStyle/>
          <a:p>
            <a:pPr>
              <a:defRPr/>
            </a:pPr>
            <a:r>
              <a:rPr kumimoji="0" lang="en-US" sz="3000" b="1" i="0" u="none" strike="noStrike" kern="1200" cap="none" spc="0" normalizeH="0" baseline="0" noProof="0" dirty="0">
                <a:ln>
                  <a:noFill/>
                </a:ln>
                <a:solidFill>
                  <a:srgbClr val="FFFFFF"/>
                </a:solidFill>
                <a:effectLst/>
                <a:uLnTx/>
                <a:uFillTx/>
                <a:latin typeface="Arial"/>
                <a:ea typeface="STKaiti"/>
                <a:cs typeface="+mn-cs"/>
              </a:rPr>
              <a:t>Like an FIA in down years, like a RILA in up years</a:t>
            </a:r>
          </a:p>
        </p:txBody>
      </p:sp>
      <p:pic>
        <p:nvPicPr>
          <p:cNvPr id="3" name="Picture 2">
            <a:extLst>
              <a:ext uri="{FF2B5EF4-FFF2-40B4-BE49-F238E27FC236}">
                <a16:creationId xmlns:a16="http://schemas.microsoft.com/office/drawing/2014/main" id="{63D4AE7B-16F2-0044-BE84-A55EFA82E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023" y="914400"/>
            <a:ext cx="1905000" cy="1905000"/>
          </a:xfrm>
          <a:prstGeom prst="rect">
            <a:avLst/>
          </a:prstGeom>
        </p:spPr>
      </p:pic>
      <p:pic>
        <p:nvPicPr>
          <p:cNvPr id="5" name="Picture 4">
            <a:extLst>
              <a:ext uri="{FF2B5EF4-FFF2-40B4-BE49-F238E27FC236}">
                <a16:creationId xmlns:a16="http://schemas.microsoft.com/office/drawing/2014/main" id="{262B88DC-09BF-B941-B044-DB9B397C2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216"/>
            <a:ext cx="1701026" cy="1701026"/>
          </a:xfrm>
          <a:prstGeom prst="rect">
            <a:avLst/>
          </a:prstGeom>
        </p:spPr>
      </p:pic>
      <p:cxnSp>
        <p:nvCxnSpPr>
          <p:cNvPr id="9" name="Straight Connector 8">
            <a:extLst>
              <a:ext uri="{FF2B5EF4-FFF2-40B4-BE49-F238E27FC236}">
                <a16:creationId xmlns:a16="http://schemas.microsoft.com/office/drawing/2014/main" id="{C5C656A5-4D86-514E-AEFE-E828942532C9}"/>
              </a:ext>
            </a:extLst>
          </p:cNvPr>
          <p:cNvCxnSpPr/>
          <p:nvPr/>
        </p:nvCxnSpPr>
        <p:spPr bwMode="auto">
          <a:xfrm>
            <a:off x="5952035" y="1391478"/>
            <a:ext cx="0" cy="4964871"/>
          </a:xfrm>
          <a:prstGeom prst="line">
            <a:avLst/>
          </a:prstGeom>
          <a:solidFill>
            <a:schemeClr val="folHlink"/>
          </a:solidFill>
          <a:ln w="1270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5D456092-A90A-4830-958B-09025005FB5C}"/>
              </a:ext>
            </a:extLst>
          </p:cNvPr>
          <p:cNvSpPr txBox="1"/>
          <p:nvPr/>
        </p:nvSpPr>
        <p:spPr>
          <a:xfrm>
            <a:off x="6389188" y="5987017"/>
            <a:ext cx="5337082" cy="369332"/>
          </a:xfrm>
          <a:prstGeom prst="rect">
            <a:avLst/>
          </a:prstGeom>
          <a:solidFill>
            <a:schemeClr val="bg1"/>
          </a:solidFill>
        </p:spPr>
        <p:txBody>
          <a:bodyPr wrap="square" rtlCol="0">
            <a:spAutoFit/>
          </a:bodyPr>
          <a:lstStyle/>
          <a:p>
            <a:r>
              <a:rPr lang="en-US" sz="900" dirty="0">
                <a:solidFill>
                  <a:srgbClr val="636466"/>
                </a:solidFill>
                <a:latin typeface="+mj-lt"/>
                <a:cs typeface="Helvetica" panose="020B0604020202020204" pitchFamily="34" charset="0"/>
              </a:rPr>
              <a:t>While premium is 100% protected, gains put at risk in the structured FIA account may be lost down to the risk floor selected by the client.</a:t>
            </a:r>
          </a:p>
        </p:txBody>
      </p:sp>
      <p:sp>
        <p:nvSpPr>
          <p:cNvPr id="15" name="Footer Placeholder 5">
            <a:extLst>
              <a:ext uri="{FF2B5EF4-FFF2-40B4-BE49-F238E27FC236}">
                <a16:creationId xmlns:a16="http://schemas.microsoft.com/office/drawing/2014/main" id="{6E2C4C40-E943-4174-B235-83E73DBE02F7}"/>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10</a:t>
            </a:fld>
            <a:endParaRPr lang="en-US" sz="1000" dirty="0">
              <a:solidFill>
                <a:srgbClr val="636466"/>
              </a:solidFill>
              <a:ea typeface="STKaiti"/>
            </a:endParaRPr>
          </a:p>
        </p:txBody>
      </p:sp>
    </p:spTree>
    <p:extLst>
      <p:ext uri="{BB962C8B-B14F-4D97-AF65-F5344CB8AC3E}">
        <p14:creationId xmlns:p14="http://schemas.microsoft.com/office/powerpoint/2010/main" val="2532507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38BC97-606B-4172-9BF2-D5BB1E936305}"/>
              </a:ext>
            </a:extLst>
          </p:cNvPr>
          <p:cNvPicPr>
            <a:picLocks noChangeAspect="1"/>
          </p:cNvPicPr>
          <p:nvPr/>
        </p:nvPicPr>
        <p:blipFill rotWithShape="1">
          <a:blip r:embed="rId3">
            <a:extLst>
              <a:ext uri="{28A0092B-C50C-407E-A947-70E740481C1C}">
                <a14:useLocalDpi xmlns:a14="http://schemas.microsoft.com/office/drawing/2010/main" val="0"/>
              </a:ext>
            </a:extLst>
          </a:blip>
          <a:srcRect t="81785"/>
          <a:stretch/>
        </p:blipFill>
        <p:spPr>
          <a:xfrm>
            <a:off x="4762" y="5449330"/>
            <a:ext cx="12182475" cy="1249174"/>
          </a:xfrm>
          <a:prstGeom prst="rect">
            <a:avLst/>
          </a:prstGeom>
        </p:spPr>
      </p:pic>
      <p:sp>
        <p:nvSpPr>
          <p:cNvPr id="2" name="Text Placeholder 1">
            <a:extLst>
              <a:ext uri="{FF2B5EF4-FFF2-40B4-BE49-F238E27FC236}">
                <a16:creationId xmlns:a16="http://schemas.microsoft.com/office/drawing/2014/main" id="{67F822E5-1454-7340-A9DB-0993257433C4}"/>
              </a:ext>
            </a:extLst>
          </p:cNvPr>
          <p:cNvSpPr>
            <a:spLocks noGrp="1"/>
          </p:cNvSpPr>
          <p:nvPr>
            <p:ph type="body" sz="quarter" idx="11"/>
          </p:nvPr>
        </p:nvSpPr>
        <p:spPr>
          <a:xfrm>
            <a:off x="537534" y="262361"/>
            <a:ext cx="10771775" cy="411480"/>
          </a:xfrm>
        </p:spPr>
        <p:txBody>
          <a:bodyPr/>
          <a:lstStyle/>
          <a:p>
            <a:r>
              <a:rPr lang="en-US" dirty="0"/>
              <a:t>Greater upside potential by leveraging gains</a:t>
            </a:r>
          </a:p>
        </p:txBody>
      </p:sp>
      <p:sp>
        <p:nvSpPr>
          <p:cNvPr id="13" name="Footer Placeholder 5">
            <a:extLst>
              <a:ext uri="{FF2B5EF4-FFF2-40B4-BE49-F238E27FC236}">
                <a16:creationId xmlns:a16="http://schemas.microsoft.com/office/drawing/2014/main" id="{4CF64F4F-596B-D542-B362-3C8295B688E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4" name="Footer Placeholder 5">
            <a:extLst>
              <a:ext uri="{FF2B5EF4-FFF2-40B4-BE49-F238E27FC236}">
                <a16:creationId xmlns:a16="http://schemas.microsoft.com/office/drawing/2014/main" id="{CFAC1A8F-2F79-644C-80FA-A79BE3F782B3}"/>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11</a:t>
            </a:r>
          </a:p>
        </p:txBody>
      </p:sp>
      <p:sp>
        <p:nvSpPr>
          <p:cNvPr id="6" name="Text Placeholder 2">
            <a:extLst>
              <a:ext uri="{FF2B5EF4-FFF2-40B4-BE49-F238E27FC236}">
                <a16:creationId xmlns:a16="http://schemas.microsoft.com/office/drawing/2014/main" id="{C5364882-0E58-44CE-B9C4-D7E6E0F93B4C}"/>
              </a:ext>
            </a:extLst>
          </p:cNvPr>
          <p:cNvSpPr txBox="1">
            <a:spLocks/>
          </p:cNvSpPr>
          <p:nvPr/>
        </p:nvSpPr>
        <p:spPr>
          <a:xfrm>
            <a:off x="563880" y="5596334"/>
            <a:ext cx="11064240" cy="627951"/>
          </a:xfrm>
          <a:prstGeom prst="rect">
            <a:avLst/>
          </a:prstGeom>
        </p:spPr>
        <p:txBody>
          <a:bodyPr vert="horz" lIns="0" tIns="0" rIns="0" bIns="0" rtlCol="0">
            <a:noAutofit/>
          </a:bodyPr>
          <a:lstStyle>
            <a:lvl1pPr marL="1588" indent="0" algn="l" defTabSz="1034058" rtl="0" eaLnBrk="1" fontAlgn="base" hangingPunct="1">
              <a:lnSpc>
                <a:spcPct val="100000"/>
              </a:lnSpc>
              <a:spcBef>
                <a:spcPts val="1000"/>
              </a:spcBef>
              <a:spcAft>
                <a:spcPts val="300"/>
              </a:spcAft>
              <a:buClr>
                <a:schemeClr val="accent1"/>
              </a:buClr>
              <a:buSzPct val="70000"/>
              <a:buFontTx/>
              <a:buNone/>
              <a:defRPr lang="en-US" sz="900" b="0" i="0" kern="0" baseline="0">
                <a:solidFill>
                  <a:srgbClr val="3E4043"/>
                </a:solidFill>
                <a:latin typeface="+mn-lt"/>
                <a:ea typeface="+mn-ea"/>
                <a:cs typeface="Arial" panose="020B0604020202020204" pitchFamily="34" charset="0"/>
              </a:defRPr>
            </a:lvl1pPr>
            <a:lvl2pPr marL="461963" indent="-23495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5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marL="1588" marR="0" lvl="0" indent="0" algn="l" defTabSz="1034058" rtl="0" eaLnBrk="1" fontAlgn="base" latinLnBrk="0" hangingPunct="1">
              <a:lnSpc>
                <a:spcPct val="100000"/>
              </a:lnSpc>
              <a:spcBef>
                <a:spcPts val="1000"/>
              </a:spcBef>
              <a:spcAft>
                <a:spcPts val="300"/>
              </a:spcAft>
              <a:buClr>
                <a:srgbClr val="582C83"/>
              </a:buClr>
              <a:buSzPct val="70000"/>
              <a:buFontTx/>
              <a:buNone/>
              <a:tabLst/>
              <a:defRPr/>
            </a:pPr>
            <a:r>
              <a:rPr kumimoji="0" lang="en-US" sz="900" b="0" i="0" u="none" strike="noStrike" kern="1200" cap="none" spc="0" normalizeH="0" baseline="0" noProof="0" dirty="0">
                <a:ln>
                  <a:noFill/>
                </a:ln>
                <a:solidFill>
                  <a:srgbClr val="636466"/>
                </a:solidFill>
                <a:effectLst/>
                <a:uLnTx/>
                <a:uFillTx/>
                <a:latin typeface="Arial"/>
                <a:ea typeface="STKaiti"/>
                <a:cs typeface="Helvetica" panose="020B0604020202020204" pitchFamily="34" charset="0"/>
              </a:rPr>
              <a:t>The above examples are hypothetical, non-guaranteed and not an indication of past or future performance. Assumes $100,000 initial premium. Returns are based on actual S&amp;P 500® performance on December 31 of years 2010-2020. Policy issued Dec. 31, 2010. Caps are 4%, 5.25%, 7.5%, and 10% for floors of 0%, -2.5%, -5%, and -10% respectively. Assumes policy is held for the duration of the surrender charge period and no withdrawals or surrenders. Caps and floors are for demonstrations purposes only and may be different for new policies issued. Assumes -10% track is elected at issue and policyholder remains in -10% track for duration. All rates are subject to change at the sole discretion of F&amp;G.</a:t>
            </a:r>
          </a:p>
        </p:txBody>
      </p:sp>
      <p:sp>
        <p:nvSpPr>
          <p:cNvPr id="7" name="TextBox 6">
            <a:extLst>
              <a:ext uri="{FF2B5EF4-FFF2-40B4-BE49-F238E27FC236}">
                <a16:creationId xmlns:a16="http://schemas.microsoft.com/office/drawing/2014/main" id="{20F80132-2666-4CF6-9536-044AB4A80465}"/>
              </a:ext>
            </a:extLst>
          </p:cNvPr>
          <p:cNvSpPr txBox="1"/>
          <p:nvPr/>
        </p:nvSpPr>
        <p:spPr>
          <a:xfrm>
            <a:off x="1920004" y="1233702"/>
            <a:ext cx="2533135" cy="246221"/>
          </a:xfrm>
          <a:prstGeom prst="rect">
            <a:avLst/>
          </a:prstGeom>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36466"/>
                </a:solidFill>
                <a:effectLst/>
                <a:uLnTx/>
                <a:uFillTx/>
                <a:latin typeface="Arial"/>
                <a:ea typeface="STKaiti"/>
                <a:cs typeface="+mn-cs"/>
              </a:rPr>
              <a:t>Traditional FIA</a:t>
            </a:r>
          </a:p>
        </p:txBody>
      </p:sp>
      <p:sp>
        <p:nvSpPr>
          <p:cNvPr id="11" name="TextBox 10">
            <a:extLst>
              <a:ext uri="{FF2B5EF4-FFF2-40B4-BE49-F238E27FC236}">
                <a16:creationId xmlns:a16="http://schemas.microsoft.com/office/drawing/2014/main" id="{86F7C84C-1A34-4782-A3AE-CD662DB57580}"/>
              </a:ext>
            </a:extLst>
          </p:cNvPr>
          <p:cNvSpPr txBox="1"/>
          <p:nvPr/>
        </p:nvSpPr>
        <p:spPr>
          <a:xfrm>
            <a:off x="7542958" y="1233702"/>
            <a:ext cx="2533135" cy="246221"/>
          </a:xfrm>
          <a:prstGeom prst="rect">
            <a:avLst/>
          </a:prstGeom>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36466"/>
                </a:solidFill>
                <a:effectLst/>
                <a:uLnTx/>
                <a:uFillTx/>
                <a:latin typeface="Arial"/>
                <a:ea typeface="STKaiti"/>
                <a:cs typeface="+mn-cs"/>
              </a:rPr>
              <a:t>Dynamic Accumulator</a:t>
            </a:r>
          </a:p>
        </p:txBody>
      </p:sp>
      <p:graphicFrame>
        <p:nvGraphicFramePr>
          <p:cNvPr id="26" name="Chart 25">
            <a:extLst>
              <a:ext uri="{FF2B5EF4-FFF2-40B4-BE49-F238E27FC236}">
                <a16:creationId xmlns:a16="http://schemas.microsoft.com/office/drawing/2014/main" id="{A989D87E-94C3-E842-BF06-CC1120B444A6}"/>
              </a:ext>
            </a:extLst>
          </p:cNvPr>
          <p:cNvGraphicFramePr>
            <a:graphicFrameLocks/>
          </p:cNvGraphicFramePr>
          <p:nvPr/>
        </p:nvGraphicFramePr>
        <p:xfrm>
          <a:off x="449721" y="1977526"/>
          <a:ext cx="54737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a:extLst>
              <a:ext uri="{FF2B5EF4-FFF2-40B4-BE49-F238E27FC236}">
                <a16:creationId xmlns:a16="http://schemas.microsoft.com/office/drawing/2014/main" id="{88E53733-F463-D94C-BEC4-D6622D371808}"/>
              </a:ext>
            </a:extLst>
          </p:cNvPr>
          <p:cNvSpPr/>
          <p:nvPr/>
        </p:nvSpPr>
        <p:spPr bwMode="auto">
          <a:xfrm>
            <a:off x="449721" y="1626928"/>
            <a:ext cx="5473700" cy="3706018"/>
          </a:xfrm>
          <a:prstGeom prst="rect">
            <a:avLst/>
          </a:prstGeom>
          <a:no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sp>
        <p:nvSpPr>
          <p:cNvPr id="32" name="Rectangle 31">
            <a:extLst>
              <a:ext uri="{FF2B5EF4-FFF2-40B4-BE49-F238E27FC236}">
                <a16:creationId xmlns:a16="http://schemas.microsoft.com/office/drawing/2014/main" id="{4C70C5B6-5F5D-5549-AFF6-ED28FFE0D696}"/>
              </a:ext>
            </a:extLst>
          </p:cNvPr>
          <p:cNvSpPr/>
          <p:nvPr/>
        </p:nvSpPr>
        <p:spPr bwMode="auto">
          <a:xfrm>
            <a:off x="6154420" y="1626928"/>
            <a:ext cx="5473700" cy="3706018"/>
          </a:xfrm>
          <a:prstGeom prst="rect">
            <a:avLst/>
          </a:prstGeom>
          <a:no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graphicFrame>
        <p:nvGraphicFramePr>
          <p:cNvPr id="34" name="Chart 33">
            <a:extLst>
              <a:ext uri="{FF2B5EF4-FFF2-40B4-BE49-F238E27FC236}">
                <a16:creationId xmlns:a16="http://schemas.microsoft.com/office/drawing/2014/main" id="{2FDF90E1-6983-AB45-B165-F788F130E431}"/>
              </a:ext>
            </a:extLst>
          </p:cNvPr>
          <p:cNvGraphicFramePr>
            <a:graphicFrameLocks/>
          </p:cNvGraphicFramePr>
          <p:nvPr/>
        </p:nvGraphicFramePr>
        <p:xfrm>
          <a:off x="6165448" y="1878277"/>
          <a:ext cx="5462671" cy="331119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9891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22E5-1454-7340-A9DB-0993257433C4}"/>
              </a:ext>
            </a:extLst>
          </p:cNvPr>
          <p:cNvSpPr>
            <a:spLocks noGrp="1"/>
          </p:cNvSpPr>
          <p:nvPr>
            <p:ph type="body" sz="quarter" idx="11"/>
          </p:nvPr>
        </p:nvSpPr>
        <p:spPr>
          <a:xfrm>
            <a:off x="537534" y="262361"/>
            <a:ext cx="10771775" cy="411480"/>
          </a:xfrm>
        </p:spPr>
        <p:txBody>
          <a:bodyPr/>
          <a:lstStyle/>
          <a:p>
            <a:r>
              <a:rPr lang="en-US" dirty="0"/>
              <a:t>Account value growth comparison</a:t>
            </a:r>
          </a:p>
        </p:txBody>
      </p:sp>
      <p:pic>
        <p:nvPicPr>
          <p:cNvPr id="10" name="Picture 9">
            <a:extLst>
              <a:ext uri="{FF2B5EF4-FFF2-40B4-BE49-F238E27FC236}">
                <a16:creationId xmlns:a16="http://schemas.microsoft.com/office/drawing/2014/main" id="{F9258005-98E9-4400-AE90-9B84D5FF1879}"/>
              </a:ext>
            </a:extLst>
          </p:cNvPr>
          <p:cNvPicPr>
            <a:picLocks noChangeAspect="1"/>
          </p:cNvPicPr>
          <p:nvPr/>
        </p:nvPicPr>
        <p:blipFill rotWithShape="1">
          <a:blip r:embed="rId3">
            <a:extLst>
              <a:ext uri="{28A0092B-C50C-407E-A947-70E740481C1C}">
                <a14:useLocalDpi xmlns:a14="http://schemas.microsoft.com/office/drawing/2010/main" val="0"/>
              </a:ext>
            </a:extLst>
          </a:blip>
          <a:srcRect l="11788" r="7383"/>
          <a:stretch/>
        </p:blipFill>
        <p:spPr>
          <a:xfrm>
            <a:off x="1828800" y="574058"/>
            <a:ext cx="8975035" cy="6250742"/>
          </a:xfrm>
          <a:prstGeom prst="rect">
            <a:avLst/>
          </a:prstGeom>
        </p:spPr>
      </p:pic>
      <p:sp>
        <p:nvSpPr>
          <p:cNvPr id="8" name="Rectangle 7">
            <a:extLst>
              <a:ext uri="{FF2B5EF4-FFF2-40B4-BE49-F238E27FC236}">
                <a16:creationId xmlns:a16="http://schemas.microsoft.com/office/drawing/2014/main" id="{1ADC42EF-6BC8-C946-8AB1-1D779F3C4073}"/>
              </a:ext>
            </a:extLst>
          </p:cNvPr>
          <p:cNvSpPr/>
          <p:nvPr/>
        </p:nvSpPr>
        <p:spPr bwMode="auto">
          <a:xfrm>
            <a:off x="6880781" y="1958334"/>
            <a:ext cx="3232826" cy="1198857"/>
          </a:xfrm>
          <a:prstGeom prst="rect">
            <a:avLst/>
          </a:prstGeom>
          <a:solidFill>
            <a:schemeClr val="tx2">
              <a:lumMod val="20000"/>
              <a:lumOff val="80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rPr>
              <a:t>In 80% of the scenarios, the structured FIA account performs better than the traditional FIA annual point-to-point crediting option, providing higher upside potential.</a:t>
            </a:r>
          </a:p>
        </p:txBody>
      </p:sp>
      <p:sp>
        <p:nvSpPr>
          <p:cNvPr id="9" name="Rectangle 8">
            <a:extLst>
              <a:ext uri="{FF2B5EF4-FFF2-40B4-BE49-F238E27FC236}">
                <a16:creationId xmlns:a16="http://schemas.microsoft.com/office/drawing/2014/main" id="{D5543065-9232-BD4E-81AF-BD052FD5CB4A}"/>
              </a:ext>
            </a:extLst>
          </p:cNvPr>
          <p:cNvSpPr/>
          <p:nvPr/>
        </p:nvSpPr>
        <p:spPr bwMode="auto">
          <a:xfrm>
            <a:off x="6880781" y="3699429"/>
            <a:ext cx="3232826" cy="982494"/>
          </a:xfrm>
          <a:prstGeom prst="rect">
            <a:avLst/>
          </a:prstGeom>
          <a:solidFill>
            <a:schemeClr val="tx2">
              <a:lumMod val="20000"/>
              <a:lumOff val="80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rPr>
              <a:t>In 20% of the scenarios, the traditional FIA crediting option performed better, due to the downside exposure.</a:t>
            </a:r>
          </a:p>
        </p:txBody>
      </p:sp>
      <p:sp>
        <p:nvSpPr>
          <p:cNvPr id="12" name="TextBox 11">
            <a:extLst>
              <a:ext uri="{FF2B5EF4-FFF2-40B4-BE49-F238E27FC236}">
                <a16:creationId xmlns:a16="http://schemas.microsoft.com/office/drawing/2014/main" id="{11275B05-6C64-48B2-899B-551B5AC9881E}"/>
              </a:ext>
            </a:extLst>
          </p:cNvPr>
          <p:cNvSpPr txBox="1"/>
          <p:nvPr/>
        </p:nvSpPr>
        <p:spPr>
          <a:xfrm>
            <a:off x="4006391" y="1118532"/>
            <a:ext cx="41792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F"/>
                </a:solidFill>
                <a:effectLst/>
                <a:uLnTx/>
                <a:uFillTx/>
                <a:latin typeface="Arial"/>
                <a:ea typeface="STKaiti"/>
                <a:cs typeface="+mn-cs"/>
              </a:rPr>
              <a:t>Account value at the end of year 10</a:t>
            </a:r>
          </a:p>
        </p:txBody>
      </p:sp>
      <p:sp>
        <p:nvSpPr>
          <p:cNvPr id="15" name="Rectangle 14">
            <a:extLst>
              <a:ext uri="{FF2B5EF4-FFF2-40B4-BE49-F238E27FC236}">
                <a16:creationId xmlns:a16="http://schemas.microsoft.com/office/drawing/2014/main" id="{E26EAF3A-7C8A-4D80-96FE-405B5899A92C}"/>
              </a:ext>
            </a:extLst>
          </p:cNvPr>
          <p:cNvSpPr/>
          <p:nvPr/>
        </p:nvSpPr>
        <p:spPr>
          <a:xfrm rot="16200000">
            <a:off x="692371" y="3290500"/>
            <a:ext cx="1668598"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4D4D4F">
                    <a:lumMod val="65000"/>
                    <a:lumOff val="35000"/>
                  </a:srgbClr>
                </a:solidFill>
                <a:latin typeface="+mn-lt"/>
                <a:ea typeface="+mn-ea"/>
                <a:cs typeface="+mn-cs"/>
              </a:defRPr>
            </a:pPr>
            <a:r>
              <a:rPr kumimoji="0" lang="en-US" sz="1200" b="0" i="0" u="none" strike="noStrike" kern="1200" cap="none" spc="0" normalizeH="0" baseline="0" noProof="0" dirty="0">
                <a:ln>
                  <a:noFill/>
                </a:ln>
                <a:solidFill>
                  <a:srgbClr val="4D4D4F">
                    <a:lumMod val="65000"/>
                    <a:lumOff val="35000"/>
                  </a:srgbClr>
                </a:solidFill>
                <a:effectLst/>
                <a:uLnTx/>
                <a:uFillTx/>
                <a:latin typeface="Arial"/>
                <a:ea typeface="STKaiti"/>
                <a:cs typeface="+mn-cs"/>
              </a:rPr>
              <a:t>Dynamic Accumulator</a:t>
            </a:r>
          </a:p>
        </p:txBody>
      </p:sp>
      <p:sp>
        <p:nvSpPr>
          <p:cNvPr id="16" name="Footer Placeholder 5">
            <a:extLst>
              <a:ext uri="{FF2B5EF4-FFF2-40B4-BE49-F238E27FC236}">
                <a16:creationId xmlns:a16="http://schemas.microsoft.com/office/drawing/2014/main" id="{771D51F2-82AD-4B4C-B339-C94CDE3D2171}"/>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7" name="TextBox 16">
            <a:extLst>
              <a:ext uri="{FF2B5EF4-FFF2-40B4-BE49-F238E27FC236}">
                <a16:creationId xmlns:a16="http://schemas.microsoft.com/office/drawing/2014/main" id="{C2AD9327-375A-48FD-AB0C-76FC8C73294E}"/>
              </a:ext>
            </a:extLst>
          </p:cNvPr>
          <p:cNvSpPr txBox="1"/>
          <p:nvPr/>
        </p:nvSpPr>
        <p:spPr>
          <a:xfrm>
            <a:off x="184789" y="5986583"/>
            <a:ext cx="11651611" cy="507831"/>
          </a:xfrm>
          <a:prstGeom prst="rect">
            <a:avLst/>
          </a:prstGeom>
          <a:noFill/>
        </p:spPr>
        <p:txBody>
          <a:bodyPr wrap="square" rtlCol="0">
            <a:spAutoFit/>
          </a:bodyPr>
          <a:lstStyle/>
          <a:p>
            <a:r>
              <a:rPr lang="en-US" sz="900" dirty="0">
                <a:solidFill>
                  <a:srgbClr val="636466"/>
                </a:solidFill>
                <a:cs typeface="Helvetica" panose="020B0604020202020204" pitchFamily="34" charset="0"/>
              </a:rPr>
              <a:t>The above example is  hypothetical, non-guaranteed and not an indication of past or future performance. </a:t>
            </a:r>
            <a:r>
              <a:rPr lang="en-US" sz="900" dirty="0">
                <a:solidFill>
                  <a:srgbClr val="636466"/>
                </a:solidFill>
                <a:latin typeface="+mj-lt"/>
                <a:cs typeface="Helvetica" panose="020B0604020202020204" pitchFamily="34" charset="0"/>
              </a:rPr>
              <a:t>Based on 1,000 simulated scenarios using -10% floor/10% cap track and randomly selected historical 10-year S&amp;P 500</a:t>
            </a:r>
            <a:r>
              <a:rPr lang="en-US" sz="900" baseline="30000" dirty="0">
                <a:solidFill>
                  <a:srgbClr val="636466"/>
                </a:solidFill>
                <a:latin typeface="+mj-lt"/>
                <a:cs typeface="Helvetica" panose="020B0604020202020204" pitchFamily="34" charset="0"/>
              </a:rPr>
              <a:t>®</a:t>
            </a:r>
            <a:r>
              <a:rPr lang="en-US" sz="900" dirty="0">
                <a:solidFill>
                  <a:srgbClr val="636466"/>
                </a:solidFill>
                <a:latin typeface="+mj-lt"/>
                <a:cs typeface="Helvetica" panose="020B0604020202020204" pitchFamily="34" charset="0"/>
              </a:rPr>
              <a:t> periods from Jan. 1, 1980, to Dec. 31, 2020. </a:t>
            </a:r>
            <a:r>
              <a:rPr lang="en-US" sz="900" dirty="0">
                <a:solidFill>
                  <a:srgbClr val="636466"/>
                </a:solidFill>
                <a:cs typeface="Helvetica" panose="020B0604020202020204" pitchFamily="34" charset="0"/>
              </a:rPr>
              <a:t>Caps and floors are for demonstrations purposes only and may be different for new policies issued. Assumes -10% track is elected at issue and policyholder remains in -10% track for duration. </a:t>
            </a:r>
            <a:r>
              <a:rPr lang="en-US" sz="900" dirty="0">
                <a:solidFill>
                  <a:srgbClr val="636466"/>
                </a:solidFill>
                <a:latin typeface="+mj-lt"/>
                <a:cs typeface="Helvetica" panose="020B0604020202020204" pitchFamily="34" charset="0"/>
              </a:rPr>
              <a:t>All rates are subject to change at the sole discretion of F&amp;G. </a:t>
            </a:r>
          </a:p>
        </p:txBody>
      </p:sp>
      <p:sp>
        <p:nvSpPr>
          <p:cNvPr id="18" name="Footer Placeholder 5">
            <a:extLst>
              <a:ext uri="{FF2B5EF4-FFF2-40B4-BE49-F238E27FC236}">
                <a16:creationId xmlns:a16="http://schemas.microsoft.com/office/drawing/2014/main" id="{C8E57070-4A9E-45E3-BA55-C11B1D21A240}"/>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12</a:t>
            </a:fld>
            <a:endParaRPr lang="en-US" sz="1000" dirty="0">
              <a:solidFill>
                <a:srgbClr val="636466"/>
              </a:solidFill>
              <a:ea typeface="STKaiti"/>
            </a:endParaRPr>
          </a:p>
        </p:txBody>
      </p:sp>
    </p:spTree>
    <p:extLst>
      <p:ext uri="{BB962C8B-B14F-4D97-AF65-F5344CB8AC3E}">
        <p14:creationId xmlns:p14="http://schemas.microsoft.com/office/powerpoint/2010/main" val="385999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22E5-1454-7340-A9DB-0993257433C4}"/>
              </a:ext>
            </a:extLst>
          </p:cNvPr>
          <p:cNvSpPr>
            <a:spLocks noGrp="1"/>
          </p:cNvSpPr>
          <p:nvPr>
            <p:ph type="body" sz="quarter" idx="11"/>
          </p:nvPr>
        </p:nvSpPr>
        <p:spPr>
          <a:xfrm>
            <a:off x="537534" y="262361"/>
            <a:ext cx="10771775" cy="411480"/>
          </a:xfrm>
        </p:spPr>
        <p:txBody>
          <a:bodyPr/>
          <a:lstStyle/>
          <a:p>
            <a:r>
              <a:rPr lang="en-US" kern="1200" dirty="0"/>
              <a:t>F&amp;G Dynamic Accumulator’s structured FIA account at issue</a:t>
            </a:r>
            <a:endParaRPr lang="en-US" dirty="0"/>
          </a:p>
        </p:txBody>
      </p:sp>
      <p:sp>
        <p:nvSpPr>
          <p:cNvPr id="13" name="Footer Placeholder 5">
            <a:extLst>
              <a:ext uri="{FF2B5EF4-FFF2-40B4-BE49-F238E27FC236}">
                <a16:creationId xmlns:a16="http://schemas.microsoft.com/office/drawing/2014/main" id="{4CF64F4F-596B-D542-B362-3C8295B688E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2" name="Rectangle 11">
            <a:extLst>
              <a:ext uri="{FF2B5EF4-FFF2-40B4-BE49-F238E27FC236}">
                <a16:creationId xmlns:a16="http://schemas.microsoft.com/office/drawing/2014/main" id="{B61E943A-5B37-A94A-8E88-957920799419}"/>
              </a:ext>
            </a:extLst>
          </p:cNvPr>
          <p:cNvSpPr/>
          <p:nvPr/>
        </p:nvSpPr>
        <p:spPr bwMode="auto">
          <a:xfrm>
            <a:off x="509621" y="5610985"/>
            <a:ext cx="11172757" cy="395605"/>
          </a:xfrm>
          <a:prstGeom prst="rect">
            <a:avLst/>
          </a:prstGeom>
          <a:solidFill>
            <a:schemeClr val="tx2">
              <a:lumMod val="20000"/>
              <a:lumOff val="80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pitchFamily="34" charset="0"/>
                <a:ea typeface="+mj-ea"/>
              </a:rPr>
              <a:t>In year 1, all policies will be in 0% floor, regardless of track. </a:t>
            </a:r>
          </a:p>
        </p:txBody>
      </p:sp>
      <p:sp>
        <p:nvSpPr>
          <p:cNvPr id="17" name="Text Placeholder 12">
            <a:extLst>
              <a:ext uri="{FF2B5EF4-FFF2-40B4-BE49-F238E27FC236}">
                <a16:creationId xmlns:a16="http://schemas.microsoft.com/office/drawing/2014/main" id="{12F7BA26-BA59-094C-99A0-24AE1B8DF1DE}"/>
              </a:ext>
            </a:extLst>
          </p:cNvPr>
          <p:cNvSpPr txBox="1">
            <a:spLocks/>
          </p:cNvSpPr>
          <p:nvPr/>
        </p:nvSpPr>
        <p:spPr>
          <a:xfrm>
            <a:off x="6374044" y="1110373"/>
            <a:ext cx="5417314" cy="366894"/>
          </a:xfrm>
          <a:prstGeom prst="rect">
            <a:avLst/>
          </a:prstGeom>
          <a:solidFill>
            <a:schemeClr val="tx1"/>
          </a:solidFill>
        </p:spPr>
        <p:txBody>
          <a:bodyPr vert="horz" lIns="91440" tIns="45720" rIns="91440" bIns="45720" rtlCol="0">
            <a:noAutofit/>
          </a:bodyPr>
          <a:lstStyle>
            <a:lvl1pPr marL="2678" indent="0" algn="l" defTabSz="1034058" rtl="0" eaLnBrk="1" fontAlgn="base" hangingPunct="1">
              <a:lnSpc>
                <a:spcPct val="100000"/>
              </a:lnSpc>
              <a:spcBef>
                <a:spcPts val="1000"/>
              </a:spcBef>
              <a:spcAft>
                <a:spcPts val="300"/>
              </a:spcAft>
              <a:buClr>
                <a:schemeClr val="accent1"/>
              </a:buClr>
              <a:buSzPct val="70000"/>
              <a:buFontTx/>
              <a:buNone/>
              <a:defRPr lang="en-US" sz="1800" b="1" i="0" kern="0">
                <a:solidFill>
                  <a:schemeClr val="bg1"/>
                </a:solidFill>
                <a:latin typeface="+mn-lt"/>
                <a:ea typeface="+mn-ea"/>
                <a:cs typeface="Arial" panose="020B0604020202020204" pitchFamily="34" charset="0"/>
              </a:defRPr>
            </a:lvl1pPr>
            <a:lvl2pPr marL="461963" indent="-23495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1500" b="1" i="0" kern="1200">
                <a:solidFill>
                  <a:schemeClr val="bg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500" b="1" i="0" kern="0">
                <a:solidFill>
                  <a:schemeClr val="bg1"/>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500" b="1" i="0" kern="0">
                <a:solidFill>
                  <a:schemeClr val="bg1"/>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500" b="1" i="0" kern="1200">
                <a:solidFill>
                  <a:schemeClr val="bg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algn="ctr"/>
            <a:r>
              <a:rPr lang="en-US" dirty="0"/>
              <a:t>Initial rates, effective at launch</a:t>
            </a:r>
          </a:p>
        </p:txBody>
      </p:sp>
      <p:graphicFrame>
        <p:nvGraphicFramePr>
          <p:cNvPr id="18" name="Table 17">
            <a:extLst>
              <a:ext uri="{FF2B5EF4-FFF2-40B4-BE49-F238E27FC236}">
                <a16:creationId xmlns:a16="http://schemas.microsoft.com/office/drawing/2014/main" id="{AF3D4020-93B8-4D4C-88DF-C39D23D44C5B}"/>
              </a:ext>
            </a:extLst>
          </p:cNvPr>
          <p:cNvGraphicFramePr>
            <a:graphicFrameLocks noGrp="1"/>
          </p:cNvGraphicFramePr>
          <p:nvPr>
            <p:extLst>
              <p:ext uri="{D42A27DB-BD31-4B8C-83A1-F6EECF244321}">
                <p14:modId xmlns:p14="http://schemas.microsoft.com/office/powerpoint/2010/main" val="2087226193"/>
              </p:ext>
            </p:extLst>
          </p:nvPr>
        </p:nvGraphicFramePr>
        <p:xfrm>
          <a:off x="6915775" y="1577746"/>
          <a:ext cx="4333852" cy="1454340"/>
        </p:xfrm>
        <a:graphic>
          <a:graphicData uri="http://schemas.openxmlformats.org/drawingml/2006/table">
            <a:tbl>
              <a:tblPr firstRow="1" bandRow="1">
                <a:tableStyleId>{5C22544A-7EE6-4342-B048-85BDC9FD1C3A}</a:tableStyleId>
              </a:tblPr>
              <a:tblGrid>
                <a:gridCol w="828019">
                  <a:extLst>
                    <a:ext uri="{9D8B030D-6E8A-4147-A177-3AD203B41FA5}">
                      <a16:colId xmlns:a16="http://schemas.microsoft.com/office/drawing/2014/main" val="349183920"/>
                    </a:ext>
                  </a:extLst>
                </a:gridCol>
                <a:gridCol w="1338907">
                  <a:extLst>
                    <a:ext uri="{9D8B030D-6E8A-4147-A177-3AD203B41FA5}">
                      <a16:colId xmlns:a16="http://schemas.microsoft.com/office/drawing/2014/main" val="366816134"/>
                    </a:ext>
                  </a:extLst>
                </a:gridCol>
                <a:gridCol w="1083463">
                  <a:extLst>
                    <a:ext uri="{9D8B030D-6E8A-4147-A177-3AD203B41FA5}">
                      <a16:colId xmlns:a16="http://schemas.microsoft.com/office/drawing/2014/main" val="4208610897"/>
                    </a:ext>
                  </a:extLst>
                </a:gridCol>
                <a:gridCol w="1083463">
                  <a:extLst>
                    <a:ext uri="{9D8B030D-6E8A-4147-A177-3AD203B41FA5}">
                      <a16:colId xmlns:a16="http://schemas.microsoft.com/office/drawing/2014/main" val="534252298"/>
                    </a:ext>
                  </a:extLst>
                </a:gridCol>
              </a:tblGrid>
              <a:tr h="315690">
                <a:tc>
                  <a:txBody>
                    <a:bodyPr/>
                    <a:lstStyle/>
                    <a:p>
                      <a:pPr algn="ctr"/>
                      <a:r>
                        <a:rPr lang="en-US" sz="1200" dirty="0"/>
                        <a:t>Strategy</a:t>
                      </a:r>
                    </a:p>
                  </a:txBody>
                  <a:tcPr/>
                </a:tc>
                <a:tc>
                  <a:txBody>
                    <a:bodyPr/>
                    <a:lstStyle/>
                    <a:p>
                      <a:pPr algn="ctr"/>
                      <a:r>
                        <a:rPr lang="en-US" sz="1200" dirty="0"/>
                        <a:t>Floor</a:t>
                      </a:r>
                    </a:p>
                  </a:txBody>
                  <a:tcPr/>
                </a:tc>
                <a:tc>
                  <a:txBody>
                    <a:bodyPr/>
                    <a:lstStyle/>
                    <a:p>
                      <a:pPr algn="ctr"/>
                      <a:r>
                        <a:rPr lang="en-US" sz="1200" dirty="0"/>
                        <a:t>Initial par</a:t>
                      </a:r>
                    </a:p>
                  </a:txBody>
                  <a:tcPr/>
                </a:tc>
                <a:tc>
                  <a:txBody>
                    <a:bodyPr/>
                    <a:lstStyle/>
                    <a:p>
                      <a:pPr algn="ctr"/>
                      <a:r>
                        <a:rPr lang="en-US" sz="1200" dirty="0"/>
                        <a:t>Min par</a:t>
                      </a:r>
                    </a:p>
                  </a:txBody>
                  <a:tcPr/>
                </a:tc>
                <a:extLst>
                  <a:ext uri="{0D108BD9-81ED-4DB2-BD59-A6C34878D82A}">
                    <a16:rowId xmlns:a16="http://schemas.microsoft.com/office/drawing/2014/main" val="4028561101"/>
                  </a:ext>
                </a:extLst>
              </a:tr>
              <a:tr h="246740">
                <a:tc rowSpan="4">
                  <a:txBody>
                    <a:bodyPr/>
                    <a:lstStyle/>
                    <a:p>
                      <a:pPr algn="ctr"/>
                      <a:r>
                        <a:rPr lang="en-US" sz="1100" dirty="0"/>
                        <a:t>Vesting point-to-point with par</a:t>
                      </a:r>
                    </a:p>
                  </a:txBody>
                  <a:tcPr vert="vert270" anchor="ctr"/>
                </a:tc>
                <a:tc>
                  <a:txBody>
                    <a:bodyPr/>
                    <a:lstStyle/>
                    <a:p>
                      <a:pPr lvl="0" algn="ctr"/>
                      <a:r>
                        <a:rPr lang="en-US" sz="1200" dirty="0"/>
                        <a:t>0.0%</a:t>
                      </a:r>
                    </a:p>
                  </a:txBody>
                  <a:tcPr/>
                </a:tc>
                <a:tc>
                  <a:txBody>
                    <a:bodyPr/>
                    <a:lstStyle/>
                    <a:p>
                      <a:pPr lvl="0" algn="ctr"/>
                      <a:r>
                        <a:rPr lang="en-US" sz="1200" dirty="0"/>
                        <a:t>26.0%</a:t>
                      </a:r>
                    </a:p>
                  </a:txBody>
                  <a:tcPr/>
                </a:tc>
                <a:tc>
                  <a:txBody>
                    <a:bodyPr/>
                    <a:lstStyle/>
                    <a:p>
                      <a:pPr lvl="0" algn="ctr"/>
                      <a:r>
                        <a:rPr lang="en-US" sz="1200" dirty="0"/>
                        <a:t>5.0%</a:t>
                      </a:r>
                    </a:p>
                  </a:txBody>
                  <a:tcPr/>
                </a:tc>
                <a:extLst>
                  <a:ext uri="{0D108BD9-81ED-4DB2-BD59-A6C34878D82A}">
                    <a16:rowId xmlns:a16="http://schemas.microsoft.com/office/drawing/2014/main" val="3614786245"/>
                  </a:ext>
                </a:extLst>
              </a:tr>
              <a:tr h="246740">
                <a:tc vMerge="1">
                  <a:txBody>
                    <a:bodyPr/>
                    <a:lstStyle/>
                    <a:p>
                      <a:pPr algn="ctr"/>
                      <a:endParaRPr lang="en-US" sz="1200" dirty="0"/>
                    </a:p>
                  </a:txBody>
                  <a:tcPr/>
                </a:tc>
                <a:tc>
                  <a:txBody>
                    <a:bodyPr/>
                    <a:lstStyle/>
                    <a:p>
                      <a:pPr lvl="0" algn="ctr"/>
                      <a:r>
                        <a:rPr lang="en-US" sz="1200" dirty="0"/>
                        <a:t>-2.5%</a:t>
                      </a:r>
                    </a:p>
                  </a:txBody>
                  <a:tcPr/>
                </a:tc>
                <a:tc>
                  <a:txBody>
                    <a:bodyPr/>
                    <a:lstStyle/>
                    <a:p>
                      <a:pPr lvl="0" algn="ctr"/>
                      <a:r>
                        <a:rPr lang="en-US" sz="1200" dirty="0"/>
                        <a:t>37.0%</a:t>
                      </a:r>
                    </a:p>
                  </a:txBody>
                  <a:tcPr/>
                </a:tc>
                <a:tc>
                  <a:txBody>
                    <a:bodyPr/>
                    <a:lstStyle/>
                    <a:p>
                      <a:pPr lvl="0" algn="ctr"/>
                      <a:r>
                        <a:rPr lang="en-US" sz="1200" dirty="0"/>
                        <a:t>10.0%</a:t>
                      </a:r>
                    </a:p>
                  </a:txBody>
                  <a:tcPr/>
                </a:tc>
                <a:extLst>
                  <a:ext uri="{0D108BD9-81ED-4DB2-BD59-A6C34878D82A}">
                    <a16:rowId xmlns:a16="http://schemas.microsoft.com/office/drawing/2014/main" val="32735439"/>
                  </a:ext>
                </a:extLst>
              </a:tr>
              <a:tr h="246740">
                <a:tc vMerge="1">
                  <a:txBody>
                    <a:bodyPr/>
                    <a:lstStyle/>
                    <a:p>
                      <a:pPr algn="ctr"/>
                      <a:endParaRPr lang="en-US" sz="1200" dirty="0"/>
                    </a:p>
                  </a:txBody>
                  <a:tcPr/>
                </a:tc>
                <a:tc>
                  <a:txBody>
                    <a:bodyPr/>
                    <a:lstStyle/>
                    <a:p>
                      <a:pPr lvl="0" algn="ctr"/>
                      <a:r>
                        <a:rPr lang="en-US" sz="1200" dirty="0"/>
                        <a:t>-5.0%</a:t>
                      </a:r>
                    </a:p>
                  </a:txBody>
                  <a:tcPr/>
                </a:tc>
                <a:tc>
                  <a:txBody>
                    <a:bodyPr/>
                    <a:lstStyle/>
                    <a:p>
                      <a:pPr lvl="0" algn="ctr"/>
                      <a:r>
                        <a:rPr lang="en-US" sz="1200" dirty="0"/>
                        <a:t>47.0%</a:t>
                      </a:r>
                    </a:p>
                  </a:txBody>
                  <a:tcPr/>
                </a:tc>
                <a:tc>
                  <a:txBody>
                    <a:bodyPr/>
                    <a:lstStyle/>
                    <a:p>
                      <a:pPr lvl="0" algn="ctr"/>
                      <a:r>
                        <a:rPr lang="en-US" sz="1200" dirty="0"/>
                        <a:t>15.0%</a:t>
                      </a:r>
                    </a:p>
                  </a:txBody>
                  <a:tcPr/>
                </a:tc>
                <a:extLst>
                  <a:ext uri="{0D108BD9-81ED-4DB2-BD59-A6C34878D82A}">
                    <a16:rowId xmlns:a16="http://schemas.microsoft.com/office/drawing/2014/main" val="3574082495"/>
                  </a:ext>
                </a:extLst>
              </a:tr>
              <a:tr h="315690">
                <a:tc vMerge="1">
                  <a:txBody>
                    <a:bodyPr/>
                    <a:lstStyle/>
                    <a:p>
                      <a:pPr algn="ctr"/>
                      <a:endParaRPr lang="en-US" sz="1200" dirty="0"/>
                    </a:p>
                  </a:txBody>
                  <a:tcPr/>
                </a:tc>
                <a:tc>
                  <a:txBody>
                    <a:bodyPr/>
                    <a:lstStyle/>
                    <a:p>
                      <a:pPr lvl="0" algn="ctr"/>
                      <a:r>
                        <a:rPr lang="en-US" sz="1200" dirty="0"/>
                        <a:t>-10.0%</a:t>
                      </a:r>
                    </a:p>
                  </a:txBody>
                  <a:tcPr/>
                </a:tc>
                <a:tc>
                  <a:txBody>
                    <a:bodyPr/>
                    <a:lstStyle/>
                    <a:p>
                      <a:pPr lvl="0" algn="ctr"/>
                      <a:r>
                        <a:rPr lang="en-US" sz="1200" dirty="0"/>
                        <a:t>65.0%</a:t>
                      </a:r>
                    </a:p>
                  </a:txBody>
                  <a:tcPr/>
                </a:tc>
                <a:tc>
                  <a:txBody>
                    <a:bodyPr/>
                    <a:lstStyle/>
                    <a:p>
                      <a:pPr lvl="0" algn="ctr"/>
                      <a:r>
                        <a:rPr lang="en-US" sz="1200" dirty="0"/>
                        <a:t>20.0%</a:t>
                      </a:r>
                    </a:p>
                  </a:txBody>
                  <a:tcPr/>
                </a:tc>
                <a:extLst>
                  <a:ext uri="{0D108BD9-81ED-4DB2-BD59-A6C34878D82A}">
                    <a16:rowId xmlns:a16="http://schemas.microsoft.com/office/drawing/2014/main" val="505451463"/>
                  </a:ext>
                </a:extLst>
              </a:tr>
            </a:tbl>
          </a:graphicData>
        </a:graphic>
      </p:graphicFrame>
      <p:graphicFrame>
        <p:nvGraphicFramePr>
          <p:cNvPr id="19" name="Table 18">
            <a:extLst>
              <a:ext uri="{FF2B5EF4-FFF2-40B4-BE49-F238E27FC236}">
                <a16:creationId xmlns:a16="http://schemas.microsoft.com/office/drawing/2014/main" id="{CAB4B54A-EE84-C745-92BF-F3336C3F341C}"/>
              </a:ext>
            </a:extLst>
          </p:cNvPr>
          <p:cNvGraphicFramePr>
            <a:graphicFrameLocks noGrp="1"/>
          </p:cNvGraphicFramePr>
          <p:nvPr>
            <p:extLst>
              <p:ext uri="{D42A27DB-BD31-4B8C-83A1-F6EECF244321}">
                <p14:modId xmlns:p14="http://schemas.microsoft.com/office/powerpoint/2010/main" val="4223986471"/>
              </p:ext>
            </p:extLst>
          </p:nvPr>
        </p:nvGraphicFramePr>
        <p:xfrm>
          <a:off x="6915775" y="3132565"/>
          <a:ext cx="4333852" cy="1371600"/>
        </p:xfrm>
        <a:graphic>
          <a:graphicData uri="http://schemas.openxmlformats.org/drawingml/2006/table">
            <a:tbl>
              <a:tblPr firstRow="1" bandRow="1">
                <a:tableStyleId>{5C22544A-7EE6-4342-B048-85BDC9FD1C3A}</a:tableStyleId>
              </a:tblPr>
              <a:tblGrid>
                <a:gridCol w="828019">
                  <a:extLst>
                    <a:ext uri="{9D8B030D-6E8A-4147-A177-3AD203B41FA5}">
                      <a16:colId xmlns:a16="http://schemas.microsoft.com/office/drawing/2014/main" val="3232761025"/>
                    </a:ext>
                  </a:extLst>
                </a:gridCol>
                <a:gridCol w="1338907">
                  <a:extLst>
                    <a:ext uri="{9D8B030D-6E8A-4147-A177-3AD203B41FA5}">
                      <a16:colId xmlns:a16="http://schemas.microsoft.com/office/drawing/2014/main" val="2225467755"/>
                    </a:ext>
                  </a:extLst>
                </a:gridCol>
                <a:gridCol w="1083463">
                  <a:extLst>
                    <a:ext uri="{9D8B030D-6E8A-4147-A177-3AD203B41FA5}">
                      <a16:colId xmlns:a16="http://schemas.microsoft.com/office/drawing/2014/main" val="2867577785"/>
                    </a:ext>
                  </a:extLst>
                </a:gridCol>
                <a:gridCol w="1083463">
                  <a:extLst>
                    <a:ext uri="{9D8B030D-6E8A-4147-A177-3AD203B41FA5}">
                      <a16:colId xmlns:a16="http://schemas.microsoft.com/office/drawing/2014/main" val="2150116746"/>
                    </a:ext>
                  </a:extLst>
                </a:gridCol>
              </a:tblGrid>
              <a:tr h="274320">
                <a:tc>
                  <a:txBody>
                    <a:bodyPr/>
                    <a:lstStyle/>
                    <a:p>
                      <a:pPr algn="ctr"/>
                      <a:r>
                        <a:rPr lang="en-US" sz="1200" dirty="0"/>
                        <a:t>Strategy</a:t>
                      </a:r>
                    </a:p>
                  </a:txBody>
                  <a:tcPr/>
                </a:tc>
                <a:tc>
                  <a:txBody>
                    <a:bodyPr/>
                    <a:lstStyle/>
                    <a:p>
                      <a:pPr algn="ctr"/>
                      <a:r>
                        <a:rPr lang="en-US" sz="1200" dirty="0"/>
                        <a:t>Floor</a:t>
                      </a:r>
                    </a:p>
                  </a:txBody>
                  <a:tcPr/>
                </a:tc>
                <a:tc>
                  <a:txBody>
                    <a:bodyPr/>
                    <a:lstStyle/>
                    <a:p>
                      <a:pPr algn="ctr"/>
                      <a:r>
                        <a:rPr lang="en-US" sz="1200" dirty="0"/>
                        <a:t>Initial cap</a:t>
                      </a:r>
                    </a:p>
                  </a:txBody>
                  <a:tcPr/>
                </a:tc>
                <a:tc>
                  <a:txBody>
                    <a:bodyPr/>
                    <a:lstStyle/>
                    <a:p>
                      <a:pPr algn="ctr"/>
                      <a:r>
                        <a:rPr lang="en-US" sz="1200" dirty="0"/>
                        <a:t>Min cap</a:t>
                      </a:r>
                    </a:p>
                  </a:txBody>
                  <a:tcPr/>
                </a:tc>
                <a:extLst>
                  <a:ext uri="{0D108BD9-81ED-4DB2-BD59-A6C34878D82A}">
                    <a16:rowId xmlns:a16="http://schemas.microsoft.com/office/drawing/2014/main" val="2544310190"/>
                  </a:ext>
                </a:extLst>
              </a:tr>
              <a:tr h="274320">
                <a:tc rowSpan="4">
                  <a:txBody>
                    <a:bodyPr/>
                    <a:lstStyle/>
                    <a:p>
                      <a:pPr algn="ctr"/>
                      <a:r>
                        <a:rPr lang="en-US" sz="1100" dirty="0"/>
                        <a:t>Vesting point-to-point with cap</a:t>
                      </a:r>
                    </a:p>
                  </a:txBody>
                  <a:tcPr vert="vert270" anchor="ctr"/>
                </a:tc>
                <a:tc>
                  <a:txBody>
                    <a:bodyPr/>
                    <a:lstStyle/>
                    <a:p>
                      <a:pPr lvl="0" algn="ctr"/>
                      <a:r>
                        <a:rPr lang="en-US" sz="1200" dirty="0"/>
                        <a:t>0.0%</a:t>
                      </a:r>
                    </a:p>
                  </a:txBody>
                  <a:tcPr/>
                </a:tc>
                <a:tc>
                  <a:txBody>
                    <a:bodyPr/>
                    <a:lstStyle/>
                    <a:p>
                      <a:pPr lvl="0" algn="ctr"/>
                      <a:r>
                        <a:rPr lang="en-US" sz="1200" dirty="0"/>
                        <a:t>3.50%</a:t>
                      </a:r>
                    </a:p>
                  </a:txBody>
                  <a:tcPr/>
                </a:tc>
                <a:tc>
                  <a:txBody>
                    <a:bodyPr/>
                    <a:lstStyle/>
                    <a:p>
                      <a:pPr lvl="0" algn="ctr"/>
                      <a:r>
                        <a:rPr lang="en-US" sz="1200" dirty="0"/>
                        <a:t>1.0%</a:t>
                      </a:r>
                    </a:p>
                  </a:txBody>
                  <a:tcPr/>
                </a:tc>
                <a:extLst>
                  <a:ext uri="{0D108BD9-81ED-4DB2-BD59-A6C34878D82A}">
                    <a16:rowId xmlns:a16="http://schemas.microsoft.com/office/drawing/2014/main" val="2571657066"/>
                  </a:ext>
                </a:extLst>
              </a:tr>
              <a:tr h="274320">
                <a:tc vMerge="1">
                  <a:txBody>
                    <a:bodyPr/>
                    <a:lstStyle/>
                    <a:p>
                      <a:pPr algn="ctr"/>
                      <a:endParaRPr lang="en-US" sz="1200" dirty="0"/>
                    </a:p>
                  </a:txBody>
                  <a:tcPr/>
                </a:tc>
                <a:tc>
                  <a:txBody>
                    <a:bodyPr/>
                    <a:lstStyle/>
                    <a:p>
                      <a:pPr lvl="0" algn="ctr"/>
                      <a:r>
                        <a:rPr lang="en-US" sz="1200" dirty="0"/>
                        <a:t>-2.5%</a:t>
                      </a:r>
                    </a:p>
                  </a:txBody>
                  <a:tcPr/>
                </a:tc>
                <a:tc>
                  <a:txBody>
                    <a:bodyPr/>
                    <a:lstStyle/>
                    <a:p>
                      <a:pPr lvl="0" algn="ctr"/>
                      <a:r>
                        <a:rPr lang="en-US" sz="1200" dirty="0"/>
                        <a:t>5.50%</a:t>
                      </a:r>
                    </a:p>
                  </a:txBody>
                  <a:tcPr/>
                </a:tc>
                <a:tc>
                  <a:txBody>
                    <a:bodyPr/>
                    <a:lstStyle/>
                    <a:p>
                      <a:pPr lvl="0" algn="ctr"/>
                      <a:r>
                        <a:rPr lang="en-US" sz="1200" dirty="0"/>
                        <a:t>2.0%</a:t>
                      </a:r>
                    </a:p>
                  </a:txBody>
                  <a:tcPr/>
                </a:tc>
                <a:extLst>
                  <a:ext uri="{0D108BD9-81ED-4DB2-BD59-A6C34878D82A}">
                    <a16:rowId xmlns:a16="http://schemas.microsoft.com/office/drawing/2014/main" val="4237947008"/>
                  </a:ext>
                </a:extLst>
              </a:tr>
              <a:tr h="274320">
                <a:tc vMerge="1">
                  <a:txBody>
                    <a:bodyPr/>
                    <a:lstStyle/>
                    <a:p>
                      <a:pPr algn="ctr"/>
                      <a:endParaRPr lang="en-US" sz="1200" dirty="0"/>
                    </a:p>
                  </a:txBody>
                  <a:tcPr/>
                </a:tc>
                <a:tc>
                  <a:txBody>
                    <a:bodyPr/>
                    <a:lstStyle/>
                    <a:p>
                      <a:pPr lvl="0" algn="ctr"/>
                      <a:r>
                        <a:rPr lang="en-US" sz="1200" dirty="0"/>
                        <a:t>-5.0%</a:t>
                      </a:r>
                    </a:p>
                  </a:txBody>
                  <a:tcPr/>
                </a:tc>
                <a:tc>
                  <a:txBody>
                    <a:bodyPr/>
                    <a:lstStyle/>
                    <a:p>
                      <a:pPr lvl="0" algn="ctr"/>
                      <a:r>
                        <a:rPr lang="en-US" sz="1200" dirty="0"/>
                        <a:t>7.25%</a:t>
                      </a:r>
                    </a:p>
                  </a:txBody>
                  <a:tcPr/>
                </a:tc>
                <a:tc>
                  <a:txBody>
                    <a:bodyPr/>
                    <a:lstStyle/>
                    <a:p>
                      <a:pPr lvl="0" algn="ctr"/>
                      <a:r>
                        <a:rPr lang="en-US" sz="1200" dirty="0"/>
                        <a:t>3.0%</a:t>
                      </a:r>
                    </a:p>
                  </a:txBody>
                  <a:tcPr/>
                </a:tc>
                <a:extLst>
                  <a:ext uri="{0D108BD9-81ED-4DB2-BD59-A6C34878D82A}">
                    <a16:rowId xmlns:a16="http://schemas.microsoft.com/office/drawing/2014/main" val="1535617678"/>
                  </a:ext>
                </a:extLst>
              </a:tr>
              <a:tr h="274320">
                <a:tc vMerge="1">
                  <a:txBody>
                    <a:bodyPr/>
                    <a:lstStyle/>
                    <a:p>
                      <a:pPr algn="ctr"/>
                      <a:endParaRPr lang="en-US" sz="1200" dirty="0"/>
                    </a:p>
                  </a:txBody>
                  <a:tcPr/>
                </a:tc>
                <a:tc>
                  <a:txBody>
                    <a:bodyPr/>
                    <a:lstStyle/>
                    <a:p>
                      <a:pPr lvl="0" algn="ctr"/>
                      <a:r>
                        <a:rPr lang="en-US" sz="1200" dirty="0"/>
                        <a:t>-10.0%</a:t>
                      </a:r>
                    </a:p>
                  </a:txBody>
                  <a:tcPr/>
                </a:tc>
                <a:tc>
                  <a:txBody>
                    <a:bodyPr/>
                    <a:lstStyle/>
                    <a:p>
                      <a:pPr lvl="0" algn="ctr"/>
                      <a:r>
                        <a:rPr lang="en-US" sz="1200" dirty="0"/>
                        <a:t>11.50%</a:t>
                      </a:r>
                    </a:p>
                  </a:txBody>
                  <a:tcPr/>
                </a:tc>
                <a:tc>
                  <a:txBody>
                    <a:bodyPr/>
                    <a:lstStyle/>
                    <a:p>
                      <a:pPr lvl="0" algn="ctr"/>
                      <a:r>
                        <a:rPr lang="en-US" sz="1200" dirty="0"/>
                        <a:t>4.0%</a:t>
                      </a:r>
                    </a:p>
                  </a:txBody>
                  <a:tcPr/>
                </a:tc>
                <a:extLst>
                  <a:ext uri="{0D108BD9-81ED-4DB2-BD59-A6C34878D82A}">
                    <a16:rowId xmlns:a16="http://schemas.microsoft.com/office/drawing/2014/main" val="65251652"/>
                  </a:ext>
                </a:extLst>
              </a:tr>
            </a:tbl>
          </a:graphicData>
        </a:graphic>
      </p:graphicFrame>
      <p:graphicFrame>
        <p:nvGraphicFramePr>
          <p:cNvPr id="20" name="Table 19">
            <a:extLst>
              <a:ext uri="{FF2B5EF4-FFF2-40B4-BE49-F238E27FC236}">
                <a16:creationId xmlns:a16="http://schemas.microsoft.com/office/drawing/2014/main" id="{3B4F3C53-CA3E-4C4B-BAC0-ACF3F464BC1A}"/>
              </a:ext>
            </a:extLst>
          </p:cNvPr>
          <p:cNvGraphicFramePr>
            <a:graphicFrameLocks noGrp="1"/>
          </p:cNvGraphicFramePr>
          <p:nvPr>
            <p:extLst>
              <p:ext uri="{D42A27DB-BD31-4B8C-83A1-F6EECF244321}">
                <p14:modId xmlns:p14="http://schemas.microsoft.com/office/powerpoint/2010/main" val="913908867"/>
              </p:ext>
            </p:extLst>
          </p:nvPr>
        </p:nvGraphicFramePr>
        <p:xfrm>
          <a:off x="6915775" y="4625586"/>
          <a:ext cx="2994945" cy="741680"/>
        </p:xfrm>
        <a:graphic>
          <a:graphicData uri="http://schemas.openxmlformats.org/drawingml/2006/table">
            <a:tbl>
              <a:tblPr firstRow="1" bandRow="1">
                <a:tableStyleId>{5C22544A-7EE6-4342-B048-85BDC9FD1C3A}</a:tableStyleId>
              </a:tblPr>
              <a:tblGrid>
                <a:gridCol w="828019">
                  <a:extLst>
                    <a:ext uri="{9D8B030D-6E8A-4147-A177-3AD203B41FA5}">
                      <a16:colId xmlns:a16="http://schemas.microsoft.com/office/drawing/2014/main" val="3232761025"/>
                    </a:ext>
                  </a:extLst>
                </a:gridCol>
                <a:gridCol w="1083463">
                  <a:extLst>
                    <a:ext uri="{9D8B030D-6E8A-4147-A177-3AD203B41FA5}">
                      <a16:colId xmlns:a16="http://schemas.microsoft.com/office/drawing/2014/main" val="2867577785"/>
                    </a:ext>
                  </a:extLst>
                </a:gridCol>
                <a:gridCol w="1083463">
                  <a:extLst>
                    <a:ext uri="{9D8B030D-6E8A-4147-A177-3AD203B41FA5}">
                      <a16:colId xmlns:a16="http://schemas.microsoft.com/office/drawing/2014/main" val="2150116746"/>
                    </a:ext>
                  </a:extLst>
                </a:gridCol>
              </a:tblGrid>
              <a:tr h="370840">
                <a:tc>
                  <a:txBody>
                    <a:bodyPr/>
                    <a:lstStyle/>
                    <a:p>
                      <a:pPr algn="ctr"/>
                      <a:r>
                        <a:rPr lang="en-US" sz="1200" dirty="0"/>
                        <a:t>Strategy</a:t>
                      </a:r>
                    </a:p>
                  </a:txBody>
                  <a:tcPr/>
                </a:tc>
                <a:tc>
                  <a:txBody>
                    <a:bodyPr/>
                    <a:lstStyle/>
                    <a:p>
                      <a:pPr algn="ctr"/>
                      <a:r>
                        <a:rPr lang="en-US" sz="1200" dirty="0"/>
                        <a:t>Initial rate</a:t>
                      </a:r>
                    </a:p>
                  </a:txBody>
                  <a:tcPr/>
                </a:tc>
                <a:tc>
                  <a:txBody>
                    <a:bodyPr/>
                    <a:lstStyle/>
                    <a:p>
                      <a:pPr algn="ctr"/>
                      <a:r>
                        <a:rPr lang="en-US" sz="1200" dirty="0"/>
                        <a:t>Min rate</a:t>
                      </a:r>
                    </a:p>
                  </a:txBody>
                  <a:tcPr/>
                </a:tc>
                <a:extLst>
                  <a:ext uri="{0D108BD9-81ED-4DB2-BD59-A6C34878D82A}">
                    <a16:rowId xmlns:a16="http://schemas.microsoft.com/office/drawing/2014/main" val="2544310190"/>
                  </a:ext>
                </a:extLst>
              </a:tr>
              <a:tr h="370840">
                <a:tc>
                  <a:txBody>
                    <a:bodyPr/>
                    <a:lstStyle/>
                    <a:p>
                      <a:pPr algn="ctr"/>
                      <a:r>
                        <a:rPr lang="en-US" sz="1200" dirty="0"/>
                        <a:t>Fixed</a:t>
                      </a:r>
                    </a:p>
                  </a:txBody>
                  <a:tcPr anchor="ctr"/>
                </a:tc>
                <a:tc>
                  <a:txBody>
                    <a:bodyPr/>
                    <a:lstStyle/>
                    <a:p>
                      <a:pPr lvl="0" algn="ctr"/>
                      <a:r>
                        <a:rPr lang="en-US" sz="1200" dirty="0"/>
                        <a:t>1.0%</a:t>
                      </a:r>
                    </a:p>
                  </a:txBody>
                  <a:tcPr anchor="ctr"/>
                </a:tc>
                <a:tc>
                  <a:txBody>
                    <a:bodyPr/>
                    <a:lstStyle/>
                    <a:p>
                      <a:pPr lvl="0" algn="ctr"/>
                      <a:r>
                        <a:rPr lang="en-US" sz="1200" dirty="0"/>
                        <a:t>0.5%</a:t>
                      </a:r>
                    </a:p>
                  </a:txBody>
                  <a:tcPr anchor="ctr"/>
                </a:tc>
                <a:extLst>
                  <a:ext uri="{0D108BD9-81ED-4DB2-BD59-A6C34878D82A}">
                    <a16:rowId xmlns:a16="http://schemas.microsoft.com/office/drawing/2014/main" val="2571657066"/>
                  </a:ext>
                </a:extLst>
              </a:tr>
            </a:tbl>
          </a:graphicData>
        </a:graphic>
      </p:graphicFrame>
      <p:sp>
        <p:nvSpPr>
          <p:cNvPr id="21" name="Text Placeholder 12">
            <a:extLst>
              <a:ext uri="{FF2B5EF4-FFF2-40B4-BE49-F238E27FC236}">
                <a16:creationId xmlns:a16="http://schemas.microsoft.com/office/drawing/2014/main" id="{6063B7E6-086E-1049-A367-2A4FD5C7D670}"/>
              </a:ext>
            </a:extLst>
          </p:cNvPr>
          <p:cNvSpPr txBox="1">
            <a:spLocks/>
          </p:cNvSpPr>
          <p:nvPr/>
        </p:nvSpPr>
        <p:spPr>
          <a:xfrm>
            <a:off x="400643" y="1110373"/>
            <a:ext cx="5417314" cy="366894"/>
          </a:xfrm>
          <a:prstGeom prst="rect">
            <a:avLst/>
          </a:prstGeom>
          <a:solidFill>
            <a:schemeClr val="tx1"/>
          </a:solidFill>
        </p:spPr>
        <p:txBody>
          <a:bodyPr vert="horz" lIns="91440" tIns="45720" rIns="91440" bIns="45720" rtlCol="0">
            <a:noAutofit/>
          </a:bodyPr>
          <a:lstStyle>
            <a:lvl1pPr marL="2678" indent="0" algn="l" defTabSz="1034058" rtl="0" eaLnBrk="1" fontAlgn="base" hangingPunct="1">
              <a:lnSpc>
                <a:spcPct val="100000"/>
              </a:lnSpc>
              <a:spcBef>
                <a:spcPts val="1000"/>
              </a:spcBef>
              <a:spcAft>
                <a:spcPts val="300"/>
              </a:spcAft>
              <a:buClr>
                <a:schemeClr val="accent1"/>
              </a:buClr>
              <a:buSzPct val="70000"/>
              <a:buFontTx/>
              <a:buNone/>
              <a:defRPr lang="en-US" sz="1800" b="1" i="0" kern="0">
                <a:solidFill>
                  <a:schemeClr val="bg1"/>
                </a:solidFill>
                <a:latin typeface="+mn-lt"/>
                <a:ea typeface="+mn-ea"/>
                <a:cs typeface="Arial" panose="020B0604020202020204" pitchFamily="34" charset="0"/>
              </a:defRPr>
            </a:lvl1pPr>
            <a:lvl2pPr marL="461963" indent="-23495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1500" b="1" i="0" kern="1200">
                <a:solidFill>
                  <a:schemeClr val="bg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500" b="1" i="0" kern="0">
                <a:solidFill>
                  <a:schemeClr val="bg1"/>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500" b="1" i="0" kern="0">
                <a:solidFill>
                  <a:schemeClr val="bg1"/>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500" b="1" i="0" kern="1200">
                <a:solidFill>
                  <a:schemeClr val="bg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algn="ctr"/>
            <a:r>
              <a:rPr lang="en-US" dirty="0"/>
              <a:t>Initial client choices</a:t>
            </a:r>
          </a:p>
        </p:txBody>
      </p:sp>
      <p:sp>
        <p:nvSpPr>
          <p:cNvPr id="22" name="Text Placeholder 10">
            <a:extLst>
              <a:ext uri="{FF2B5EF4-FFF2-40B4-BE49-F238E27FC236}">
                <a16:creationId xmlns:a16="http://schemas.microsoft.com/office/drawing/2014/main" id="{E470F359-62E8-124C-9F80-7B77639E3B59}"/>
              </a:ext>
            </a:extLst>
          </p:cNvPr>
          <p:cNvSpPr txBox="1">
            <a:spLocks/>
          </p:cNvSpPr>
          <p:nvPr/>
        </p:nvSpPr>
        <p:spPr>
          <a:xfrm>
            <a:off x="400643" y="1631263"/>
            <a:ext cx="5477460" cy="4274848"/>
          </a:xfrm>
          <a:prstGeom prst="rect">
            <a:avLst/>
          </a:prstGeom>
        </p:spPr>
        <p:txBody>
          <a:bodyPr vert="horz" lIns="0" tIns="0" rIns="0" bIns="45720" rtlCol="0">
            <a:normAutofit/>
          </a:bodyPr>
          <a:lstStyle>
            <a:lvl1pPr marL="227013" indent="-225425" algn="l" defTabSz="1034058" rtl="0" eaLnBrk="1" fontAlgn="base" hangingPunct="1">
              <a:lnSpc>
                <a:spcPct val="100000"/>
              </a:lnSpc>
              <a:spcBef>
                <a:spcPts val="1000"/>
              </a:spcBef>
              <a:spcAft>
                <a:spcPts val="300"/>
              </a:spcAft>
              <a:buClr>
                <a:schemeClr val="accent1"/>
              </a:buClr>
              <a:buSzPct val="70000"/>
              <a:buFontTx/>
              <a:buChar char="►"/>
              <a:defRPr lang="en-US" sz="1800" b="0" i="0" kern="0">
                <a:solidFill>
                  <a:srgbClr val="3E4043"/>
                </a:solidFill>
                <a:latin typeface="+mn-lt"/>
                <a:ea typeface="+mn-ea"/>
                <a:cs typeface="Arial" panose="020B0604020202020204" pitchFamily="34" charset="0"/>
              </a:defRPr>
            </a:lvl1pPr>
            <a:lvl2pPr marL="461963" indent="-23495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1600" b="0" i="0" kern="120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5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r>
              <a:rPr lang="en-US" dirty="0"/>
              <a:t>Step 1: Owner chooses premium allocation </a:t>
            </a:r>
            <a:br>
              <a:rPr lang="en-US" dirty="0"/>
            </a:br>
            <a:r>
              <a:rPr lang="en-US" sz="1400" dirty="0"/>
              <a:t>(in structured FIA account, can choose par or cap, not both)</a:t>
            </a:r>
          </a:p>
          <a:p>
            <a:pPr marL="1588" indent="0">
              <a:buNone/>
            </a:pPr>
            <a:br>
              <a:rPr lang="en-US" dirty="0"/>
            </a:br>
            <a:br>
              <a:rPr lang="en-US" dirty="0"/>
            </a:br>
            <a:br>
              <a:rPr lang="en-US" dirty="0"/>
            </a:br>
            <a:endParaRPr lang="en-US" dirty="0"/>
          </a:p>
          <a:p>
            <a:r>
              <a:rPr lang="en-US" dirty="0"/>
              <a:t>Step 2: Owner elects track (maximum risk appetite)</a:t>
            </a:r>
          </a:p>
        </p:txBody>
      </p:sp>
      <p:graphicFrame>
        <p:nvGraphicFramePr>
          <p:cNvPr id="23" name="Table 22">
            <a:extLst>
              <a:ext uri="{FF2B5EF4-FFF2-40B4-BE49-F238E27FC236}">
                <a16:creationId xmlns:a16="http://schemas.microsoft.com/office/drawing/2014/main" id="{4D509ADE-01DF-A142-AA15-0E61CF7A204A}"/>
              </a:ext>
            </a:extLst>
          </p:cNvPr>
          <p:cNvGraphicFramePr>
            <a:graphicFrameLocks noGrp="1"/>
          </p:cNvGraphicFramePr>
          <p:nvPr>
            <p:extLst>
              <p:ext uri="{D42A27DB-BD31-4B8C-83A1-F6EECF244321}">
                <p14:modId xmlns:p14="http://schemas.microsoft.com/office/powerpoint/2010/main" val="1534263724"/>
              </p:ext>
            </p:extLst>
          </p:nvPr>
        </p:nvGraphicFramePr>
        <p:xfrm>
          <a:off x="972449" y="2243373"/>
          <a:ext cx="4333852" cy="1138650"/>
        </p:xfrm>
        <a:graphic>
          <a:graphicData uri="http://schemas.openxmlformats.org/drawingml/2006/table">
            <a:tbl>
              <a:tblPr firstRow="1" bandRow="1">
                <a:tableStyleId>{5C22544A-7EE6-4342-B048-85BDC9FD1C3A}</a:tableStyleId>
              </a:tblPr>
              <a:tblGrid>
                <a:gridCol w="2395433">
                  <a:extLst>
                    <a:ext uri="{9D8B030D-6E8A-4147-A177-3AD203B41FA5}">
                      <a16:colId xmlns:a16="http://schemas.microsoft.com/office/drawing/2014/main" val="366816134"/>
                    </a:ext>
                  </a:extLst>
                </a:gridCol>
                <a:gridCol w="1938419">
                  <a:extLst>
                    <a:ext uri="{9D8B030D-6E8A-4147-A177-3AD203B41FA5}">
                      <a16:colId xmlns:a16="http://schemas.microsoft.com/office/drawing/2014/main" val="4208610897"/>
                    </a:ext>
                  </a:extLst>
                </a:gridCol>
              </a:tblGrid>
              <a:tr h="315690">
                <a:tc>
                  <a:txBody>
                    <a:bodyPr/>
                    <a:lstStyle/>
                    <a:p>
                      <a:pPr algn="ctr"/>
                      <a:r>
                        <a:rPr lang="en-US" sz="1200" dirty="0"/>
                        <a:t>Strategy</a:t>
                      </a:r>
                    </a:p>
                  </a:txBody>
                  <a:tcPr/>
                </a:tc>
                <a:tc>
                  <a:txBody>
                    <a:bodyPr/>
                    <a:lstStyle/>
                    <a:p>
                      <a:pPr algn="ctr"/>
                      <a:r>
                        <a:rPr lang="en-US" sz="1200" dirty="0"/>
                        <a:t>Allocation %</a:t>
                      </a:r>
                    </a:p>
                  </a:txBody>
                  <a:tcPr/>
                </a:tc>
                <a:extLst>
                  <a:ext uri="{0D108BD9-81ED-4DB2-BD59-A6C34878D82A}">
                    <a16:rowId xmlns:a16="http://schemas.microsoft.com/office/drawing/2014/main" val="4028561101"/>
                  </a:ext>
                </a:extLst>
              </a:tr>
              <a:tr h="246740">
                <a:tc>
                  <a:txBody>
                    <a:bodyPr/>
                    <a:lstStyle/>
                    <a:p>
                      <a:pPr lvl="0" algn="ctr"/>
                      <a:r>
                        <a:rPr lang="en-US" sz="1200" dirty="0"/>
                        <a:t>Vesting point-to-point with par</a:t>
                      </a:r>
                    </a:p>
                  </a:txBody>
                  <a:tcPr/>
                </a:tc>
                <a:tc>
                  <a:txBody>
                    <a:bodyPr/>
                    <a:lstStyle/>
                    <a:p>
                      <a:pPr lvl="0" algn="ctr"/>
                      <a:r>
                        <a:rPr lang="en-US" sz="1200" dirty="0"/>
                        <a:t>X%</a:t>
                      </a:r>
                    </a:p>
                  </a:txBody>
                  <a:tcPr/>
                </a:tc>
                <a:extLst>
                  <a:ext uri="{0D108BD9-81ED-4DB2-BD59-A6C34878D82A}">
                    <a16:rowId xmlns:a16="http://schemas.microsoft.com/office/drawing/2014/main" val="3614786245"/>
                  </a:ext>
                </a:extLst>
              </a:tr>
              <a:tr h="246740">
                <a:tc>
                  <a:txBody>
                    <a:bodyPr/>
                    <a:lstStyle/>
                    <a:p>
                      <a:pPr lvl="0" algn="ctr"/>
                      <a:r>
                        <a:rPr lang="en-US" sz="1200" dirty="0"/>
                        <a:t>Vesting point-to-point with cap</a:t>
                      </a:r>
                    </a:p>
                  </a:txBody>
                  <a:tcPr/>
                </a:tc>
                <a:tc>
                  <a:txBody>
                    <a:bodyPr/>
                    <a:lstStyle/>
                    <a:p>
                      <a:pPr lvl="0" algn="ctr"/>
                      <a:r>
                        <a:rPr lang="en-US" sz="1200" dirty="0"/>
                        <a:t>Y%</a:t>
                      </a:r>
                    </a:p>
                  </a:txBody>
                  <a:tcPr/>
                </a:tc>
                <a:extLst>
                  <a:ext uri="{0D108BD9-81ED-4DB2-BD59-A6C34878D82A}">
                    <a16:rowId xmlns:a16="http://schemas.microsoft.com/office/drawing/2014/main" val="32735439"/>
                  </a:ext>
                </a:extLst>
              </a:tr>
              <a:tr h="246740">
                <a:tc>
                  <a:txBody>
                    <a:bodyPr/>
                    <a:lstStyle/>
                    <a:p>
                      <a:pPr lvl="0" algn="ctr"/>
                      <a:r>
                        <a:rPr lang="en-US" sz="1200" dirty="0"/>
                        <a:t>Fixed strategy</a:t>
                      </a:r>
                    </a:p>
                  </a:txBody>
                  <a:tcPr/>
                </a:tc>
                <a:tc>
                  <a:txBody>
                    <a:bodyPr/>
                    <a:lstStyle/>
                    <a:p>
                      <a:pPr lvl="0" algn="ctr"/>
                      <a:r>
                        <a:rPr lang="en-US" sz="1200" dirty="0"/>
                        <a:t>Z%</a:t>
                      </a:r>
                    </a:p>
                  </a:txBody>
                  <a:tcPr/>
                </a:tc>
                <a:extLst>
                  <a:ext uri="{0D108BD9-81ED-4DB2-BD59-A6C34878D82A}">
                    <a16:rowId xmlns:a16="http://schemas.microsoft.com/office/drawing/2014/main" val="3574082495"/>
                  </a:ext>
                </a:extLst>
              </a:tr>
            </a:tbl>
          </a:graphicData>
        </a:graphic>
      </p:graphicFrame>
      <p:graphicFrame>
        <p:nvGraphicFramePr>
          <p:cNvPr id="24" name="Table 23">
            <a:extLst>
              <a:ext uri="{FF2B5EF4-FFF2-40B4-BE49-F238E27FC236}">
                <a16:creationId xmlns:a16="http://schemas.microsoft.com/office/drawing/2014/main" id="{788EA30E-FB5B-6F4A-8AA5-5F48221F704A}"/>
              </a:ext>
            </a:extLst>
          </p:cNvPr>
          <p:cNvGraphicFramePr>
            <a:graphicFrameLocks noGrp="1"/>
          </p:cNvGraphicFramePr>
          <p:nvPr>
            <p:extLst>
              <p:ext uri="{D42A27DB-BD31-4B8C-83A1-F6EECF244321}">
                <p14:modId xmlns:p14="http://schemas.microsoft.com/office/powerpoint/2010/main" val="1218100448"/>
              </p:ext>
            </p:extLst>
          </p:nvPr>
        </p:nvGraphicFramePr>
        <p:xfrm>
          <a:off x="972451" y="3981752"/>
          <a:ext cx="4333850" cy="590010"/>
        </p:xfrm>
        <a:graphic>
          <a:graphicData uri="http://schemas.openxmlformats.org/drawingml/2006/table">
            <a:tbl>
              <a:tblPr firstRow="1" bandRow="1">
                <a:tableStyleId>{5C22544A-7EE6-4342-B048-85BDC9FD1C3A}</a:tableStyleId>
              </a:tblPr>
              <a:tblGrid>
                <a:gridCol w="1137728">
                  <a:extLst>
                    <a:ext uri="{9D8B030D-6E8A-4147-A177-3AD203B41FA5}">
                      <a16:colId xmlns:a16="http://schemas.microsoft.com/office/drawing/2014/main" val="2395447286"/>
                    </a:ext>
                  </a:extLst>
                </a:gridCol>
                <a:gridCol w="1137728">
                  <a:extLst>
                    <a:ext uri="{9D8B030D-6E8A-4147-A177-3AD203B41FA5}">
                      <a16:colId xmlns:a16="http://schemas.microsoft.com/office/drawing/2014/main" val="2860184305"/>
                    </a:ext>
                  </a:extLst>
                </a:gridCol>
                <a:gridCol w="1137728">
                  <a:extLst>
                    <a:ext uri="{9D8B030D-6E8A-4147-A177-3AD203B41FA5}">
                      <a16:colId xmlns:a16="http://schemas.microsoft.com/office/drawing/2014/main" val="2182763464"/>
                    </a:ext>
                  </a:extLst>
                </a:gridCol>
                <a:gridCol w="920666">
                  <a:extLst>
                    <a:ext uri="{9D8B030D-6E8A-4147-A177-3AD203B41FA5}">
                      <a16:colId xmlns:a16="http://schemas.microsoft.com/office/drawing/2014/main" val="4153511432"/>
                    </a:ext>
                  </a:extLst>
                </a:gridCol>
              </a:tblGrid>
              <a:tr h="315690">
                <a:tc gridSpan="4">
                  <a:txBody>
                    <a:bodyPr/>
                    <a:lstStyle/>
                    <a:p>
                      <a:pPr algn="ctr"/>
                      <a:r>
                        <a:rPr lang="en-US" sz="1200" dirty="0"/>
                        <a:t>Track options</a:t>
                      </a:r>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extLst>
                  <a:ext uri="{0D108BD9-81ED-4DB2-BD59-A6C34878D82A}">
                    <a16:rowId xmlns:a16="http://schemas.microsoft.com/office/drawing/2014/main" val="801837484"/>
                  </a:ext>
                </a:extLst>
              </a:tr>
              <a:tr h="246740">
                <a:tc>
                  <a:txBody>
                    <a:bodyPr/>
                    <a:lstStyle/>
                    <a:p>
                      <a:pPr lvl="0" algn="ctr"/>
                      <a:r>
                        <a:rPr lang="en-US" sz="1200" dirty="0"/>
                        <a:t>0%</a:t>
                      </a:r>
                    </a:p>
                  </a:txBody>
                  <a:tcPr/>
                </a:tc>
                <a:tc>
                  <a:txBody>
                    <a:bodyPr/>
                    <a:lstStyle/>
                    <a:p>
                      <a:pPr lvl="0" algn="ctr"/>
                      <a:r>
                        <a:rPr lang="en-US" sz="1200" dirty="0"/>
                        <a:t>-2.5%</a:t>
                      </a:r>
                    </a:p>
                  </a:txBody>
                  <a:tcPr/>
                </a:tc>
                <a:tc>
                  <a:txBody>
                    <a:bodyPr/>
                    <a:lstStyle/>
                    <a:p>
                      <a:pPr lvl="0" algn="ctr"/>
                      <a:r>
                        <a:rPr lang="en-US" sz="1200" dirty="0"/>
                        <a:t>-5%</a:t>
                      </a:r>
                    </a:p>
                  </a:txBody>
                  <a:tcPr/>
                </a:tc>
                <a:tc>
                  <a:txBody>
                    <a:bodyPr/>
                    <a:lstStyle/>
                    <a:p>
                      <a:pPr lvl="0" algn="ctr"/>
                      <a:r>
                        <a:rPr lang="en-US" sz="1200" dirty="0"/>
                        <a:t>-10%</a:t>
                      </a:r>
                    </a:p>
                  </a:txBody>
                  <a:tcPr/>
                </a:tc>
                <a:extLst>
                  <a:ext uri="{0D108BD9-81ED-4DB2-BD59-A6C34878D82A}">
                    <a16:rowId xmlns:a16="http://schemas.microsoft.com/office/drawing/2014/main" val="3610086913"/>
                  </a:ext>
                </a:extLst>
              </a:tr>
            </a:tbl>
          </a:graphicData>
        </a:graphic>
      </p:graphicFrame>
      <p:sp>
        <p:nvSpPr>
          <p:cNvPr id="15" name="Text Placeholder 2">
            <a:extLst>
              <a:ext uri="{FF2B5EF4-FFF2-40B4-BE49-F238E27FC236}">
                <a16:creationId xmlns:a16="http://schemas.microsoft.com/office/drawing/2014/main" id="{B98D9372-E02F-452C-860F-14408B0322EC}"/>
              </a:ext>
            </a:extLst>
          </p:cNvPr>
          <p:cNvSpPr txBox="1">
            <a:spLocks/>
          </p:cNvSpPr>
          <p:nvPr/>
        </p:nvSpPr>
        <p:spPr>
          <a:xfrm>
            <a:off x="537534" y="6185550"/>
            <a:ext cx="11328400" cy="441877"/>
          </a:xfrm>
          <a:prstGeom prst="rect">
            <a:avLst/>
          </a:prstGeom>
        </p:spPr>
        <p:txBody>
          <a:bodyPr vert="horz" lIns="0" tIns="0" rIns="0" bIns="0" rtlCol="0">
            <a:noAutofit/>
          </a:bodyPr>
          <a:lstStyle>
            <a:lvl1pPr marL="1588" indent="0" algn="l" defTabSz="1034058" rtl="0" eaLnBrk="1" fontAlgn="base" hangingPunct="1">
              <a:lnSpc>
                <a:spcPct val="100000"/>
              </a:lnSpc>
              <a:spcBef>
                <a:spcPts val="1000"/>
              </a:spcBef>
              <a:spcAft>
                <a:spcPts val="300"/>
              </a:spcAft>
              <a:buClr>
                <a:schemeClr val="accent1"/>
              </a:buClr>
              <a:buSzPct val="70000"/>
              <a:buFontTx/>
              <a:buNone/>
              <a:defRPr lang="en-US" sz="900" b="0" i="0" kern="0" baseline="0">
                <a:solidFill>
                  <a:srgbClr val="3E4043"/>
                </a:solidFill>
                <a:latin typeface="+mn-lt"/>
                <a:ea typeface="+mn-ea"/>
                <a:cs typeface="Arial" panose="020B0604020202020204" pitchFamily="34" charset="0"/>
              </a:defRPr>
            </a:lvl1pPr>
            <a:lvl2pPr marL="461963" indent="-23495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5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lvl="0">
              <a:buClr>
                <a:srgbClr val="582C83"/>
              </a:buClr>
              <a:defRPr/>
            </a:pPr>
            <a:r>
              <a:rPr lang="en-US" dirty="0">
                <a:solidFill>
                  <a:srgbClr val="636466"/>
                </a:solidFill>
                <a:latin typeface="HelveticaNeueLT Std" panose="020B0604020202020204" pitchFamily="34" charset="0"/>
              </a:rPr>
              <a:t>All rates are subject to change at the sole discretion of F&amp;G. </a:t>
            </a:r>
          </a:p>
        </p:txBody>
      </p:sp>
      <p:sp>
        <p:nvSpPr>
          <p:cNvPr id="16" name="Footer Placeholder 5">
            <a:extLst>
              <a:ext uri="{FF2B5EF4-FFF2-40B4-BE49-F238E27FC236}">
                <a16:creationId xmlns:a16="http://schemas.microsoft.com/office/drawing/2014/main" id="{E190F5F6-64FD-4BBC-AF51-25BC0A7189A3}"/>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13</a:t>
            </a:fld>
            <a:endParaRPr lang="en-US" sz="1000" dirty="0">
              <a:solidFill>
                <a:srgbClr val="636466"/>
              </a:solidFill>
              <a:ea typeface="STKaiti"/>
            </a:endParaRPr>
          </a:p>
        </p:txBody>
      </p:sp>
    </p:spTree>
    <p:extLst>
      <p:ext uri="{BB962C8B-B14F-4D97-AF65-F5344CB8AC3E}">
        <p14:creationId xmlns:p14="http://schemas.microsoft.com/office/powerpoint/2010/main" val="204148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AE93B16-7072-43F2-A237-C895B2BA53A6}"/>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7" name="Rectangle 6">
            <a:extLst>
              <a:ext uri="{FF2B5EF4-FFF2-40B4-BE49-F238E27FC236}">
                <a16:creationId xmlns:a16="http://schemas.microsoft.com/office/drawing/2014/main" id="{9A658ACC-4FC8-4018-A31C-98B3B387BDE3}"/>
              </a:ext>
            </a:extLst>
          </p:cNvPr>
          <p:cNvSpPr/>
          <p:nvPr/>
        </p:nvSpPr>
        <p:spPr bwMode="auto">
          <a:xfrm>
            <a:off x="0" y="0"/>
            <a:ext cx="12192000" cy="914400"/>
          </a:xfrm>
          <a:prstGeom prst="rect">
            <a:avLst/>
          </a:prstGeom>
          <a:solidFill>
            <a:srgbClr val="582C8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sp>
        <p:nvSpPr>
          <p:cNvPr id="14" name="Rectangle 13">
            <a:extLst>
              <a:ext uri="{FF2B5EF4-FFF2-40B4-BE49-F238E27FC236}">
                <a16:creationId xmlns:a16="http://schemas.microsoft.com/office/drawing/2014/main" id="{EA3215B7-02A8-4483-975F-E256089CFF46}"/>
              </a:ext>
            </a:extLst>
          </p:cNvPr>
          <p:cNvSpPr/>
          <p:nvPr/>
        </p:nvSpPr>
        <p:spPr>
          <a:xfrm>
            <a:off x="398331" y="1871896"/>
            <a:ext cx="11793669" cy="523220"/>
          </a:xfrm>
          <a:prstGeom prst="rect">
            <a:avLst/>
          </a:prstGeom>
        </p:spPr>
        <p:txBody>
          <a:bodyPr wrap="square">
            <a:spAutoFit/>
          </a:bodyPr>
          <a:lstStyle/>
          <a:p>
            <a:pPr marL="457200" indent="-457200">
              <a:buClr>
                <a:srgbClr val="582C83"/>
              </a:buClr>
              <a:buSzPct val="80000"/>
              <a:buFont typeface="STKaiti" panose="02010600040101010101" pitchFamily="2" charset="-122"/>
              <a:buChar char="►"/>
            </a:pPr>
            <a:r>
              <a:rPr lang="en-US" sz="2800" b="1" kern="0" dirty="0">
                <a:solidFill>
                  <a:srgbClr val="582C83"/>
                </a:solidFill>
              </a:rPr>
              <a:t>Or adjust their crediting option within the structured FIA account</a:t>
            </a:r>
            <a:endParaRPr lang="en-US" sz="2800" b="1" dirty="0">
              <a:solidFill>
                <a:srgbClr val="582C83"/>
              </a:solidFill>
            </a:endParaRPr>
          </a:p>
        </p:txBody>
      </p:sp>
      <p:sp>
        <p:nvSpPr>
          <p:cNvPr id="17" name="Rectangle 16">
            <a:extLst>
              <a:ext uri="{FF2B5EF4-FFF2-40B4-BE49-F238E27FC236}">
                <a16:creationId xmlns:a16="http://schemas.microsoft.com/office/drawing/2014/main" id="{A46DC66D-9AAE-4169-AFDC-41E310A89BEA}"/>
              </a:ext>
            </a:extLst>
          </p:cNvPr>
          <p:cNvSpPr/>
          <p:nvPr/>
        </p:nvSpPr>
        <p:spPr>
          <a:xfrm>
            <a:off x="925332" y="2502462"/>
            <a:ext cx="10728349" cy="872034"/>
          </a:xfrm>
          <a:prstGeom prst="rect">
            <a:avLst/>
          </a:prstGeom>
        </p:spPr>
        <p:txBody>
          <a:bodyPr wrap="square">
            <a:spAutoFit/>
          </a:bodyPr>
          <a:lstStyle/>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S&amp;P 500</a:t>
            </a:r>
            <a:r>
              <a:rPr lang="en-US" sz="2200" kern="0" baseline="30000" dirty="0">
                <a:solidFill>
                  <a:schemeClr val="tx2"/>
                </a:solidFill>
              </a:rPr>
              <a:t>®</a:t>
            </a:r>
            <a:r>
              <a:rPr lang="en-US" sz="2200" kern="0" dirty="0">
                <a:solidFill>
                  <a:srgbClr val="582C83"/>
                </a:solidFill>
              </a:rPr>
              <a:t> one-year tracking period point-to-point with cap</a:t>
            </a:r>
            <a:endParaRPr lang="en-US" sz="2200" kern="0" baseline="30000" dirty="0">
              <a:solidFill>
                <a:schemeClr val="tx2"/>
              </a:solidFill>
            </a:endParaRPr>
          </a:p>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S&amp;P 500</a:t>
            </a:r>
            <a:r>
              <a:rPr lang="en-US" sz="2200" kern="0" baseline="30000" dirty="0">
                <a:solidFill>
                  <a:schemeClr val="tx2"/>
                </a:solidFill>
              </a:rPr>
              <a:t>®</a:t>
            </a:r>
            <a:r>
              <a:rPr lang="en-US" sz="2200" kern="0" dirty="0">
                <a:solidFill>
                  <a:srgbClr val="582C83"/>
                </a:solidFill>
              </a:rPr>
              <a:t> one-year tracking period point-to-point with par rate</a:t>
            </a:r>
            <a:endParaRPr lang="en-US" sz="2200" kern="0" baseline="30000" dirty="0">
              <a:solidFill>
                <a:schemeClr val="tx2"/>
              </a:solidFill>
            </a:endParaRPr>
          </a:p>
        </p:txBody>
      </p:sp>
      <p:sp>
        <p:nvSpPr>
          <p:cNvPr id="18" name="Rectangle 17">
            <a:extLst>
              <a:ext uri="{FF2B5EF4-FFF2-40B4-BE49-F238E27FC236}">
                <a16:creationId xmlns:a16="http://schemas.microsoft.com/office/drawing/2014/main" id="{7800875A-C089-49CF-A6E6-F76CC41F23BD}"/>
              </a:ext>
            </a:extLst>
          </p:cNvPr>
          <p:cNvSpPr/>
          <p:nvPr/>
        </p:nvSpPr>
        <p:spPr>
          <a:xfrm>
            <a:off x="434263" y="3599118"/>
            <a:ext cx="11608881" cy="523220"/>
          </a:xfrm>
          <a:prstGeom prst="rect">
            <a:avLst/>
          </a:prstGeom>
        </p:spPr>
        <p:txBody>
          <a:bodyPr wrap="square">
            <a:spAutoFit/>
          </a:bodyPr>
          <a:lstStyle/>
          <a:p>
            <a:pPr marL="457200" indent="-457200">
              <a:buClr>
                <a:srgbClr val="582C83"/>
              </a:buClr>
              <a:buSzPct val="80000"/>
              <a:buFont typeface="STKaiti" panose="02010600040101010101" pitchFamily="2" charset="-122"/>
              <a:buChar char="►"/>
            </a:pPr>
            <a:r>
              <a:rPr lang="en-US" sz="2800" b="1" kern="0" dirty="0">
                <a:solidFill>
                  <a:srgbClr val="582C83"/>
                </a:solidFill>
              </a:rPr>
              <a:t>And the track they’ll use for the protection/reward they seek</a:t>
            </a:r>
            <a:endParaRPr lang="en-US" sz="2800" b="1" dirty="0">
              <a:solidFill>
                <a:srgbClr val="582C83"/>
              </a:solidFill>
            </a:endParaRPr>
          </a:p>
        </p:txBody>
      </p:sp>
      <p:sp>
        <p:nvSpPr>
          <p:cNvPr id="19" name="Rectangle 18">
            <a:extLst>
              <a:ext uri="{FF2B5EF4-FFF2-40B4-BE49-F238E27FC236}">
                <a16:creationId xmlns:a16="http://schemas.microsoft.com/office/drawing/2014/main" id="{EADF3498-B62E-4400-AE60-E3F9A8A2551F}"/>
              </a:ext>
            </a:extLst>
          </p:cNvPr>
          <p:cNvSpPr/>
          <p:nvPr/>
        </p:nvSpPr>
        <p:spPr>
          <a:xfrm>
            <a:off x="925332" y="4258715"/>
            <a:ext cx="6967082" cy="1990288"/>
          </a:xfrm>
          <a:prstGeom prst="rect">
            <a:avLst/>
          </a:prstGeom>
        </p:spPr>
        <p:txBody>
          <a:bodyPr wrap="square">
            <a:spAutoFit/>
          </a:bodyPr>
          <a:lstStyle/>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Based on their age and changing circumstances, reevaluate their risk tolerance</a:t>
            </a:r>
          </a:p>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Assess market conditions and decide how confident they are in how the selected index might perform</a:t>
            </a:r>
          </a:p>
          <a:p>
            <a:pPr marL="274320" indent="-274320">
              <a:spcBef>
                <a:spcPts val="400"/>
              </a:spcBef>
              <a:spcAft>
                <a:spcPts val="400"/>
              </a:spcAft>
              <a:buClr>
                <a:srgbClr val="582C83"/>
              </a:buClr>
              <a:buSzPct val="80000"/>
              <a:buFont typeface="Arial" panose="020B0604020202020204" pitchFamily="34" charset="0"/>
              <a:buChar char="•"/>
            </a:pPr>
            <a:r>
              <a:rPr lang="en-US" sz="2200" kern="0" dirty="0">
                <a:solidFill>
                  <a:srgbClr val="582C83"/>
                </a:solidFill>
              </a:rPr>
              <a:t>Dial up or down their track accordingly</a:t>
            </a:r>
          </a:p>
        </p:txBody>
      </p:sp>
      <p:sp>
        <p:nvSpPr>
          <p:cNvPr id="20" name="Footer Placeholder 5">
            <a:extLst>
              <a:ext uri="{FF2B5EF4-FFF2-40B4-BE49-F238E27FC236}">
                <a16:creationId xmlns:a16="http://schemas.microsoft.com/office/drawing/2014/main" id="{E20EF898-9B63-41EC-BC27-A4D70724DE7C}"/>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239168B-7A47-4B7C-AFD6-B7AF09A0064E}" type="slidenum">
              <a:rPr lang="en-US" sz="1000" smtClean="0">
                <a:solidFill>
                  <a:srgbClr val="636466"/>
                </a:solidFill>
                <a:ea typeface="STKaiti"/>
              </a:rPr>
              <a:t>14</a:t>
            </a:fld>
            <a:endParaRPr lang="en-US" sz="1000" dirty="0">
              <a:solidFill>
                <a:srgbClr val="636466"/>
              </a:solidFill>
              <a:ea typeface="STKaiti"/>
            </a:endParaRPr>
          </a:p>
        </p:txBody>
      </p:sp>
      <p:sp>
        <p:nvSpPr>
          <p:cNvPr id="12" name="Rectangle 11">
            <a:extLst>
              <a:ext uri="{FF2B5EF4-FFF2-40B4-BE49-F238E27FC236}">
                <a16:creationId xmlns:a16="http://schemas.microsoft.com/office/drawing/2014/main" id="{1C5BA0F7-17C2-4B97-85CF-6163D67DB4F9}"/>
              </a:ext>
            </a:extLst>
          </p:cNvPr>
          <p:cNvSpPr/>
          <p:nvPr/>
        </p:nvSpPr>
        <p:spPr>
          <a:xfrm>
            <a:off x="272717" y="180201"/>
            <a:ext cx="10784750" cy="553998"/>
          </a:xfrm>
          <a:prstGeom prst="rect">
            <a:avLst/>
          </a:prstGeom>
        </p:spPr>
        <p:txBody>
          <a:bodyPr wrap="square" anchor="ctr">
            <a:spAutoFit/>
          </a:bodyPr>
          <a:lstStyle/>
          <a:p>
            <a:pPr>
              <a:defRPr/>
            </a:pPr>
            <a:r>
              <a:rPr kumimoji="0" lang="en-US" sz="3000" b="1" i="0" u="none" strike="noStrike" kern="1200" cap="none" spc="0" normalizeH="0" baseline="0" noProof="0" dirty="0">
                <a:ln>
                  <a:noFill/>
                </a:ln>
                <a:solidFill>
                  <a:srgbClr val="FFFFFF"/>
                </a:solidFill>
                <a:effectLst/>
                <a:uLnTx/>
                <a:uFillTx/>
                <a:latin typeface="Arial"/>
                <a:ea typeface="STKaiti"/>
                <a:cs typeface="+mn-cs"/>
              </a:rPr>
              <a:t>Then, </a:t>
            </a:r>
            <a:r>
              <a:rPr lang="en-US" sz="3000" b="1" dirty="0">
                <a:solidFill>
                  <a:srgbClr val="FFFFFF"/>
                </a:solidFill>
                <a:latin typeface="Arial"/>
                <a:ea typeface="STKaiti"/>
              </a:rPr>
              <a:t>e</a:t>
            </a:r>
            <a:r>
              <a:rPr kumimoji="0" lang="en-US" sz="3000" b="1" i="0" u="none" strike="noStrike" kern="1200" cap="none" spc="0" normalizeH="0" baseline="0" noProof="0" dirty="0">
                <a:ln>
                  <a:noFill/>
                </a:ln>
                <a:solidFill>
                  <a:srgbClr val="FFFFFF"/>
                </a:solidFill>
                <a:effectLst/>
                <a:uLnTx/>
                <a:uFillTx/>
                <a:latin typeface="Arial"/>
                <a:ea typeface="STKaiti"/>
                <a:cs typeface="+mn-cs"/>
              </a:rPr>
              <a:t>ach </a:t>
            </a:r>
            <a:r>
              <a:rPr kumimoji="0" lang="en-US" sz="3000" b="1" i="0" u="none" strike="noStrike" kern="1200" cap="none" spc="0" normalizeH="0" baseline="0" noProof="0" dirty="0">
                <a:ln>
                  <a:noFill/>
                </a:ln>
                <a:solidFill>
                  <a:schemeClr val="bg2"/>
                </a:solidFill>
                <a:effectLst/>
                <a:uLnTx/>
                <a:uFillTx/>
                <a:latin typeface="Arial"/>
                <a:ea typeface="STKaiti"/>
                <a:cs typeface="+mn-cs"/>
              </a:rPr>
              <a:t>contract anniversary, </a:t>
            </a:r>
            <a:r>
              <a:rPr kumimoji="0" lang="en-US" sz="3000" b="1" i="0" u="none" strike="noStrike" kern="1200" cap="none" spc="0" normalizeH="0" baseline="0" noProof="0" dirty="0">
                <a:ln>
                  <a:noFill/>
                </a:ln>
                <a:solidFill>
                  <a:schemeClr val="bg1"/>
                </a:solidFill>
                <a:effectLst/>
                <a:uLnTx/>
                <a:uFillTx/>
                <a:latin typeface="Arial"/>
                <a:ea typeface="STKaiti"/>
                <a:cs typeface="+mn-cs"/>
              </a:rPr>
              <a:t>the</a:t>
            </a:r>
            <a:r>
              <a:rPr kumimoji="0" lang="en-US" sz="3000" b="1" i="0" u="none" strike="noStrike" kern="1200" cap="none" spc="0" normalizeH="0" baseline="0" noProof="0" dirty="0">
                <a:ln>
                  <a:noFill/>
                </a:ln>
                <a:solidFill>
                  <a:schemeClr val="bg2"/>
                </a:solidFill>
                <a:effectLst/>
                <a:uLnTx/>
                <a:uFillTx/>
                <a:latin typeface="Arial"/>
                <a:ea typeface="STKaiti"/>
                <a:cs typeface="+mn-cs"/>
              </a:rPr>
              <a:t> </a:t>
            </a:r>
            <a:r>
              <a:rPr kumimoji="0" lang="en-US" sz="3000" b="1" i="0" u="none" strike="noStrike" kern="1200" cap="none" spc="0" normalizeH="0" baseline="0" noProof="0" dirty="0">
                <a:ln>
                  <a:noFill/>
                </a:ln>
                <a:solidFill>
                  <a:srgbClr val="FFFFFF"/>
                </a:solidFill>
                <a:effectLst/>
                <a:uLnTx/>
                <a:uFillTx/>
                <a:latin typeface="Arial"/>
                <a:ea typeface="STKaiti"/>
                <a:cs typeface="+mn-cs"/>
              </a:rPr>
              <a:t>client is in control</a:t>
            </a:r>
          </a:p>
        </p:txBody>
      </p:sp>
      <p:pic>
        <p:nvPicPr>
          <p:cNvPr id="10" name="Picture 2" descr="Download Prompt Service - Car Speed Dial PNG Image with No ...">
            <a:extLst>
              <a:ext uri="{FF2B5EF4-FFF2-40B4-BE49-F238E27FC236}">
                <a16:creationId xmlns:a16="http://schemas.microsoft.com/office/drawing/2014/main" id="{57F3C49D-C74B-42F1-B713-29E31E646317}"/>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23067" y="4575451"/>
            <a:ext cx="1571217" cy="10058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A93770D-5B04-41FF-9DDB-28C9054D3B69}"/>
              </a:ext>
            </a:extLst>
          </p:cNvPr>
          <p:cNvSpPr/>
          <p:nvPr/>
        </p:nvSpPr>
        <p:spPr>
          <a:xfrm>
            <a:off x="398332" y="1157173"/>
            <a:ext cx="11608881" cy="523220"/>
          </a:xfrm>
          <a:prstGeom prst="rect">
            <a:avLst/>
          </a:prstGeom>
        </p:spPr>
        <p:txBody>
          <a:bodyPr wrap="square">
            <a:spAutoFit/>
          </a:bodyPr>
          <a:lstStyle/>
          <a:p>
            <a:pPr marL="457200" indent="-457200">
              <a:buClr>
                <a:srgbClr val="582C83"/>
              </a:buClr>
              <a:buSzPct val="80000"/>
              <a:buFont typeface="STKaiti" panose="02010600040101010101" pitchFamily="2" charset="-122"/>
              <a:buChar char="►"/>
            </a:pPr>
            <a:r>
              <a:rPr lang="en-US" sz="2800" b="1" kern="0" dirty="0">
                <a:solidFill>
                  <a:srgbClr val="582C83"/>
                </a:solidFill>
              </a:rPr>
              <a:t>To leave everything as is (no action required)</a:t>
            </a:r>
            <a:endParaRPr lang="en-US" sz="2800" b="1" dirty="0">
              <a:solidFill>
                <a:srgbClr val="582C83"/>
              </a:solidFill>
            </a:endParaRPr>
          </a:p>
        </p:txBody>
      </p:sp>
    </p:spTree>
    <p:extLst>
      <p:ext uri="{BB962C8B-B14F-4D97-AF65-F5344CB8AC3E}">
        <p14:creationId xmlns:p14="http://schemas.microsoft.com/office/powerpoint/2010/main" val="66507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724D0B-A98A-B644-8A8F-85786B1310E3}"/>
              </a:ext>
            </a:extLst>
          </p:cNvPr>
          <p:cNvPicPr>
            <a:picLocks noChangeAspect="1"/>
          </p:cNvPicPr>
          <p:nvPr/>
        </p:nvPicPr>
        <p:blipFill rotWithShape="1">
          <a:blip r:embed="rId3">
            <a:extLst>
              <a:ext uri="{28A0092B-C50C-407E-A947-70E740481C1C}">
                <a14:useLocalDpi xmlns:a14="http://schemas.microsoft.com/office/drawing/2010/main" val="0"/>
              </a:ext>
            </a:extLst>
          </a:blip>
          <a:srcRect t="2272" r="74071"/>
          <a:stretch/>
        </p:blipFill>
        <p:spPr>
          <a:xfrm>
            <a:off x="151039" y="106077"/>
            <a:ext cx="3158834" cy="6702199"/>
          </a:xfrm>
          <a:prstGeom prst="rect">
            <a:avLst/>
          </a:prstGeom>
        </p:spPr>
      </p:pic>
      <p:sp>
        <p:nvSpPr>
          <p:cNvPr id="7" name="Rectangle 6">
            <a:extLst>
              <a:ext uri="{FF2B5EF4-FFF2-40B4-BE49-F238E27FC236}">
                <a16:creationId xmlns:a16="http://schemas.microsoft.com/office/drawing/2014/main" id="{A4628597-3A0A-4A79-B04F-5B433950F36B}"/>
              </a:ext>
            </a:extLst>
          </p:cNvPr>
          <p:cNvSpPr/>
          <p:nvPr/>
        </p:nvSpPr>
        <p:spPr>
          <a:xfrm>
            <a:off x="335806" y="592575"/>
            <a:ext cx="2974067" cy="224676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82C83"/>
                </a:solidFill>
                <a:effectLst/>
                <a:uLnTx/>
                <a:uFillTx/>
                <a:latin typeface="Arial"/>
                <a:ea typeface="STKaiti"/>
                <a:cs typeface="+mn-cs"/>
              </a:rPr>
              <a:t>How F&amp;G Dynamic Accumulator’s structured FIA account works</a:t>
            </a:r>
          </a:p>
        </p:txBody>
      </p:sp>
      <p:sp>
        <p:nvSpPr>
          <p:cNvPr id="6" name="Footer Placeholder 5">
            <a:extLst>
              <a:ext uri="{FF2B5EF4-FFF2-40B4-BE49-F238E27FC236}">
                <a16:creationId xmlns:a16="http://schemas.microsoft.com/office/drawing/2014/main" id="{F7579D25-1C3F-504A-862F-3DCFAF4BA77A}"/>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8" name="Footer Placeholder 5">
            <a:extLst>
              <a:ext uri="{FF2B5EF4-FFF2-40B4-BE49-F238E27FC236}">
                <a16:creationId xmlns:a16="http://schemas.microsoft.com/office/drawing/2014/main" id="{85B8FDE1-2905-B447-9D51-8D6D36C7F6F8}"/>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15</a:t>
            </a:r>
          </a:p>
        </p:txBody>
      </p:sp>
      <p:sp>
        <p:nvSpPr>
          <p:cNvPr id="9" name="Text Placeholder 2">
            <a:extLst>
              <a:ext uri="{FF2B5EF4-FFF2-40B4-BE49-F238E27FC236}">
                <a16:creationId xmlns:a16="http://schemas.microsoft.com/office/drawing/2014/main" id="{2B2E8BA0-558C-47DE-B620-041557C4C137}"/>
              </a:ext>
            </a:extLst>
          </p:cNvPr>
          <p:cNvSpPr txBox="1">
            <a:spLocks/>
          </p:cNvSpPr>
          <p:nvPr/>
        </p:nvSpPr>
        <p:spPr>
          <a:xfrm>
            <a:off x="335806" y="4704347"/>
            <a:ext cx="2760430" cy="1834564"/>
          </a:xfrm>
          <a:prstGeom prst="rect">
            <a:avLst/>
          </a:prstGeom>
        </p:spPr>
        <p:txBody>
          <a:bodyPr vert="horz" lIns="0" tIns="0" rIns="0" bIns="0" rtlCol="0">
            <a:noAutofit/>
          </a:bodyPr>
          <a:lstStyle>
            <a:lvl1pPr marL="1588" indent="0" algn="l" defTabSz="1034058" rtl="0" eaLnBrk="1" fontAlgn="base" hangingPunct="1">
              <a:lnSpc>
                <a:spcPct val="100000"/>
              </a:lnSpc>
              <a:spcBef>
                <a:spcPts val="1000"/>
              </a:spcBef>
              <a:spcAft>
                <a:spcPts val="300"/>
              </a:spcAft>
              <a:buClr>
                <a:schemeClr val="accent1"/>
              </a:buClr>
              <a:buSzPct val="70000"/>
              <a:buFontTx/>
              <a:buNone/>
              <a:defRPr lang="en-US" sz="900" b="0" i="0" kern="0" baseline="0">
                <a:solidFill>
                  <a:srgbClr val="3E4043"/>
                </a:solidFill>
                <a:latin typeface="+mn-lt"/>
                <a:ea typeface="+mn-ea"/>
                <a:cs typeface="Arial" panose="020B0604020202020204" pitchFamily="34" charset="0"/>
              </a:defRPr>
            </a:lvl1pPr>
            <a:lvl2pPr marL="461963" indent="-23495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5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marL="1588" marR="0" lvl="0" indent="0" algn="l" defTabSz="1034058" rtl="0" eaLnBrk="1" fontAlgn="base" latinLnBrk="0" hangingPunct="1">
              <a:lnSpc>
                <a:spcPct val="100000"/>
              </a:lnSpc>
              <a:spcBef>
                <a:spcPts val="1000"/>
              </a:spcBef>
              <a:spcAft>
                <a:spcPts val="300"/>
              </a:spcAft>
              <a:buClr>
                <a:srgbClr val="582C83"/>
              </a:buClr>
              <a:buSzPct val="70000"/>
              <a:buFontTx/>
              <a:buNone/>
              <a:tabLst/>
              <a:defRPr/>
            </a:pPr>
            <a:r>
              <a:rPr kumimoji="0" lang="en-US" sz="800" b="0" i="0" u="none" strike="noStrike" kern="1200" cap="none" spc="0" normalizeH="0" baseline="0" noProof="0" dirty="0">
                <a:ln>
                  <a:noFill/>
                </a:ln>
                <a:solidFill>
                  <a:srgbClr val="636466"/>
                </a:solidFill>
                <a:effectLst/>
                <a:uLnTx/>
                <a:uFillTx/>
                <a:latin typeface="Arial"/>
                <a:ea typeface="STKaiti"/>
                <a:cs typeface="Helvetica" panose="020B0604020202020204" pitchFamily="34" charset="0"/>
              </a:rPr>
              <a:t>This example is hypothetical, non-guaranteed and not an indication of past or future performance. Assumes $100,000 initial premium. Returns are based on actual S&amp;P 500® performance on December 31 of years 2010-2020. Contract issued December 31, 2010. Caps are 4%, 5.25%, 7.5%, and 10% for floors of 0%, -2.5%, -5%, and -10% respectively. Assumes contract is held for the duration of the surrender charge period and no withdrawals or surrenders. Caps and floors are for demonstrations purposes only and may be different for new contracts issued. Assumes -10% track is elected at issue and policyholder remains in -10% track for duration. All rates are subject to change at the sole discretion of F&amp;G.</a:t>
            </a:r>
          </a:p>
        </p:txBody>
      </p:sp>
      <p:pic>
        <p:nvPicPr>
          <p:cNvPr id="12" name="Picture 11">
            <a:extLst>
              <a:ext uri="{FF2B5EF4-FFF2-40B4-BE49-F238E27FC236}">
                <a16:creationId xmlns:a16="http://schemas.microsoft.com/office/drawing/2014/main" id="{F3487652-CBC4-7647-A96E-B202090332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1930" y="340252"/>
            <a:ext cx="8409959" cy="6225747"/>
          </a:xfrm>
          <a:prstGeom prst="rect">
            <a:avLst/>
          </a:prstGeom>
        </p:spPr>
      </p:pic>
    </p:spTree>
    <p:extLst>
      <p:ext uri="{BB962C8B-B14F-4D97-AF65-F5344CB8AC3E}">
        <p14:creationId xmlns:p14="http://schemas.microsoft.com/office/powerpoint/2010/main" val="1312710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41C9A39-75B2-9F4B-BB7D-826B2082A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 y="-342900"/>
            <a:ext cx="12182475" cy="6858000"/>
          </a:xfrm>
          <a:prstGeom prst="rect">
            <a:avLst/>
          </a:prstGeom>
        </p:spPr>
      </p:pic>
      <p:sp>
        <p:nvSpPr>
          <p:cNvPr id="2" name="Text Placeholder 1">
            <a:extLst>
              <a:ext uri="{FF2B5EF4-FFF2-40B4-BE49-F238E27FC236}">
                <a16:creationId xmlns:a16="http://schemas.microsoft.com/office/drawing/2014/main" id="{67F822E5-1454-7340-A9DB-0993257433C4}"/>
              </a:ext>
            </a:extLst>
          </p:cNvPr>
          <p:cNvSpPr>
            <a:spLocks noGrp="1"/>
          </p:cNvSpPr>
          <p:nvPr>
            <p:ph type="body" sz="quarter" idx="11"/>
          </p:nvPr>
        </p:nvSpPr>
        <p:spPr>
          <a:xfrm>
            <a:off x="537534" y="262361"/>
            <a:ext cx="10771775" cy="411480"/>
          </a:xfrm>
        </p:spPr>
        <p:txBody>
          <a:bodyPr/>
          <a:lstStyle/>
          <a:p>
            <a:r>
              <a:rPr lang="en-US" dirty="0"/>
              <a:t>Contract values within a single year</a:t>
            </a:r>
          </a:p>
        </p:txBody>
      </p:sp>
      <p:sp>
        <p:nvSpPr>
          <p:cNvPr id="13" name="Footer Placeholder 5">
            <a:extLst>
              <a:ext uri="{FF2B5EF4-FFF2-40B4-BE49-F238E27FC236}">
                <a16:creationId xmlns:a16="http://schemas.microsoft.com/office/drawing/2014/main" id="{4CF64F4F-596B-D542-B362-3C8295B688E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3" name="TextBox 2">
            <a:extLst>
              <a:ext uri="{FF2B5EF4-FFF2-40B4-BE49-F238E27FC236}">
                <a16:creationId xmlns:a16="http://schemas.microsoft.com/office/drawing/2014/main" id="{136B5389-EFD6-4174-8655-AF3AB76ED42A}"/>
              </a:ext>
            </a:extLst>
          </p:cNvPr>
          <p:cNvSpPr txBox="1"/>
          <p:nvPr/>
        </p:nvSpPr>
        <p:spPr>
          <a:xfrm>
            <a:off x="4656263" y="3880205"/>
            <a:ext cx="2869948" cy="276999"/>
          </a:xfrm>
          <a:prstGeom prst="rect">
            <a:avLst/>
          </a:prstGeom>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82C83"/>
                </a:solidFill>
                <a:effectLst/>
                <a:uLnTx/>
                <a:uFillTx/>
                <a:latin typeface="Arial"/>
                <a:ea typeface="STKaiti"/>
                <a:cs typeface="+mn-cs"/>
              </a:rPr>
              <a:t>Protected premium</a:t>
            </a:r>
          </a:p>
        </p:txBody>
      </p:sp>
      <p:sp>
        <p:nvSpPr>
          <p:cNvPr id="7" name="TextBox 6">
            <a:extLst>
              <a:ext uri="{FF2B5EF4-FFF2-40B4-BE49-F238E27FC236}">
                <a16:creationId xmlns:a16="http://schemas.microsoft.com/office/drawing/2014/main" id="{A8E2618E-39EF-4F28-9E36-CD419C05B8C4}"/>
              </a:ext>
            </a:extLst>
          </p:cNvPr>
          <p:cNvSpPr txBox="1"/>
          <p:nvPr/>
        </p:nvSpPr>
        <p:spPr>
          <a:xfrm>
            <a:off x="4369041" y="2814132"/>
            <a:ext cx="3347000" cy="553998"/>
          </a:xfrm>
          <a:prstGeom prst="rect">
            <a:avLst/>
          </a:prstGeom>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84BD00"/>
                </a:solidFill>
                <a:effectLst/>
                <a:uLnTx/>
                <a:uFillTx/>
                <a:latin typeface="Arial"/>
                <a:ea typeface="STKaiti"/>
                <a:cs typeface="+mn-cs"/>
              </a:rPr>
              <a:t>Strategy tracking value</a:t>
            </a:r>
            <a:br>
              <a:rPr kumimoji="0" lang="en-US" sz="1800" b="0" i="0" u="none" strike="noStrike" kern="0" cap="none" spc="0" normalizeH="0" baseline="0" noProof="0" dirty="0">
                <a:ln>
                  <a:noFill/>
                </a:ln>
                <a:solidFill>
                  <a:srgbClr val="84BD00"/>
                </a:solidFill>
                <a:effectLst/>
                <a:uLnTx/>
                <a:uFillTx/>
                <a:latin typeface="Arial"/>
                <a:ea typeface="STKaiti"/>
                <a:cs typeface="+mn-cs"/>
              </a:rPr>
            </a:br>
            <a:r>
              <a:rPr kumimoji="0" lang="en-US" sz="1800" b="0" i="0" u="none" strike="noStrike" kern="0" cap="none" spc="0" normalizeH="0" baseline="0" noProof="0" dirty="0">
                <a:ln>
                  <a:noFill/>
                </a:ln>
                <a:solidFill>
                  <a:srgbClr val="84BD00"/>
                </a:solidFill>
                <a:effectLst/>
                <a:uLnTx/>
                <a:uFillTx/>
                <a:latin typeface="Arial"/>
                <a:ea typeface="STKaiti"/>
                <a:cs typeface="+mn-cs"/>
              </a:rPr>
              <a:t>(what’s at risk)</a:t>
            </a:r>
          </a:p>
        </p:txBody>
      </p:sp>
      <p:sp>
        <p:nvSpPr>
          <p:cNvPr id="28" name="Text Placeholder 2">
            <a:extLst>
              <a:ext uri="{FF2B5EF4-FFF2-40B4-BE49-F238E27FC236}">
                <a16:creationId xmlns:a16="http://schemas.microsoft.com/office/drawing/2014/main" id="{D06639FF-291D-467F-939A-300720A98C15}"/>
              </a:ext>
            </a:extLst>
          </p:cNvPr>
          <p:cNvSpPr txBox="1">
            <a:spLocks/>
          </p:cNvSpPr>
          <p:nvPr/>
        </p:nvSpPr>
        <p:spPr>
          <a:xfrm>
            <a:off x="607237" y="5957299"/>
            <a:ext cx="10977526" cy="441877"/>
          </a:xfrm>
          <a:prstGeom prst="rect">
            <a:avLst/>
          </a:prstGeom>
        </p:spPr>
        <p:txBody>
          <a:bodyPr vert="horz" lIns="0" tIns="0" rIns="0" bIns="0" rtlCol="0">
            <a:noAutofit/>
          </a:bodyPr>
          <a:lstStyle>
            <a:lvl1pPr marL="1588" indent="0" algn="l" defTabSz="1034058" rtl="0" eaLnBrk="1" fontAlgn="base" hangingPunct="1">
              <a:lnSpc>
                <a:spcPct val="100000"/>
              </a:lnSpc>
              <a:spcBef>
                <a:spcPts val="1000"/>
              </a:spcBef>
              <a:spcAft>
                <a:spcPts val="300"/>
              </a:spcAft>
              <a:buClr>
                <a:schemeClr val="accent1"/>
              </a:buClr>
              <a:buSzPct val="70000"/>
              <a:buFontTx/>
              <a:buNone/>
              <a:defRPr lang="en-US" sz="900" b="0" i="0" kern="0" baseline="0">
                <a:solidFill>
                  <a:srgbClr val="3E4043"/>
                </a:solidFill>
                <a:latin typeface="+mn-lt"/>
                <a:ea typeface="+mn-ea"/>
                <a:cs typeface="Arial" panose="020B0604020202020204" pitchFamily="34" charset="0"/>
              </a:defRPr>
            </a:lvl1pPr>
            <a:lvl2pPr marL="461963" indent="-23495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5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lvl="0">
              <a:buClr>
                <a:srgbClr val="582C83"/>
              </a:buClr>
              <a:defRPr/>
            </a:pPr>
            <a:r>
              <a:rPr kumimoji="0" lang="en-US" sz="800" b="0" i="0" u="none" strike="noStrike" kern="1200" cap="none" spc="0" normalizeH="0" baseline="0" noProof="0" dirty="0">
                <a:ln>
                  <a:noFill/>
                </a:ln>
                <a:solidFill>
                  <a:srgbClr val="636466"/>
                </a:solidFill>
                <a:effectLst/>
                <a:uLnTx/>
                <a:uFillTx/>
                <a:latin typeface="Arial"/>
                <a:ea typeface="STKaiti"/>
                <a:cs typeface="Helvetica" panose="020B0604020202020204" pitchFamily="34" charset="0"/>
              </a:rPr>
              <a:t>This example is hypothetical, non-guaranteed and not an indication of past or future performance. Assumes $100,000 initial premium. Assumes contract is held for the duration of the surrender charge period and no withdrawals or surrenders. Assumes -10% track is elected at issue and policyholder remains in -10% track for duration. </a:t>
            </a:r>
            <a:r>
              <a:rPr lang="en-US" sz="800" kern="1200" dirty="0">
                <a:solidFill>
                  <a:srgbClr val="636466"/>
                </a:solidFill>
                <a:cs typeface="Helvetica" panose="020B0604020202020204" pitchFamily="34" charset="0"/>
              </a:rPr>
              <a:t>Caps and floors are for demonstrations purposes only and may be different for new contracts issued. All rates are subject to change at the sole discretion of F&amp;G. </a:t>
            </a:r>
            <a:endParaRPr kumimoji="0" lang="en-US" sz="800" b="0" i="0" u="none" strike="noStrike" kern="1200" cap="none" spc="0" normalizeH="0" baseline="0" noProof="0" dirty="0">
              <a:ln>
                <a:noFill/>
              </a:ln>
              <a:solidFill>
                <a:srgbClr val="636466"/>
              </a:solidFill>
              <a:effectLst/>
              <a:uLnTx/>
              <a:uFillTx/>
              <a:latin typeface="Arial"/>
              <a:ea typeface="STKaiti"/>
              <a:cs typeface="Helvetica" panose="020B0604020202020204" pitchFamily="34" charset="0"/>
            </a:endParaRPr>
          </a:p>
        </p:txBody>
      </p:sp>
      <p:sp>
        <p:nvSpPr>
          <p:cNvPr id="9" name="Footer Placeholder 5">
            <a:extLst>
              <a:ext uri="{FF2B5EF4-FFF2-40B4-BE49-F238E27FC236}">
                <a16:creationId xmlns:a16="http://schemas.microsoft.com/office/drawing/2014/main" id="{0D0E41EB-6E73-4611-AF73-9A27FB97DE4E}"/>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16</a:t>
            </a:fld>
            <a:endParaRPr lang="en-US" sz="1000" dirty="0">
              <a:solidFill>
                <a:srgbClr val="636466"/>
              </a:solidFill>
              <a:ea typeface="STKaiti"/>
            </a:endParaRPr>
          </a:p>
        </p:txBody>
      </p:sp>
    </p:spTree>
    <p:extLst>
      <p:ext uri="{BB962C8B-B14F-4D97-AF65-F5344CB8AC3E}">
        <p14:creationId xmlns:p14="http://schemas.microsoft.com/office/powerpoint/2010/main" val="357749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22E5-1454-7340-A9DB-0993257433C4}"/>
              </a:ext>
            </a:extLst>
          </p:cNvPr>
          <p:cNvSpPr>
            <a:spLocks noGrp="1"/>
          </p:cNvSpPr>
          <p:nvPr>
            <p:ph type="body" sz="quarter" idx="11"/>
          </p:nvPr>
        </p:nvSpPr>
        <p:spPr>
          <a:xfrm>
            <a:off x="537534" y="262361"/>
            <a:ext cx="10771775" cy="411480"/>
          </a:xfrm>
        </p:spPr>
        <p:txBody>
          <a:bodyPr/>
          <a:lstStyle/>
          <a:p>
            <a:pPr marL="0" lvl="0" defTabSz="914400" fontAlgn="auto">
              <a:spcBef>
                <a:spcPts val="0"/>
              </a:spcBef>
              <a:spcAft>
                <a:spcPts val="0"/>
              </a:spcAft>
              <a:buClrTx/>
              <a:buSzTx/>
              <a:defRPr/>
            </a:pPr>
            <a:r>
              <a:rPr lang="en-US" kern="1200" dirty="0">
                <a:solidFill>
                  <a:srgbClr val="FFFFFF"/>
                </a:solidFill>
              </a:rPr>
              <a:t>An opportunity for something different, from F&amp;G</a:t>
            </a:r>
          </a:p>
        </p:txBody>
      </p:sp>
      <p:sp>
        <p:nvSpPr>
          <p:cNvPr id="13" name="Footer Placeholder 5">
            <a:extLst>
              <a:ext uri="{FF2B5EF4-FFF2-40B4-BE49-F238E27FC236}">
                <a16:creationId xmlns:a16="http://schemas.microsoft.com/office/drawing/2014/main" id="{4CF64F4F-596B-D542-B362-3C8295B688E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6" name="Rectangle 5">
            <a:extLst>
              <a:ext uri="{FF2B5EF4-FFF2-40B4-BE49-F238E27FC236}">
                <a16:creationId xmlns:a16="http://schemas.microsoft.com/office/drawing/2014/main" id="{F71FF42A-14DE-B349-9C46-F9A40632AC54}"/>
              </a:ext>
            </a:extLst>
          </p:cNvPr>
          <p:cNvSpPr/>
          <p:nvPr/>
        </p:nvSpPr>
        <p:spPr>
          <a:xfrm>
            <a:off x="5223887" y="1126783"/>
            <a:ext cx="5441763" cy="1384995"/>
          </a:xfrm>
          <a:prstGeom prst="rect">
            <a:avLst/>
          </a:prstGeom>
        </p:spPr>
        <p:txBody>
          <a:bodyPr wrap="square">
            <a:spAutoFit/>
          </a:bodyPr>
          <a:lstStyle/>
          <a:p>
            <a:pPr marL="457200" indent="-457200">
              <a:buClr>
                <a:srgbClr val="582C83"/>
              </a:buClr>
              <a:buSzPct val="80000"/>
              <a:buFont typeface="STKaiti" panose="02010600040101010101" pitchFamily="2" charset="-122"/>
              <a:buChar char="►"/>
            </a:pPr>
            <a:r>
              <a:rPr lang="en-US" sz="2800" b="1" kern="0" dirty="0">
                <a:solidFill>
                  <a:srgbClr val="582C83"/>
                </a:solidFill>
              </a:rPr>
              <a:t>Potential – A novel approach to pursue upside</a:t>
            </a:r>
          </a:p>
          <a:p>
            <a:pPr marL="457200" indent="-457200">
              <a:buClr>
                <a:srgbClr val="582C83"/>
              </a:buClr>
              <a:buSzPct val="80000"/>
              <a:buFont typeface="STKaiti" panose="02010600040101010101" pitchFamily="2" charset="-122"/>
              <a:buChar char="►"/>
            </a:pPr>
            <a:endParaRPr lang="en-US" sz="2800" dirty="0">
              <a:solidFill>
                <a:srgbClr val="582C83"/>
              </a:solidFill>
            </a:endParaRPr>
          </a:p>
        </p:txBody>
      </p:sp>
      <p:sp>
        <p:nvSpPr>
          <p:cNvPr id="8" name="Rectangle 7">
            <a:extLst>
              <a:ext uri="{FF2B5EF4-FFF2-40B4-BE49-F238E27FC236}">
                <a16:creationId xmlns:a16="http://schemas.microsoft.com/office/drawing/2014/main" id="{2DF00758-BE78-E14E-B188-E6C96D8AFADD}"/>
              </a:ext>
            </a:extLst>
          </p:cNvPr>
          <p:cNvSpPr/>
          <p:nvPr/>
        </p:nvSpPr>
        <p:spPr>
          <a:xfrm>
            <a:off x="822014" y="2052768"/>
            <a:ext cx="4229334" cy="1682512"/>
          </a:xfrm>
          <a:prstGeom prst="rect">
            <a:avLst/>
          </a:prstGeom>
        </p:spPr>
        <p:txBody>
          <a:bodyPr wrap="square">
            <a:spAutoFit/>
          </a:bodyPr>
          <a:lstStyle/>
          <a:p>
            <a:pPr marL="274320" indent="-274320">
              <a:spcBef>
                <a:spcPts val="200"/>
              </a:spcBef>
              <a:spcAft>
                <a:spcPts val="200"/>
              </a:spcAft>
              <a:buClr>
                <a:srgbClr val="582C83"/>
              </a:buClr>
              <a:buSzPct val="80000"/>
              <a:buFont typeface="Arial" panose="020B0604020202020204" pitchFamily="34" charset="0"/>
              <a:buChar char="•"/>
            </a:pPr>
            <a:r>
              <a:rPr lang="en-US" sz="2000" kern="0" dirty="0">
                <a:solidFill>
                  <a:srgbClr val="582C83"/>
                </a:solidFill>
              </a:rPr>
              <a:t>Getting in on the ground floor of the RILA-like FIA market</a:t>
            </a:r>
          </a:p>
          <a:p>
            <a:pPr marL="274320" indent="-274320">
              <a:spcBef>
                <a:spcPts val="200"/>
              </a:spcBef>
              <a:spcAft>
                <a:spcPts val="200"/>
              </a:spcAft>
              <a:buClr>
                <a:srgbClr val="582C83"/>
              </a:buClr>
              <a:buSzPct val="80000"/>
              <a:buFont typeface="Arial" panose="020B0604020202020204" pitchFamily="34" charset="0"/>
              <a:buChar char="•"/>
            </a:pPr>
            <a:r>
              <a:rPr lang="en-US" sz="2000" kern="0" dirty="0">
                <a:solidFill>
                  <a:srgbClr val="582C83"/>
                </a:solidFill>
              </a:rPr>
              <a:t>Similar registered products saw $17.4 billion in sales (55% growth) in 2019</a:t>
            </a:r>
          </a:p>
        </p:txBody>
      </p:sp>
      <p:sp>
        <p:nvSpPr>
          <p:cNvPr id="7" name="Rectangle 6">
            <a:extLst>
              <a:ext uri="{FF2B5EF4-FFF2-40B4-BE49-F238E27FC236}">
                <a16:creationId xmlns:a16="http://schemas.microsoft.com/office/drawing/2014/main" id="{350B514F-4F23-1B4D-BB67-CB8384A54FF7}"/>
              </a:ext>
            </a:extLst>
          </p:cNvPr>
          <p:cNvSpPr/>
          <p:nvPr/>
        </p:nvSpPr>
        <p:spPr>
          <a:xfrm>
            <a:off x="422387" y="1126783"/>
            <a:ext cx="4527361" cy="954107"/>
          </a:xfrm>
          <a:prstGeom prst="rect">
            <a:avLst/>
          </a:prstGeom>
        </p:spPr>
        <p:txBody>
          <a:bodyPr wrap="square">
            <a:spAutoFit/>
          </a:bodyPr>
          <a:lstStyle/>
          <a:p>
            <a:pPr marL="457200" indent="-457200">
              <a:buClr>
                <a:srgbClr val="582C83"/>
              </a:buClr>
              <a:buSzPct val="80000"/>
              <a:buFont typeface="STKaiti" panose="02010600040101010101" pitchFamily="2" charset="-122"/>
              <a:buChar char="►"/>
            </a:pPr>
            <a:r>
              <a:rPr lang="en-US" sz="2800" b="1" kern="0" dirty="0">
                <a:solidFill>
                  <a:srgbClr val="582C83"/>
                </a:solidFill>
              </a:rPr>
              <a:t>Potential – Building on an emerging market</a:t>
            </a:r>
            <a:endParaRPr lang="en-US" sz="2800" dirty="0">
              <a:solidFill>
                <a:srgbClr val="582C83"/>
              </a:solidFill>
            </a:endParaRPr>
          </a:p>
        </p:txBody>
      </p:sp>
      <p:sp>
        <p:nvSpPr>
          <p:cNvPr id="10" name="Rectangle 9">
            <a:extLst>
              <a:ext uri="{FF2B5EF4-FFF2-40B4-BE49-F238E27FC236}">
                <a16:creationId xmlns:a16="http://schemas.microsoft.com/office/drawing/2014/main" id="{9425A912-1608-A143-8FB3-7BA2FE3032E3}"/>
              </a:ext>
            </a:extLst>
          </p:cNvPr>
          <p:cNvSpPr/>
          <p:nvPr/>
        </p:nvSpPr>
        <p:spPr>
          <a:xfrm>
            <a:off x="865046" y="4527897"/>
            <a:ext cx="8724798" cy="1426031"/>
          </a:xfrm>
          <a:prstGeom prst="rect">
            <a:avLst/>
          </a:prstGeom>
        </p:spPr>
        <p:txBody>
          <a:bodyPr wrap="square">
            <a:spAutoFit/>
          </a:bodyPr>
          <a:lstStyle/>
          <a:p>
            <a:pPr marL="342900" indent="-342900">
              <a:spcBef>
                <a:spcPts val="200"/>
              </a:spcBef>
              <a:spcAft>
                <a:spcPts val="200"/>
              </a:spcAft>
              <a:buClr>
                <a:srgbClr val="582C83"/>
              </a:buClr>
              <a:buSzPct val="80000"/>
              <a:buFont typeface="Arial" panose="020B0604020202020204" pitchFamily="34" charset="0"/>
              <a:buChar char="•"/>
            </a:pPr>
            <a:r>
              <a:rPr lang="en-US" sz="2000" kern="0" dirty="0">
                <a:solidFill>
                  <a:srgbClr val="582C83"/>
                </a:solidFill>
              </a:rPr>
              <a:t>Client has an opportunity to recalibrate annually – choosing </a:t>
            </a:r>
            <a:br>
              <a:rPr lang="en-US" sz="2000" kern="0" dirty="0">
                <a:solidFill>
                  <a:srgbClr val="582C83"/>
                </a:solidFill>
              </a:rPr>
            </a:br>
            <a:r>
              <a:rPr lang="en-US" sz="2000" kern="0" dirty="0">
                <a:solidFill>
                  <a:srgbClr val="582C83"/>
                </a:solidFill>
              </a:rPr>
              <a:t>more upside or more protection – never locked in</a:t>
            </a:r>
          </a:p>
          <a:p>
            <a:pPr marL="342900" indent="-342900">
              <a:spcBef>
                <a:spcPts val="200"/>
              </a:spcBef>
              <a:spcAft>
                <a:spcPts val="200"/>
              </a:spcAft>
              <a:buClr>
                <a:srgbClr val="582C83"/>
              </a:buClr>
              <a:buSzPct val="80000"/>
              <a:buFont typeface="Arial" panose="020B0604020202020204" pitchFamily="34" charset="0"/>
              <a:buChar char="•"/>
            </a:pPr>
            <a:r>
              <a:rPr lang="en-US" sz="2000" kern="0" dirty="0">
                <a:solidFill>
                  <a:srgbClr val="582C83"/>
                </a:solidFill>
              </a:rPr>
              <a:t>Annual touch base may uncover new sales opportunities</a:t>
            </a:r>
          </a:p>
          <a:p>
            <a:pPr marL="342900" indent="-342900">
              <a:spcBef>
                <a:spcPts val="200"/>
              </a:spcBef>
              <a:spcAft>
                <a:spcPts val="200"/>
              </a:spcAft>
              <a:buClr>
                <a:srgbClr val="582C83"/>
              </a:buClr>
              <a:buSzPct val="80000"/>
              <a:buFont typeface="Arial" panose="020B0604020202020204" pitchFamily="34" charset="0"/>
              <a:buChar char="•"/>
            </a:pPr>
            <a:r>
              <a:rPr lang="en-US" sz="2000" kern="0" dirty="0">
                <a:solidFill>
                  <a:srgbClr val="582C83"/>
                </a:solidFill>
              </a:rPr>
              <a:t>Get in front of younger clients and stay there</a:t>
            </a:r>
          </a:p>
        </p:txBody>
      </p:sp>
      <p:sp>
        <p:nvSpPr>
          <p:cNvPr id="9" name="Rectangle 8">
            <a:extLst>
              <a:ext uri="{FF2B5EF4-FFF2-40B4-BE49-F238E27FC236}">
                <a16:creationId xmlns:a16="http://schemas.microsoft.com/office/drawing/2014/main" id="{5BAD2549-8B94-9842-AB92-3B71BB0030FB}"/>
              </a:ext>
            </a:extLst>
          </p:cNvPr>
          <p:cNvSpPr/>
          <p:nvPr/>
        </p:nvSpPr>
        <p:spPr>
          <a:xfrm>
            <a:off x="422387" y="4007399"/>
            <a:ext cx="11456481" cy="523220"/>
          </a:xfrm>
          <a:prstGeom prst="rect">
            <a:avLst/>
          </a:prstGeom>
        </p:spPr>
        <p:txBody>
          <a:bodyPr wrap="square">
            <a:spAutoFit/>
          </a:bodyPr>
          <a:lstStyle/>
          <a:p>
            <a:pPr marL="457200" indent="-457200">
              <a:buClr>
                <a:srgbClr val="582C83"/>
              </a:buClr>
              <a:buSzPct val="80000"/>
              <a:buFont typeface="STKaiti" panose="02010600040101010101" pitchFamily="2" charset="-122"/>
              <a:buChar char="►"/>
            </a:pPr>
            <a:r>
              <a:rPr lang="en-US" sz="2800" b="1" kern="0" dirty="0">
                <a:solidFill>
                  <a:srgbClr val="582C83"/>
                </a:solidFill>
              </a:rPr>
              <a:t>Potential – Set it and forget it </a:t>
            </a:r>
            <a:r>
              <a:rPr lang="en-US" sz="2800" b="1" i="1" kern="0" dirty="0">
                <a:solidFill>
                  <a:srgbClr val="582C83"/>
                </a:solidFill>
              </a:rPr>
              <a:t>or</a:t>
            </a:r>
            <a:r>
              <a:rPr lang="en-US" sz="2800" b="1" kern="0" dirty="0">
                <a:solidFill>
                  <a:srgbClr val="582C83"/>
                </a:solidFill>
              </a:rPr>
              <a:t> dial in track each year </a:t>
            </a:r>
            <a:endParaRPr lang="en-US" sz="2800" dirty="0">
              <a:solidFill>
                <a:srgbClr val="582C83"/>
              </a:solidFill>
            </a:endParaRPr>
          </a:p>
        </p:txBody>
      </p:sp>
      <p:sp>
        <p:nvSpPr>
          <p:cNvPr id="11" name="Rectangle 10">
            <a:extLst>
              <a:ext uri="{FF2B5EF4-FFF2-40B4-BE49-F238E27FC236}">
                <a16:creationId xmlns:a16="http://schemas.microsoft.com/office/drawing/2014/main" id="{1C781340-A018-9F4D-97C0-A2C7B51CFBA8}"/>
              </a:ext>
            </a:extLst>
          </p:cNvPr>
          <p:cNvSpPr/>
          <p:nvPr/>
        </p:nvSpPr>
        <p:spPr>
          <a:xfrm>
            <a:off x="5615493" y="2052768"/>
            <a:ext cx="6391720" cy="1733808"/>
          </a:xfrm>
          <a:prstGeom prst="rect">
            <a:avLst/>
          </a:prstGeom>
        </p:spPr>
        <p:txBody>
          <a:bodyPr wrap="square">
            <a:spAutoFit/>
          </a:bodyPr>
          <a:lstStyle/>
          <a:p>
            <a:pPr marL="274320" indent="-274320">
              <a:spcBef>
                <a:spcPts val="200"/>
              </a:spcBef>
              <a:spcAft>
                <a:spcPts val="200"/>
              </a:spcAft>
              <a:buClr>
                <a:srgbClr val="582C83"/>
              </a:buClr>
              <a:buSzPct val="80000"/>
              <a:buFont typeface="Arial" panose="020B0604020202020204" pitchFamily="34" charset="0"/>
              <a:buChar char="•"/>
            </a:pPr>
            <a:r>
              <a:rPr lang="en-US" sz="2000" kern="0" dirty="0">
                <a:solidFill>
                  <a:srgbClr val="582C83"/>
                </a:solidFill>
              </a:rPr>
              <a:t>First-of-its-kind, structured FIA account, </a:t>
            </a:r>
            <a:br>
              <a:rPr lang="en-US" sz="2000" kern="0" dirty="0">
                <a:solidFill>
                  <a:srgbClr val="582C83"/>
                </a:solidFill>
              </a:rPr>
            </a:br>
            <a:r>
              <a:rPr lang="en-US" sz="2000" kern="0" dirty="0">
                <a:solidFill>
                  <a:srgbClr val="582C83"/>
                </a:solidFill>
              </a:rPr>
              <a:t>“dial-in” design puts client in control</a:t>
            </a:r>
          </a:p>
          <a:p>
            <a:pPr marL="274320" indent="-274320">
              <a:spcBef>
                <a:spcPts val="200"/>
              </a:spcBef>
              <a:spcAft>
                <a:spcPts val="200"/>
              </a:spcAft>
              <a:buClr>
                <a:srgbClr val="582C83"/>
              </a:buClr>
              <a:buSzPct val="80000"/>
              <a:buFont typeface="Arial" panose="020B0604020202020204" pitchFamily="34" charset="0"/>
              <a:buChar char="•"/>
            </a:pPr>
            <a:r>
              <a:rPr lang="en-US" sz="2000" kern="0" dirty="0">
                <a:solidFill>
                  <a:srgbClr val="582C83"/>
                </a:solidFill>
              </a:rPr>
              <a:t>Par and cap rates up to 2.5 times higher</a:t>
            </a:r>
          </a:p>
          <a:p>
            <a:pPr marL="274320" indent="-274320">
              <a:spcBef>
                <a:spcPts val="200"/>
              </a:spcBef>
              <a:spcAft>
                <a:spcPts val="200"/>
              </a:spcAft>
              <a:buClr>
                <a:srgbClr val="582C83"/>
              </a:buClr>
              <a:buSzPct val="80000"/>
              <a:buFont typeface="Arial" panose="020B0604020202020204" pitchFamily="34" charset="0"/>
              <a:buChar char="•"/>
            </a:pPr>
            <a:r>
              <a:rPr lang="en-US" sz="2000" kern="0" dirty="0">
                <a:solidFill>
                  <a:srgbClr val="582C83"/>
                </a:solidFill>
              </a:rPr>
              <a:t>Double down on gains, client chooses how to dial in exposure and go after much larger potential returns</a:t>
            </a:r>
          </a:p>
        </p:txBody>
      </p:sp>
      <p:sp>
        <p:nvSpPr>
          <p:cNvPr id="15" name="Text Placeholder 2">
            <a:extLst>
              <a:ext uri="{FF2B5EF4-FFF2-40B4-BE49-F238E27FC236}">
                <a16:creationId xmlns:a16="http://schemas.microsoft.com/office/drawing/2014/main" id="{65318F8E-9802-4036-BB7E-9AB200D00A45}"/>
              </a:ext>
            </a:extLst>
          </p:cNvPr>
          <p:cNvSpPr txBox="1">
            <a:spLocks/>
          </p:cNvSpPr>
          <p:nvPr/>
        </p:nvSpPr>
        <p:spPr>
          <a:xfrm>
            <a:off x="284205" y="6161276"/>
            <a:ext cx="10577384" cy="523220"/>
          </a:xfrm>
          <a:prstGeom prst="rect">
            <a:avLst/>
          </a:prstGeom>
        </p:spPr>
        <p:txBody>
          <a:bodyPr vert="horz" lIns="0" tIns="0" rIns="0" bIns="0" rtlCol="0">
            <a:noAutofit/>
          </a:bodyPr>
          <a:lstStyle>
            <a:lvl1pPr marL="1588" indent="0" algn="l" defTabSz="1034058" rtl="0" eaLnBrk="1" fontAlgn="base" hangingPunct="1">
              <a:lnSpc>
                <a:spcPct val="100000"/>
              </a:lnSpc>
              <a:spcBef>
                <a:spcPts val="1000"/>
              </a:spcBef>
              <a:spcAft>
                <a:spcPts val="300"/>
              </a:spcAft>
              <a:buClr>
                <a:schemeClr val="accent1"/>
              </a:buClr>
              <a:buSzPct val="70000"/>
              <a:buFontTx/>
              <a:buNone/>
              <a:defRPr lang="en-US" sz="900" b="0" i="0" kern="0" baseline="0">
                <a:solidFill>
                  <a:srgbClr val="3E4043"/>
                </a:solidFill>
                <a:latin typeface="+mn-lt"/>
                <a:ea typeface="+mn-ea"/>
                <a:cs typeface="Arial" panose="020B0604020202020204" pitchFamily="34" charset="0"/>
              </a:defRPr>
            </a:lvl1pPr>
            <a:lvl2pPr marL="461963" indent="-234950" algn="l" defTabSz="1034058" rtl="0" eaLnBrk="1" fontAlgn="base" hangingPunct="1">
              <a:lnSpc>
                <a:spcPct val="100000"/>
              </a:lnSpc>
              <a:spcBef>
                <a:spcPts val="200"/>
              </a:spcBef>
              <a:spcAft>
                <a:spcPts val="300"/>
              </a:spcAft>
              <a:buClr>
                <a:schemeClr val="bg2"/>
              </a:buClr>
              <a:buSzPct val="8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2pPr>
            <a:lvl3pPr marL="687388" indent="-225425" algn="l" defTabSz="1034058" rtl="0" eaLnBrk="1" fontAlgn="base" hangingPunct="1">
              <a:lnSpc>
                <a:spcPct val="100000"/>
              </a:lnSpc>
              <a:spcBef>
                <a:spcPts val="300"/>
              </a:spcBef>
              <a:spcAft>
                <a:spcPts val="300"/>
              </a:spcAft>
              <a:buClr>
                <a:schemeClr val="tx2"/>
              </a:buClr>
              <a:buSzPct val="115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3pPr>
            <a:lvl4pPr marL="914400" indent="-227013" algn="l" defTabSz="1034058" rtl="0" eaLnBrk="1" fontAlgn="base" hangingPunct="1">
              <a:lnSpc>
                <a:spcPct val="100000"/>
              </a:lnSpc>
              <a:spcBef>
                <a:spcPts val="300"/>
              </a:spcBef>
              <a:spcAft>
                <a:spcPts val="300"/>
              </a:spcAft>
              <a:buClr>
                <a:schemeClr val="bg2"/>
              </a:buClr>
              <a:buSzPct val="70000"/>
              <a:buFont typeface="Arial" panose="020B0604020202020204" pitchFamily="34" charset="0"/>
              <a:buChar char="►"/>
              <a:defRPr lang="en-US" sz="1500" b="0" i="0" kern="0" dirty="0">
                <a:solidFill>
                  <a:srgbClr val="3E4043"/>
                </a:solidFill>
                <a:latin typeface="+mn-lt"/>
                <a:ea typeface="+mn-ea"/>
                <a:cs typeface="Arial" panose="020B0604020202020204" pitchFamily="34" charset="0"/>
              </a:defRPr>
            </a:lvl4pPr>
            <a:lvl5pPr marL="1141413" indent="-227013" algn="l" defTabSz="1034058" rtl="0" eaLnBrk="1" fontAlgn="base" hangingPunct="1">
              <a:lnSpc>
                <a:spcPct val="100000"/>
              </a:lnSpc>
              <a:spcBef>
                <a:spcPts val="300"/>
              </a:spcBef>
              <a:spcAft>
                <a:spcPts val="300"/>
              </a:spcAft>
              <a:buClr>
                <a:schemeClr val="accent1"/>
              </a:buClr>
              <a:buSzPct val="90000"/>
              <a:buFont typeface="Symbol"/>
              <a:buChar char="·"/>
              <a:defRPr lang="en-US" sz="1500" b="0" i="0" kern="1200" dirty="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lvl="0">
              <a:buClr>
                <a:srgbClr val="582C83"/>
              </a:buClr>
              <a:defRPr/>
            </a:pPr>
            <a:r>
              <a:rPr lang="en-US" dirty="0">
                <a:solidFill>
                  <a:srgbClr val="636466"/>
                </a:solidFill>
                <a:latin typeface="HelveticaNeueLT Std" panose="020B0604020202020204" pitchFamily="34" charset="0"/>
              </a:rPr>
              <a:t>All rates are subject to change at the sole discretion of F&amp;G. While premium is 100% protected, gains put at risk in the structured FIA account may be lost down to the risk floor selected by the client.</a:t>
            </a:r>
          </a:p>
          <a:p>
            <a:pPr lvl="0">
              <a:buClr>
                <a:srgbClr val="582C83"/>
              </a:buClr>
              <a:defRPr/>
            </a:pPr>
            <a:endParaRPr lang="en-US" dirty="0">
              <a:solidFill>
                <a:srgbClr val="636466"/>
              </a:solidFill>
              <a:latin typeface="HelveticaNeueLT Std" panose="020B0604020202020204" pitchFamily="34" charset="0"/>
            </a:endParaRPr>
          </a:p>
        </p:txBody>
      </p:sp>
      <p:sp>
        <p:nvSpPr>
          <p:cNvPr id="12" name="Footer Placeholder 5">
            <a:extLst>
              <a:ext uri="{FF2B5EF4-FFF2-40B4-BE49-F238E27FC236}">
                <a16:creationId xmlns:a16="http://schemas.microsoft.com/office/drawing/2014/main" id="{F71555A4-BC97-485E-B331-5157AC2C46F1}"/>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17</a:t>
            </a:fld>
            <a:endParaRPr lang="en-US" sz="1000" dirty="0">
              <a:solidFill>
                <a:srgbClr val="636466"/>
              </a:solidFill>
              <a:ea typeface="STKaiti"/>
            </a:endParaRPr>
          </a:p>
        </p:txBody>
      </p:sp>
    </p:spTree>
    <p:extLst>
      <p:ext uri="{BB962C8B-B14F-4D97-AF65-F5344CB8AC3E}">
        <p14:creationId xmlns:p14="http://schemas.microsoft.com/office/powerpoint/2010/main" val="337101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22E5-1454-7340-A9DB-0993257433C4}"/>
              </a:ext>
            </a:extLst>
          </p:cNvPr>
          <p:cNvSpPr>
            <a:spLocks noGrp="1"/>
          </p:cNvSpPr>
          <p:nvPr>
            <p:ph type="body" sz="quarter" idx="11"/>
          </p:nvPr>
        </p:nvSpPr>
        <p:spPr>
          <a:xfrm>
            <a:off x="537534" y="262361"/>
            <a:ext cx="10771775" cy="411480"/>
          </a:xfrm>
        </p:spPr>
        <p:txBody>
          <a:bodyPr/>
          <a:lstStyle/>
          <a:p>
            <a:r>
              <a:rPr lang="en-US" dirty="0"/>
              <a:t>A story of choice and control</a:t>
            </a:r>
          </a:p>
        </p:txBody>
      </p:sp>
      <p:sp>
        <p:nvSpPr>
          <p:cNvPr id="13" name="Footer Placeholder 5">
            <a:extLst>
              <a:ext uri="{FF2B5EF4-FFF2-40B4-BE49-F238E27FC236}">
                <a16:creationId xmlns:a16="http://schemas.microsoft.com/office/drawing/2014/main" id="{4CF64F4F-596B-D542-B362-3C8295B688E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grpSp>
        <p:nvGrpSpPr>
          <p:cNvPr id="4" name="Group 3">
            <a:extLst>
              <a:ext uri="{FF2B5EF4-FFF2-40B4-BE49-F238E27FC236}">
                <a16:creationId xmlns:a16="http://schemas.microsoft.com/office/drawing/2014/main" id="{97879ECC-776C-4F5D-A235-6528B5F75B61}"/>
              </a:ext>
            </a:extLst>
          </p:cNvPr>
          <p:cNvGrpSpPr/>
          <p:nvPr/>
        </p:nvGrpSpPr>
        <p:grpSpPr>
          <a:xfrm>
            <a:off x="1240013" y="1593143"/>
            <a:ext cx="9711974" cy="3671714"/>
            <a:chOff x="1242204" y="2068686"/>
            <a:chExt cx="9711974" cy="3671714"/>
          </a:xfrm>
        </p:grpSpPr>
        <p:sp>
          <p:nvSpPr>
            <p:cNvPr id="12" name="Rectangle 11">
              <a:extLst>
                <a:ext uri="{FF2B5EF4-FFF2-40B4-BE49-F238E27FC236}">
                  <a16:creationId xmlns:a16="http://schemas.microsoft.com/office/drawing/2014/main" id="{AAFFC189-C705-5846-92CA-DDE1FF78A892}"/>
                </a:ext>
              </a:extLst>
            </p:cNvPr>
            <p:cNvSpPr/>
            <p:nvPr/>
          </p:nvSpPr>
          <p:spPr>
            <a:xfrm>
              <a:off x="1242204" y="2068686"/>
              <a:ext cx="2743200" cy="3671714"/>
            </a:xfrm>
            <a:prstGeom prst="rect">
              <a:avLst/>
            </a:prstGeom>
            <a:noFill/>
            <a:ln w="57150">
              <a:solidFill>
                <a:srgbClr val="FFD4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1"/>
                </a:solidFill>
              </a:endParaRPr>
            </a:p>
            <a:p>
              <a:pPr algn="ctr"/>
              <a:br>
                <a:rPr lang="en-US" sz="3000" b="1" dirty="0">
                  <a:solidFill>
                    <a:schemeClr val="tx1"/>
                  </a:solidFill>
                </a:rPr>
              </a:br>
              <a:r>
                <a:rPr lang="en-US" sz="3000" b="1" dirty="0">
                  <a:solidFill>
                    <a:schemeClr val="accent6"/>
                  </a:solidFill>
                </a:rPr>
                <a:t>100% guaranteed</a:t>
              </a:r>
              <a:r>
                <a:rPr lang="en-US" sz="3000" dirty="0">
                  <a:solidFill>
                    <a:schemeClr val="tx1"/>
                  </a:solidFill>
                </a:rPr>
                <a:t> premium protection</a:t>
              </a:r>
            </a:p>
          </p:txBody>
        </p:sp>
        <p:sp>
          <p:nvSpPr>
            <p:cNvPr id="15" name="Rectangle 14">
              <a:extLst>
                <a:ext uri="{FF2B5EF4-FFF2-40B4-BE49-F238E27FC236}">
                  <a16:creationId xmlns:a16="http://schemas.microsoft.com/office/drawing/2014/main" id="{EF466FDC-2A42-BB48-96CA-831232513A76}"/>
                </a:ext>
              </a:extLst>
            </p:cNvPr>
            <p:cNvSpPr/>
            <p:nvPr/>
          </p:nvSpPr>
          <p:spPr>
            <a:xfrm>
              <a:off x="4724400" y="2068686"/>
              <a:ext cx="2743200" cy="3671714"/>
            </a:xfrm>
            <a:prstGeom prst="rect">
              <a:avLst/>
            </a:prstGeom>
            <a:noFill/>
            <a:ln w="57150">
              <a:solidFill>
                <a:srgbClr val="FFD4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3000" dirty="0">
                  <a:solidFill>
                    <a:schemeClr val="tx1"/>
                  </a:solidFill>
                </a:rPr>
              </a:br>
              <a:br>
                <a:rPr lang="en-US" sz="3000" dirty="0">
                  <a:solidFill>
                    <a:schemeClr val="tx1"/>
                  </a:solidFill>
                </a:rPr>
              </a:br>
              <a:r>
                <a:rPr lang="en-US" sz="3000" dirty="0">
                  <a:solidFill>
                    <a:schemeClr val="tx1"/>
                  </a:solidFill>
                </a:rPr>
                <a:t>Leverage prior gains for </a:t>
              </a:r>
              <a:r>
                <a:rPr lang="en-US" sz="3000" b="1" dirty="0">
                  <a:solidFill>
                    <a:schemeClr val="accent6"/>
                  </a:solidFill>
                </a:rPr>
                <a:t>greater upside</a:t>
              </a:r>
              <a:r>
                <a:rPr lang="en-US" sz="3000" dirty="0">
                  <a:solidFill>
                    <a:schemeClr val="accent6"/>
                  </a:solidFill>
                </a:rPr>
                <a:t> </a:t>
              </a:r>
              <a:r>
                <a:rPr lang="en-US" sz="3000" dirty="0">
                  <a:solidFill>
                    <a:schemeClr val="tx1"/>
                  </a:solidFill>
                </a:rPr>
                <a:t>potential</a:t>
              </a:r>
            </a:p>
          </p:txBody>
        </p:sp>
        <p:sp>
          <p:nvSpPr>
            <p:cNvPr id="16" name="Rectangle 15">
              <a:extLst>
                <a:ext uri="{FF2B5EF4-FFF2-40B4-BE49-F238E27FC236}">
                  <a16:creationId xmlns:a16="http://schemas.microsoft.com/office/drawing/2014/main" id="{4FAAC574-617A-0141-85A4-8549F5A4BE4E}"/>
                </a:ext>
              </a:extLst>
            </p:cNvPr>
            <p:cNvSpPr/>
            <p:nvPr/>
          </p:nvSpPr>
          <p:spPr>
            <a:xfrm>
              <a:off x="8210978" y="2068686"/>
              <a:ext cx="2743200" cy="3671714"/>
            </a:xfrm>
            <a:prstGeom prst="rect">
              <a:avLst/>
            </a:prstGeom>
            <a:noFill/>
            <a:ln w="57150">
              <a:solidFill>
                <a:srgbClr val="FFD4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Annual flexibility to </a:t>
              </a:r>
              <a:r>
                <a:rPr lang="en-US" sz="3000" b="1" dirty="0">
                  <a:solidFill>
                    <a:schemeClr val="accent6"/>
                  </a:solidFill>
                </a:rPr>
                <a:t>dial in </a:t>
              </a:r>
              <a:r>
                <a:rPr lang="en-US" sz="3000" dirty="0">
                  <a:solidFill>
                    <a:schemeClr val="tx1"/>
                  </a:solidFill>
                </a:rPr>
                <a:t>your preferred track</a:t>
              </a:r>
            </a:p>
          </p:txBody>
        </p:sp>
        <p:sp>
          <p:nvSpPr>
            <p:cNvPr id="17" name="TextBox 16">
              <a:extLst>
                <a:ext uri="{FF2B5EF4-FFF2-40B4-BE49-F238E27FC236}">
                  <a16:creationId xmlns:a16="http://schemas.microsoft.com/office/drawing/2014/main" id="{9B036810-A543-CA41-9759-93F917A11E0F}"/>
                </a:ext>
              </a:extLst>
            </p:cNvPr>
            <p:cNvSpPr txBox="1"/>
            <p:nvPr/>
          </p:nvSpPr>
          <p:spPr>
            <a:xfrm>
              <a:off x="1716657" y="2101254"/>
              <a:ext cx="1794294" cy="861774"/>
            </a:xfrm>
            <a:prstGeom prst="rect">
              <a:avLst/>
            </a:prstGeom>
            <a:noFill/>
          </p:spPr>
          <p:txBody>
            <a:bodyPr wrap="square" rtlCol="0">
              <a:spAutoFit/>
            </a:bodyPr>
            <a:lstStyle/>
            <a:p>
              <a:pPr algn="ctr"/>
              <a:r>
                <a:rPr lang="en-US" sz="5000" b="1" dirty="0">
                  <a:solidFill>
                    <a:schemeClr val="accent6"/>
                  </a:solidFill>
                </a:rPr>
                <a:t>1</a:t>
              </a:r>
            </a:p>
          </p:txBody>
        </p:sp>
        <p:sp>
          <p:nvSpPr>
            <p:cNvPr id="18" name="TextBox 17">
              <a:extLst>
                <a:ext uri="{FF2B5EF4-FFF2-40B4-BE49-F238E27FC236}">
                  <a16:creationId xmlns:a16="http://schemas.microsoft.com/office/drawing/2014/main" id="{667314F3-7678-2145-B934-88934C5FE92A}"/>
                </a:ext>
              </a:extLst>
            </p:cNvPr>
            <p:cNvSpPr txBox="1"/>
            <p:nvPr/>
          </p:nvSpPr>
          <p:spPr>
            <a:xfrm>
              <a:off x="5198853" y="2101254"/>
              <a:ext cx="1794294" cy="861774"/>
            </a:xfrm>
            <a:prstGeom prst="rect">
              <a:avLst/>
            </a:prstGeom>
            <a:noFill/>
          </p:spPr>
          <p:txBody>
            <a:bodyPr wrap="square" rtlCol="0">
              <a:spAutoFit/>
            </a:bodyPr>
            <a:lstStyle/>
            <a:p>
              <a:pPr algn="ctr"/>
              <a:r>
                <a:rPr lang="en-US" sz="5000" b="1" dirty="0">
                  <a:solidFill>
                    <a:schemeClr val="accent6"/>
                  </a:solidFill>
                </a:rPr>
                <a:t>2</a:t>
              </a:r>
            </a:p>
          </p:txBody>
        </p:sp>
        <p:sp>
          <p:nvSpPr>
            <p:cNvPr id="19" name="TextBox 18">
              <a:extLst>
                <a:ext uri="{FF2B5EF4-FFF2-40B4-BE49-F238E27FC236}">
                  <a16:creationId xmlns:a16="http://schemas.microsoft.com/office/drawing/2014/main" id="{4CC5B46B-42D9-DC4E-A8D0-E688A4D39CD7}"/>
                </a:ext>
              </a:extLst>
            </p:cNvPr>
            <p:cNvSpPr txBox="1"/>
            <p:nvPr/>
          </p:nvSpPr>
          <p:spPr>
            <a:xfrm>
              <a:off x="8681049" y="2101254"/>
              <a:ext cx="1794294" cy="861774"/>
            </a:xfrm>
            <a:prstGeom prst="rect">
              <a:avLst/>
            </a:prstGeom>
            <a:noFill/>
          </p:spPr>
          <p:txBody>
            <a:bodyPr wrap="square" rtlCol="0">
              <a:spAutoFit/>
            </a:bodyPr>
            <a:lstStyle/>
            <a:p>
              <a:pPr algn="ctr"/>
              <a:r>
                <a:rPr lang="en-US" sz="5000" b="1" dirty="0">
                  <a:solidFill>
                    <a:schemeClr val="accent6"/>
                  </a:solidFill>
                </a:rPr>
                <a:t>3</a:t>
              </a:r>
            </a:p>
          </p:txBody>
        </p:sp>
        <p:pic>
          <p:nvPicPr>
            <p:cNvPr id="20" name="Picture 2" descr="Download Prompt Service - Car Speed Dial PNG Image with No ...">
              <a:extLst>
                <a:ext uri="{FF2B5EF4-FFF2-40B4-BE49-F238E27FC236}">
                  <a16:creationId xmlns:a16="http://schemas.microsoft.com/office/drawing/2014/main" id="{84319C7E-3029-6349-9346-484EAB892F2C}"/>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81199" y="4963260"/>
              <a:ext cx="1003705" cy="64253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14C10233-BE91-4F73-8DBB-9993AF4A1605}"/>
              </a:ext>
            </a:extLst>
          </p:cNvPr>
          <p:cNvSpPr/>
          <p:nvPr/>
        </p:nvSpPr>
        <p:spPr>
          <a:xfrm>
            <a:off x="3759200" y="6427143"/>
            <a:ext cx="7236257" cy="230832"/>
          </a:xfrm>
          <a:prstGeom prst="rect">
            <a:avLst/>
          </a:prstGeom>
        </p:spPr>
        <p:txBody>
          <a:bodyPr wrap="square">
            <a:spAutoFit/>
          </a:bodyPr>
          <a:lstStyle/>
          <a:p>
            <a:r>
              <a:rPr lang="en-US" sz="900" dirty="0">
                <a:solidFill>
                  <a:srgbClr val="636466"/>
                </a:solidFill>
                <a:cs typeface="Helvetica" panose="020B0604020202020204" pitchFamily="34" charset="0"/>
              </a:rPr>
              <a:t>While premium is 100% protected, gains put at risk in the structured FIA account may be lost down to the risk floor selected by the client.</a:t>
            </a:r>
          </a:p>
        </p:txBody>
      </p:sp>
      <p:sp>
        <p:nvSpPr>
          <p:cNvPr id="22" name="Footer Placeholder 5">
            <a:extLst>
              <a:ext uri="{FF2B5EF4-FFF2-40B4-BE49-F238E27FC236}">
                <a16:creationId xmlns:a16="http://schemas.microsoft.com/office/drawing/2014/main" id="{4AD3A3F2-2711-4E8E-ACBC-CB6CDB8931C9}"/>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18</a:t>
            </a:fld>
            <a:endParaRPr lang="en-US" sz="1000" dirty="0">
              <a:solidFill>
                <a:srgbClr val="636466"/>
              </a:solidFill>
              <a:ea typeface="STKaiti"/>
            </a:endParaRPr>
          </a:p>
        </p:txBody>
      </p:sp>
    </p:spTree>
    <p:extLst>
      <p:ext uri="{BB962C8B-B14F-4D97-AF65-F5344CB8AC3E}">
        <p14:creationId xmlns:p14="http://schemas.microsoft.com/office/powerpoint/2010/main" val="74405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2BCE678D-E827-4FC6-B749-0819C30FFF55}"/>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1" name="Rectangle 10">
            <a:extLst>
              <a:ext uri="{FF2B5EF4-FFF2-40B4-BE49-F238E27FC236}">
                <a16:creationId xmlns:a16="http://schemas.microsoft.com/office/drawing/2014/main" id="{967FCC26-763A-4605-BEAC-08CA80759751}"/>
              </a:ext>
            </a:extLst>
          </p:cNvPr>
          <p:cNvSpPr/>
          <p:nvPr/>
        </p:nvSpPr>
        <p:spPr bwMode="auto">
          <a:xfrm>
            <a:off x="0" y="0"/>
            <a:ext cx="12192000" cy="914400"/>
          </a:xfrm>
          <a:prstGeom prst="rect">
            <a:avLst/>
          </a:prstGeom>
          <a:solidFill>
            <a:srgbClr val="582C8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sp>
        <p:nvSpPr>
          <p:cNvPr id="12" name="Rectangle 11">
            <a:extLst>
              <a:ext uri="{FF2B5EF4-FFF2-40B4-BE49-F238E27FC236}">
                <a16:creationId xmlns:a16="http://schemas.microsoft.com/office/drawing/2014/main" id="{4003ECAA-A306-4CA1-981C-03606F6CB85A}"/>
              </a:ext>
            </a:extLst>
          </p:cNvPr>
          <p:cNvSpPr/>
          <p:nvPr/>
        </p:nvSpPr>
        <p:spPr>
          <a:xfrm>
            <a:off x="272717" y="180201"/>
            <a:ext cx="8101262" cy="55399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a:ea typeface="STKaiti"/>
                <a:cs typeface="+mn-cs"/>
              </a:rPr>
              <a:t>Resources</a:t>
            </a:r>
          </a:p>
        </p:txBody>
      </p:sp>
      <p:grpSp>
        <p:nvGrpSpPr>
          <p:cNvPr id="21" name="Group 20">
            <a:extLst>
              <a:ext uri="{FF2B5EF4-FFF2-40B4-BE49-F238E27FC236}">
                <a16:creationId xmlns:a16="http://schemas.microsoft.com/office/drawing/2014/main" id="{08B531E6-48DF-4BB0-81C2-6736D5F252CD}"/>
              </a:ext>
            </a:extLst>
          </p:cNvPr>
          <p:cNvGrpSpPr/>
          <p:nvPr/>
        </p:nvGrpSpPr>
        <p:grpSpPr>
          <a:xfrm>
            <a:off x="502450" y="1349374"/>
            <a:ext cx="11187100" cy="4701209"/>
            <a:chOff x="272717" y="1349374"/>
            <a:chExt cx="11187100" cy="4701209"/>
          </a:xfrm>
        </p:grpSpPr>
        <p:pic>
          <p:nvPicPr>
            <p:cNvPr id="7" name="Picture 6">
              <a:extLst>
                <a:ext uri="{FF2B5EF4-FFF2-40B4-BE49-F238E27FC236}">
                  <a16:creationId xmlns:a16="http://schemas.microsoft.com/office/drawing/2014/main" id="{A2A77C3D-23B6-46EA-A2AB-B0737BA7B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962" y="1349374"/>
              <a:ext cx="2547942" cy="329733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6CBDC3B-380F-4105-9F86-02F365D27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9906" y="1349374"/>
              <a:ext cx="2547942" cy="329733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25543B8-5DC1-4A69-A1FB-13B455F3A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599" y="2753247"/>
              <a:ext cx="2547942" cy="329733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B8128BF-E65B-4CDB-A53B-552144605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839" y="2753247"/>
              <a:ext cx="2547942" cy="329733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0D21AE4-DD02-4377-A953-B69BC08341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17" y="1349374"/>
              <a:ext cx="2547942" cy="3297336"/>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F9C8FB26-8281-4683-8A0E-7988698978BA}"/>
                </a:ext>
              </a:extLst>
            </p:cNvPr>
            <p:cNvGrpSpPr/>
            <p:nvPr/>
          </p:nvGrpSpPr>
          <p:grpSpPr>
            <a:xfrm>
              <a:off x="7822096" y="4939748"/>
              <a:ext cx="3637721" cy="914400"/>
              <a:chOff x="7822096" y="4939748"/>
              <a:chExt cx="3637721" cy="914400"/>
            </a:xfrm>
          </p:grpSpPr>
          <p:sp>
            <p:nvSpPr>
              <p:cNvPr id="19" name="Rectangle: Rounded Corners 18">
                <a:extLst>
                  <a:ext uri="{FF2B5EF4-FFF2-40B4-BE49-F238E27FC236}">
                    <a16:creationId xmlns:a16="http://schemas.microsoft.com/office/drawing/2014/main" id="{D40F5E33-0CDC-4684-BD9B-B3D9C5FE47DF}"/>
                  </a:ext>
                </a:extLst>
              </p:cNvPr>
              <p:cNvSpPr/>
              <p:nvPr/>
            </p:nvSpPr>
            <p:spPr bwMode="auto">
              <a:xfrm>
                <a:off x="7822096" y="4939748"/>
                <a:ext cx="3637721" cy="914400"/>
              </a:xfrm>
              <a:prstGeom prst="roundRect">
                <a:avLst/>
              </a:prstGeom>
              <a:solidFill>
                <a:srgbClr val="F1F2F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18" name="Rectangle 17">
                <a:extLst>
                  <a:ext uri="{FF2B5EF4-FFF2-40B4-BE49-F238E27FC236}">
                    <a16:creationId xmlns:a16="http://schemas.microsoft.com/office/drawing/2014/main" id="{ACE9658A-B93D-4E85-89CE-7CC115620975}"/>
                  </a:ext>
                </a:extLst>
              </p:cNvPr>
              <p:cNvSpPr/>
              <p:nvPr/>
            </p:nvSpPr>
            <p:spPr>
              <a:xfrm>
                <a:off x="8077833" y="5043005"/>
                <a:ext cx="3126247" cy="707886"/>
              </a:xfrm>
              <a:prstGeom prst="rect">
                <a:avLst/>
              </a:prstGeom>
            </p:spPr>
            <p:txBody>
              <a:bodyPr wrap="square">
                <a:spAutoFit/>
              </a:bodyPr>
              <a:lstStyle/>
              <a:p>
                <a:r>
                  <a:rPr lang="en-US" sz="2000" dirty="0">
                    <a:solidFill>
                      <a:srgbClr val="003C71"/>
                    </a:solidFill>
                    <a:hlinkClick r:id="rId8"/>
                  </a:rPr>
                  <a:t>https://success.fglife.com/dynamic-accumulator</a:t>
                </a:r>
                <a:endParaRPr lang="en-US" sz="2000" dirty="0">
                  <a:solidFill>
                    <a:srgbClr val="003C71"/>
                  </a:solidFill>
                </a:endParaRPr>
              </a:p>
            </p:txBody>
          </p:sp>
        </p:grpSp>
      </p:grpSp>
      <p:sp>
        <p:nvSpPr>
          <p:cNvPr id="15" name="Footer Placeholder 5">
            <a:extLst>
              <a:ext uri="{FF2B5EF4-FFF2-40B4-BE49-F238E27FC236}">
                <a16:creationId xmlns:a16="http://schemas.microsoft.com/office/drawing/2014/main" id="{4BFD0EDD-60FC-4C8D-ACED-90AB50037863}"/>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19</a:t>
            </a:fld>
            <a:endParaRPr lang="en-US" sz="1000" dirty="0">
              <a:solidFill>
                <a:srgbClr val="636466"/>
              </a:solidFill>
              <a:ea typeface="STKaiti"/>
            </a:endParaRPr>
          </a:p>
        </p:txBody>
      </p:sp>
    </p:spTree>
    <p:extLst>
      <p:ext uri="{BB962C8B-B14F-4D97-AF65-F5344CB8AC3E}">
        <p14:creationId xmlns:p14="http://schemas.microsoft.com/office/powerpoint/2010/main" val="1278857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4B9430-06DC-AF48-ACC0-038BE3E8033E}"/>
              </a:ext>
            </a:extLst>
          </p:cNvPr>
          <p:cNvSpPr>
            <a:spLocks noGrp="1"/>
          </p:cNvSpPr>
          <p:nvPr>
            <p:ph type="ftr" sz="quarter" idx="3"/>
          </p:nvPr>
        </p:nvSpPr>
        <p:spPr/>
        <p:txBody>
          <a:bodyPr/>
          <a:lstStyle/>
          <a:p>
            <a:r>
              <a:rPr lang="en-US" dirty="0"/>
              <a:t>For producer use only. Not for use with the general public.</a:t>
            </a:r>
          </a:p>
        </p:txBody>
      </p:sp>
      <p:pic>
        <p:nvPicPr>
          <p:cNvPr id="9" name="Picture 2" descr="https://www.fglife.com/images/home/yellow-background.jpg">
            <a:extLst>
              <a:ext uri="{FF2B5EF4-FFF2-40B4-BE49-F238E27FC236}">
                <a16:creationId xmlns:a16="http://schemas.microsoft.com/office/drawing/2014/main" id="{8A0D140F-90F5-E54C-B440-D1E76705C6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4D9E29B-D6EB-7241-9773-FD5FA7068E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7984" y="348701"/>
            <a:ext cx="1517170" cy="1517170"/>
          </a:xfrm>
          <a:prstGeom prst="rect">
            <a:avLst/>
          </a:prstGeom>
        </p:spPr>
      </p:pic>
      <p:sp>
        <p:nvSpPr>
          <p:cNvPr id="5" name="Text Placeholder 3">
            <a:extLst>
              <a:ext uri="{FF2B5EF4-FFF2-40B4-BE49-F238E27FC236}">
                <a16:creationId xmlns:a16="http://schemas.microsoft.com/office/drawing/2014/main" id="{9E5EEA22-5781-3B47-BD64-C3AB0EC08AEB}"/>
              </a:ext>
            </a:extLst>
          </p:cNvPr>
          <p:cNvSpPr txBox="1">
            <a:spLocks/>
          </p:cNvSpPr>
          <p:nvPr/>
        </p:nvSpPr>
        <p:spPr>
          <a:xfrm>
            <a:off x="477983" y="2813050"/>
            <a:ext cx="6572174" cy="2530647"/>
          </a:xfrm>
          <a:prstGeom prst="rect">
            <a:avLst/>
          </a:prstGeom>
        </p:spPr>
        <p:txBody>
          <a:bodyPr vert="horz" lIns="0" tIns="0" rIns="0" bIns="0" rtlCol="0" anchor="ctr" anchorCtr="0">
            <a:noAutofit/>
          </a:bodyPr>
          <a:lstStyle>
            <a:lvl1pPr marL="3572" indent="0" algn="l" defTabSz="1034058" rtl="0" eaLnBrk="1" fontAlgn="base" hangingPunct="1">
              <a:lnSpc>
                <a:spcPct val="100000"/>
              </a:lnSpc>
              <a:spcBef>
                <a:spcPts val="1000"/>
              </a:spcBef>
              <a:spcAft>
                <a:spcPts val="500"/>
              </a:spcAft>
              <a:buClr>
                <a:schemeClr val="accent1"/>
              </a:buClr>
              <a:buSzPct val="70000"/>
              <a:buFontTx/>
              <a:buNone/>
              <a:defRPr lang="en-US" sz="3200" b="1" kern="0">
                <a:solidFill>
                  <a:schemeClr val="bg1"/>
                </a:solidFill>
                <a:latin typeface="+mn-lt"/>
                <a:ea typeface="+mn-ea"/>
                <a:cs typeface="Calibri" pitchFamily="34" charset="0"/>
              </a:defRPr>
            </a:lvl1pPr>
            <a:lvl2pPr marL="461963" indent="-234950" algn="l" defTabSz="1034058" rtl="0" eaLnBrk="1" fontAlgn="base" hangingPunct="1">
              <a:lnSpc>
                <a:spcPct val="100000"/>
              </a:lnSpc>
              <a:spcBef>
                <a:spcPts val="100"/>
              </a:spcBef>
              <a:spcAft>
                <a:spcPts val="500"/>
              </a:spcAft>
              <a:buClr>
                <a:schemeClr val="bg2"/>
              </a:buClr>
              <a:buSzPct val="80000"/>
              <a:buFont typeface="Arial" panose="020B0604020202020204" pitchFamily="34" charset="0"/>
              <a:buChar char="►"/>
              <a:defRPr lang="en-US" sz="1800" b="0" kern="1200" dirty="0">
                <a:solidFill>
                  <a:schemeClr val="tx1"/>
                </a:solidFill>
                <a:latin typeface="+mn-lt"/>
                <a:ea typeface="+mn-ea"/>
                <a:cs typeface="Calibri" pitchFamily="34" charset="0"/>
              </a:defRPr>
            </a:lvl2pPr>
            <a:lvl3pPr marL="687388" indent="-225425" algn="l" defTabSz="1034058" rtl="0" eaLnBrk="1" fontAlgn="base" hangingPunct="1">
              <a:lnSpc>
                <a:spcPct val="100000"/>
              </a:lnSpc>
              <a:spcBef>
                <a:spcPts val="100"/>
              </a:spcBef>
              <a:spcAft>
                <a:spcPts val="500"/>
              </a:spcAft>
              <a:buClr>
                <a:schemeClr val="tx2"/>
              </a:buClr>
              <a:buSzPct val="115000"/>
              <a:buFont typeface="Arial" panose="020B0604020202020204" pitchFamily="34" charset="0"/>
              <a:buChar char="−"/>
              <a:defRPr lang="en-US" sz="1500" b="0" kern="0" dirty="0">
                <a:solidFill>
                  <a:srgbClr val="3E4043"/>
                </a:solidFill>
                <a:latin typeface="+mn-lt"/>
                <a:ea typeface="+mn-ea"/>
                <a:cs typeface="Calibri" pitchFamily="34" charset="0"/>
              </a:defRPr>
            </a:lvl3pPr>
            <a:lvl4pPr marL="914400" indent="-227013" algn="l" defTabSz="1034058" rtl="0" eaLnBrk="1" fontAlgn="base" hangingPunct="1">
              <a:lnSpc>
                <a:spcPct val="100000"/>
              </a:lnSpc>
              <a:spcBef>
                <a:spcPts val="100"/>
              </a:spcBef>
              <a:spcAft>
                <a:spcPts val="500"/>
              </a:spcAft>
              <a:buClr>
                <a:schemeClr val="bg2"/>
              </a:buClr>
              <a:buSzPct val="70000"/>
              <a:buFont typeface="Arial" panose="020B0604020202020204" pitchFamily="34" charset="0"/>
              <a:buChar char="►"/>
              <a:defRPr lang="en-US" sz="1300" b="0" kern="0" dirty="0">
                <a:solidFill>
                  <a:srgbClr val="3E4043"/>
                </a:solidFill>
                <a:latin typeface="+mn-lt"/>
                <a:ea typeface="+mn-ea"/>
                <a:cs typeface="Calibri" pitchFamily="34" charset="0"/>
              </a:defRPr>
            </a:lvl4pPr>
            <a:lvl5pPr marL="1141413" indent="-227013" algn="l" defTabSz="1034058" rtl="0" eaLnBrk="1" fontAlgn="base" hangingPunct="1">
              <a:lnSpc>
                <a:spcPct val="100000"/>
              </a:lnSpc>
              <a:spcBef>
                <a:spcPts val="100"/>
              </a:spcBef>
              <a:spcAft>
                <a:spcPts val="500"/>
              </a:spcAft>
              <a:buClr>
                <a:schemeClr val="accent1"/>
              </a:buClr>
              <a:buSzPct val="90000"/>
              <a:buFont typeface="Symbol"/>
              <a:buChar char="·"/>
              <a:defRPr lang="en-US" sz="1300" b="0" kern="1200" dirty="0">
                <a:solidFill>
                  <a:schemeClr val="tx1"/>
                </a:solidFill>
                <a:latin typeface="+mn-lt"/>
                <a:ea typeface="+mn-ea"/>
                <a:cs typeface="Calibri"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lvl="0">
              <a:lnSpc>
                <a:spcPct val="90000"/>
              </a:lnSpc>
              <a:spcBef>
                <a:spcPts val="0"/>
              </a:spcBef>
              <a:spcAft>
                <a:spcPts val="0"/>
              </a:spcAft>
              <a:buClr>
                <a:srgbClr val="582C83"/>
              </a:buClr>
              <a:defRPr/>
            </a:pPr>
            <a:r>
              <a:rPr kumimoji="0" lang="en-US" sz="6000" b="1" i="0" u="none" strike="noStrike" kern="0" cap="none" spc="0" normalizeH="0" baseline="0" noProof="0" dirty="0">
                <a:ln>
                  <a:noFill/>
                </a:ln>
                <a:effectLst/>
                <a:uLnTx/>
                <a:uFillTx/>
                <a:latin typeface="Arial"/>
                <a:ea typeface="STKaiti"/>
                <a:cs typeface="Arial" panose="020B0604020202020204" pitchFamily="34" charset="0"/>
              </a:rPr>
              <a:t>F&amp;G </a:t>
            </a:r>
            <a:r>
              <a:rPr lang="en-US" sz="6000" dirty="0">
                <a:cs typeface="Arial" panose="020B0604020202020204" pitchFamily="34" charset="0"/>
              </a:rPr>
              <a:t>Dynamic </a:t>
            </a:r>
          </a:p>
          <a:p>
            <a:pPr lvl="0">
              <a:lnSpc>
                <a:spcPct val="90000"/>
              </a:lnSpc>
              <a:spcBef>
                <a:spcPts val="0"/>
              </a:spcBef>
              <a:spcAft>
                <a:spcPts val="0"/>
              </a:spcAft>
              <a:buClr>
                <a:srgbClr val="582C83"/>
              </a:buClr>
              <a:defRPr/>
            </a:pPr>
            <a:r>
              <a:rPr lang="en-US" sz="6000" dirty="0">
                <a:latin typeface="+mj-lt"/>
                <a:cs typeface="Arial" panose="020B0604020202020204" pitchFamily="34" charset="0"/>
              </a:rPr>
              <a:t>Accumulator</a:t>
            </a:r>
            <a:r>
              <a:rPr lang="en-US" sz="6000" b="0" baseline="30000" dirty="0">
                <a:latin typeface="+mj-lt"/>
              </a:rPr>
              <a:t>℠</a:t>
            </a:r>
            <a:r>
              <a:rPr lang="en-US" sz="6000" baseline="30000" dirty="0">
                <a:latin typeface="+mj-lt"/>
                <a:cs typeface="Arial" panose="020B0604020202020204" pitchFamily="34" charset="0"/>
              </a:rPr>
              <a:t> </a:t>
            </a:r>
            <a:r>
              <a:rPr lang="en-US" sz="6000" dirty="0">
                <a:cs typeface="Arial" panose="020B0604020202020204" pitchFamily="34" charset="0"/>
              </a:rPr>
              <a:t>10 </a:t>
            </a:r>
            <a:br>
              <a:rPr kumimoji="0" lang="en-US" sz="3600" b="1" i="0" u="none" strike="noStrike" kern="0" cap="none" spc="0" normalizeH="0" baseline="0" noProof="0" dirty="0">
                <a:ln>
                  <a:noFill/>
                </a:ln>
                <a:effectLst/>
                <a:uLnTx/>
                <a:uFillTx/>
                <a:latin typeface="Arial"/>
                <a:ea typeface="STKaiti"/>
                <a:cs typeface="Arial" panose="020B0604020202020204" pitchFamily="34" charset="0"/>
              </a:rPr>
            </a:br>
            <a:r>
              <a:rPr kumimoji="0" lang="en-US" sz="3600" b="1" i="0" u="none" strike="noStrike" kern="0" cap="none" spc="0" normalizeH="0" baseline="0" noProof="0" dirty="0">
                <a:ln>
                  <a:noFill/>
                </a:ln>
                <a:effectLst/>
                <a:uLnTx/>
                <a:uFillTx/>
                <a:latin typeface="Arial"/>
                <a:ea typeface="STKaiti"/>
                <a:cs typeface="Arial" panose="020B0604020202020204" pitchFamily="34" charset="0"/>
              </a:rPr>
              <a:t>Fixed Indexed Annuity</a:t>
            </a:r>
            <a:br>
              <a:rPr kumimoji="0" lang="en-US" sz="3600" b="1" i="0" u="none" strike="noStrike" kern="0" cap="none" spc="0" normalizeH="0" baseline="0" noProof="0" dirty="0">
                <a:ln>
                  <a:noFill/>
                </a:ln>
                <a:effectLst/>
                <a:uLnTx/>
                <a:uFillTx/>
                <a:latin typeface="Arial"/>
                <a:ea typeface="STKaiti"/>
                <a:cs typeface="Arial" panose="020B0604020202020204" pitchFamily="34" charset="0"/>
              </a:rPr>
            </a:br>
            <a:br>
              <a:rPr kumimoji="0" lang="en-US" sz="3600" b="1" i="0" u="none" strike="noStrike" kern="0" cap="none" spc="0" normalizeH="0" baseline="0" noProof="0" dirty="0">
                <a:ln>
                  <a:noFill/>
                </a:ln>
                <a:solidFill>
                  <a:schemeClr val="tx2"/>
                </a:solidFill>
                <a:effectLst/>
                <a:uLnTx/>
                <a:uFillTx/>
                <a:latin typeface="Arial"/>
                <a:ea typeface="STKaiti"/>
                <a:cs typeface="Arial" panose="020B0604020202020204" pitchFamily="34" charset="0"/>
              </a:rPr>
            </a:br>
            <a:r>
              <a:rPr kumimoji="0" lang="en-US" sz="2400" b="1" i="0" u="none" strike="noStrike" kern="0" cap="none" spc="0" normalizeH="0" baseline="0" noProof="0" dirty="0">
                <a:ln>
                  <a:noFill/>
                </a:ln>
                <a:solidFill>
                  <a:schemeClr val="tx2"/>
                </a:solidFill>
                <a:effectLst/>
                <a:uLnTx/>
                <a:uFillTx/>
                <a:latin typeface="Arial"/>
                <a:ea typeface="STKaiti"/>
                <a:cs typeface="Arial" panose="020B0604020202020204" pitchFamily="34" charset="0"/>
              </a:rPr>
              <a:t>F</a:t>
            </a:r>
            <a:r>
              <a:rPr lang="en-US" sz="2400" dirty="0" err="1">
                <a:solidFill>
                  <a:schemeClr val="tx2"/>
                </a:solidFill>
                <a:latin typeface="Arial"/>
                <a:ea typeface="STKaiti"/>
                <a:cs typeface="Arial" panose="020B0604020202020204" pitchFamily="34" charset="0"/>
              </a:rPr>
              <a:t>eaturing</a:t>
            </a:r>
            <a:r>
              <a:rPr lang="en-US" sz="2400" dirty="0">
                <a:solidFill>
                  <a:schemeClr val="tx2"/>
                </a:solidFill>
                <a:latin typeface="Arial"/>
                <a:ea typeface="STKaiti"/>
                <a:cs typeface="Arial" panose="020B0604020202020204" pitchFamily="34" charset="0"/>
              </a:rPr>
              <a:t> the all-new structured fixed indexed annuity (FIA) account</a:t>
            </a:r>
            <a:endParaRPr kumimoji="0" lang="en-US" sz="2400" b="1" i="0" u="none" strike="noStrike" kern="0" cap="none" spc="0" normalizeH="0" baseline="0" noProof="0" dirty="0">
              <a:ln>
                <a:noFill/>
              </a:ln>
              <a:solidFill>
                <a:schemeClr val="tx2"/>
              </a:solidFill>
              <a:effectLst/>
              <a:uLnTx/>
              <a:uFillTx/>
              <a:latin typeface="Arial"/>
              <a:ea typeface="STKaiti"/>
              <a:cs typeface="Arial" panose="020B0604020202020204" pitchFamily="34" charset="0"/>
            </a:endParaRPr>
          </a:p>
        </p:txBody>
      </p:sp>
      <p:pic>
        <p:nvPicPr>
          <p:cNvPr id="3" name="Picture 2">
            <a:extLst>
              <a:ext uri="{FF2B5EF4-FFF2-40B4-BE49-F238E27FC236}">
                <a16:creationId xmlns:a16="http://schemas.microsoft.com/office/drawing/2014/main" id="{01E40505-0414-A144-875D-303D47FCABB7}"/>
              </a:ext>
            </a:extLst>
          </p:cNvPr>
          <p:cNvPicPr>
            <a:picLocks noChangeAspect="1"/>
          </p:cNvPicPr>
          <p:nvPr/>
        </p:nvPicPr>
        <p:blipFill rotWithShape="1">
          <a:blip r:embed="rId5">
            <a:extLst>
              <a:ext uri="{28A0092B-C50C-407E-A947-70E740481C1C}">
                <a14:useLocalDpi xmlns:a14="http://schemas.microsoft.com/office/drawing/2010/main" val="0"/>
              </a:ext>
            </a:extLst>
          </a:blip>
          <a:srcRect t="5726" r="18130" b="36009"/>
          <a:stretch/>
        </p:blipFill>
        <p:spPr>
          <a:xfrm>
            <a:off x="5946643" y="0"/>
            <a:ext cx="6424259" cy="6858000"/>
          </a:xfrm>
          <a:prstGeom prst="rect">
            <a:avLst/>
          </a:prstGeom>
        </p:spPr>
      </p:pic>
      <p:sp>
        <p:nvSpPr>
          <p:cNvPr id="8" name="Footer Placeholder 5">
            <a:extLst>
              <a:ext uri="{FF2B5EF4-FFF2-40B4-BE49-F238E27FC236}">
                <a16:creationId xmlns:a16="http://schemas.microsoft.com/office/drawing/2014/main" id="{B889E09A-F9C4-0046-B32B-1CE73EB56315}"/>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ea typeface="STKaiti"/>
                <a:cs typeface="+mn-cs"/>
              </a:rPr>
              <a:t>For producer use only. Not for use with the general public.</a:t>
            </a:r>
          </a:p>
        </p:txBody>
      </p:sp>
      <p:sp>
        <p:nvSpPr>
          <p:cNvPr id="10" name="Footer Placeholder 5">
            <a:extLst>
              <a:ext uri="{FF2B5EF4-FFF2-40B4-BE49-F238E27FC236}">
                <a16:creationId xmlns:a16="http://schemas.microsoft.com/office/drawing/2014/main" id="{5195F16A-C085-BD42-8DC3-B58934AA7CB2}"/>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AD03EF9-4D8E-4A96-96C2-7429D04656A8}" type="slidenum">
              <a:rPr lang="en-US" sz="1000" smtClean="0">
                <a:solidFill>
                  <a:schemeClr val="bg1"/>
                </a:solidFill>
                <a:ea typeface="STKaiti"/>
              </a:rPr>
              <a:t>2</a:t>
            </a:fld>
            <a:endParaRPr lang="en-US" sz="1000" dirty="0">
              <a:solidFill>
                <a:schemeClr val="bg1"/>
              </a:solidFill>
              <a:ea typeface="STKaiti"/>
            </a:endParaRPr>
          </a:p>
        </p:txBody>
      </p:sp>
    </p:spTree>
    <p:extLst>
      <p:ext uri="{BB962C8B-B14F-4D97-AF65-F5344CB8AC3E}">
        <p14:creationId xmlns:p14="http://schemas.microsoft.com/office/powerpoint/2010/main" val="40768889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64236E-92B3-484A-B27B-7111E700B4CF}"/>
              </a:ext>
            </a:extLst>
          </p:cNvPr>
          <p:cNvPicPr>
            <a:picLocks noChangeAspect="1"/>
          </p:cNvPicPr>
          <p:nvPr/>
        </p:nvPicPr>
        <p:blipFill rotWithShape="1">
          <a:blip r:embed="rId3"/>
          <a:srcRect r="50241"/>
          <a:stretch/>
        </p:blipFill>
        <p:spPr>
          <a:xfrm>
            <a:off x="382756" y="45010"/>
            <a:ext cx="849779" cy="820271"/>
          </a:xfrm>
          <a:prstGeom prst="rect">
            <a:avLst/>
          </a:prstGeom>
        </p:spPr>
      </p:pic>
      <p:graphicFrame>
        <p:nvGraphicFramePr>
          <p:cNvPr id="7" name="Table 6">
            <a:extLst>
              <a:ext uri="{FF2B5EF4-FFF2-40B4-BE49-F238E27FC236}">
                <a16:creationId xmlns:a16="http://schemas.microsoft.com/office/drawing/2014/main" id="{D720312E-42E1-2D42-A2E2-52FEED54F78F}"/>
              </a:ext>
            </a:extLst>
          </p:cNvPr>
          <p:cNvGraphicFramePr>
            <a:graphicFrameLocks noGrp="1"/>
          </p:cNvGraphicFramePr>
          <p:nvPr>
            <p:extLst>
              <p:ext uri="{D42A27DB-BD31-4B8C-83A1-F6EECF244321}">
                <p14:modId xmlns:p14="http://schemas.microsoft.com/office/powerpoint/2010/main" val="3534396457"/>
              </p:ext>
            </p:extLst>
          </p:nvPr>
        </p:nvGraphicFramePr>
        <p:xfrm>
          <a:off x="741405" y="893670"/>
          <a:ext cx="11247120" cy="6089577"/>
        </p:xfrm>
        <a:graphic>
          <a:graphicData uri="http://schemas.openxmlformats.org/drawingml/2006/table">
            <a:tbl>
              <a:tblPr/>
              <a:tblGrid>
                <a:gridCol w="3291840">
                  <a:extLst>
                    <a:ext uri="{9D8B030D-6E8A-4147-A177-3AD203B41FA5}">
                      <a16:colId xmlns:a16="http://schemas.microsoft.com/office/drawing/2014/main" val="1304241889"/>
                    </a:ext>
                  </a:extLst>
                </a:gridCol>
                <a:gridCol w="7955280">
                  <a:extLst>
                    <a:ext uri="{9D8B030D-6E8A-4147-A177-3AD203B41FA5}">
                      <a16:colId xmlns:a16="http://schemas.microsoft.com/office/drawing/2014/main" val="3929044629"/>
                    </a:ext>
                  </a:extLst>
                </a:gridCol>
              </a:tblGrid>
              <a:tr h="685800">
                <a:tc>
                  <a:txBody>
                    <a:bodyPr/>
                    <a:lstStyle/>
                    <a:p>
                      <a:r>
                        <a:rPr lang="en-US" sz="1800" b="1" dirty="0">
                          <a:solidFill>
                            <a:schemeClr val="accent4"/>
                          </a:solidFill>
                          <a:effectLst/>
                          <a:latin typeface="+mn-lt"/>
                        </a:rPr>
                        <a:t>Eligible ages</a:t>
                      </a:r>
                      <a:endParaRPr lang="en-US" sz="1800" dirty="0">
                        <a:solidFill>
                          <a:schemeClr val="accent4"/>
                        </a:solidFill>
                        <a:effectLst/>
                        <a:latin typeface="+mn-lt"/>
                      </a:endParaRP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rgbClr val="284145"/>
                          </a:solidFill>
                          <a:effectLst/>
                          <a:latin typeface="+mn-lt"/>
                        </a:rPr>
                        <a:t>Non-qualified: </a:t>
                      </a:r>
                      <a:r>
                        <a:rPr lang="en-US" sz="1600" b="1" dirty="0">
                          <a:solidFill>
                            <a:schemeClr val="accent4"/>
                          </a:solidFill>
                          <a:effectLst/>
                          <a:latin typeface="+mn-lt"/>
                        </a:rPr>
                        <a:t>0-75</a:t>
                      </a:r>
                      <a:r>
                        <a:rPr lang="en-US" sz="1600" dirty="0">
                          <a:solidFill>
                            <a:srgbClr val="7D858B"/>
                          </a:solidFill>
                          <a:effectLst/>
                          <a:latin typeface="+mn-lt"/>
                        </a:rPr>
                        <a:t>  </a:t>
                      </a:r>
                      <a:r>
                        <a:rPr lang="en-US" sz="1600" dirty="0">
                          <a:solidFill>
                            <a:srgbClr val="284145"/>
                          </a:solidFill>
                          <a:effectLst/>
                          <a:latin typeface="+mn-lt"/>
                        </a:rPr>
                        <a:t>Qualified: </a:t>
                      </a:r>
                      <a:r>
                        <a:rPr lang="en-US" sz="1600" b="1" kern="1200" dirty="0">
                          <a:solidFill>
                            <a:schemeClr val="accent4"/>
                          </a:solidFill>
                          <a:effectLst/>
                          <a:latin typeface="+mn-lt"/>
                          <a:ea typeface="+mn-ea"/>
                          <a:cs typeface="+mn-cs"/>
                        </a:rPr>
                        <a:t>18-75</a:t>
                      </a:r>
                    </a:p>
                    <a:p>
                      <a:pPr marL="171450" indent="-171450">
                        <a:buClr>
                          <a:srgbClr val="582C83"/>
                        </a:buClr>
                        <a:buFont typeface="Arial" panose="020B0604020202020204" pitchFamily="34" charset="0"/>
                        <a:buChar char="•"/>
                      </a:pPr>
                      <a:r>
                        <a:rPr lang="en-US" sz="1000" dirty="0">
                          <a:solidFill>
                            <a:srgbClr val="636466"/>
                          </a:solidFill>
                          <a:effectLst/>
                          <a:latin typeface="+mn-lt"/>
                        </a:rPr>
                        <a:t>If joint owner, eligibility is based on older owner’s age</a:t>
                      </a: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0402847"/>
                  </a:ext>
                </a:extLst>
              </a:tr>
              <a:tr h="777240">
                <a:tc>
                  <a:txBody>
                    <a:bodyPr/>
                    <a:lstStyle/>
                    <a:p>
                      <a:pPr marL="0" algn="l" defTabSz="514350" rtl="0" eaLnBrk="1" latinLnBrk="0" hangingPunct="1"/>
                      <a:r>
                        <a:rPr lang="en-US" sz="1800" b="1" kern="1200" dirty="0">
                          <a:solidFill>
                            <a:schemeClr val="accent4"/>
                          </a:solidFill>
                          <a:effectLst/>
                          <a:latin typeface="+mn-lt"/>
                          <a:ea typeface="+mn-ea"/>
                          <a:cs typeface="+mn-cs"/>
                        </a:rPr>
                        <a:t>Single premium</a:t>
                      </a: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rgbClr val="636466"/>
                          </a:solidFill>
                          <a:effectLst/>
                          <a:latin typeface="+mn-lt"/>
                        </a:rPr>
                        <a:t>Minimum single premium: </a:t>
                      </a:r>
                      <a:r>
                        <a:rPr lang="en-US" sz="1600" b="1" dirty="0">
                          <a:solidFill>
                            <a:srgbClr val="103C71"/>
                          </a:solidFill>
                          <a:effectLst/>
                          <a:latin typeface="+mn-lt"/>
                        </a:rPr>
                        <a:t>$10,000</a:t>
                      </a:r>
                      <a:endParaRPr lang="en-US" sz="1600" dirty="0">
                        <a:solidFill>
                          <a:srgbClr val="103C71"/>
                        </a:solidFill>
                        <a:effectLst/>
                        <a:latin typeface="+mn-lt"/>
                      </a:endParaRPr>
                    </a:p>
                    <a:p>
                      <a:pPr marL="171450" indent="-171450">
                        <a:buClr>
                          <a:srgbClr val="582C83"/>
                        </a:buClr>
                        <a:buFont typeface="Arial" panose="020B0604020202020204" pitchFamily="34" charset="0"/>
                        <a:buChar char="•"/>
                      </a:pPr>
                      <a:r>
                        <a:rPr lang="en-US" sz="1000" dirty="0">
                          <a:solidFill>
                            <a:srgbClr val="636466"/>
                          </a:solidFill>
                          <a:effectLst/>
                          <a:latin typeface="+mn-lt"/>
                        </a:rPr>
                        <a:t>$2,000 per interest option</a:t>
                      </a:r>
                    </a:p>
                    <a:p>
                      <a:pPr marL="171450" indent="-171450">
                        <a:buClr>
                          <a:srgbClr val="582C83"/>
                        </a:buClr>
                        <a:buFont typeface="Arial" panose="020B0604020202020204" pitchFamily="34" charset="0"/>
                        <a:buChar char="•"/>
                      </a:pPr>
                      <a:r>
                        <a:rPr lang="en-US" sz="1000" dirty="0">
                          <a:solidFill>
                            <a:srgbClr val="636466"/>
                          </a:solidFill>
                          <a:effectLst/>
                          <a:latin typeface="+mn-lt"/>
                        </a:rPr>
                        <a:t>$1M and over requires home office approval </a:t>
                      </a: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217245"/>
                  </a:ext>
                </a:extLst>
              </a:tr>
              <a:tr h="2468880">
                <a:tc>
                  <a:txBody>
                    <a:bodyPr/>
                    <a:lstStyle/>
                    <a:p>
                      <a:pPr marL="0" algn="l" defTabSz="514350" rtl="0" eaLnBrk="1" latinLnBrk="0" hangingPunct="1"/>
                      <a:r>
                        <a:rPr lang="en-US" sz="1800" b="1" kern="1200" dirty="0">
                          <a:solidFill>
                            <a:schemeClr val="accent4"/>
                          </a:solidFill>
                          <a:effectLst/>
                          <a:latin typeface="+mn-lt"/>
                          <a:ea typeface="+mn-ea"/>
                          <a:cs typeface="+mn-cs"/>
                        </a:rPr>
                        <a:t>Interest options</a:t>
                      </a:r>
                    </a:p>
                    <a:p>
                      <a:r>
                        <a:rPr lang="en-US" sz="1000" dirty="0">
                          <a:solidFill>
                            <a:srgbClr val="636466"/>
                          </a:solidFill>
                          <a:effectLst/>
                          <a:latin typeface="+mn-lt"/>
                        </a:rPr>
                        <a:t>In addition to the structured FIA account, may </a:t>
                      </a:r>
                    </a:p>
                    <a:p>
                      <a:r>
                        <a:rPr lang="en-US" sz="1000" dirty="0">
                          <a:solidFill>
                            <a:srgbClr val="636466"/>
                          </a:solidFill>
                          <a:effectLst/>
                          <a:latin typeface="+mn-lt"/>
                        </a:rPr>
                        <a:t>allocate to a fixed account or a traditional FIA </a:t>
                      </a:r>
                    </a:p>
                    <a:p>
                      <a:r>
                        <a:rPr lang="en-US" sz="1000" dirty="0">
                          <a:solidFill>
                            <a:srgbClr val="636466"/>
                          </a:solidFill>
                          <a:effectLst/>
                          <a:latin typeface="+mn-lt"/>
                        </a:rPr>
                        <a:t>account indexed to the S&amp;P 500</a:t>
                      </a:r>
                      <a:r>
                        <a:rPr lang="en-US" sz="1000" baseline="30000" dirty="0">
                          <a:solidFill>
                            <a:srgbClr val="636466"/>
                          </a:solidFill>
                          <a:effectLst/>
                          <a:latin typeface="+mn-lt"/>
                        </a:rPr>
                        <a:t>®</a:t>
                      </a:r>
                      <a:r>
                        <a:rPr lang="en-US" sz="1000" dirty="0">
                          <a:solidFill>
                            <a:srgbClr val="636466"/>
                          </a:solidFill>
                          <a:effectLst/>
                          <a:latin typeface="+mn-lt"/>
                        </a:rPr>
                        <a:t>. May only be</a:t>
                      </a:r>
                    </a:p>
                    <a:p>
                      <a:r>
                        <a:rPr lang="en-US" sz="1000" dirty="0">
                          <a:solidFill>
                            <a:srgbClr val="636466"/>
                          </a:solidFill>
                          <a:effectLst/>
                          <a:latin typeface="+mn-lt"/>
                        </a:rPr>
                        <a:t>allocated to one structured FIA account at a time. </a:t>
                      </a:r>
                    </a:p>
                    <a:p>
                      <a:r>
                        <a:rPr lang="en-US" sz="1000" dirty="0">
                          <a:solidFill>
                            <a:srgbClr val="636466"/>
                          </a:solidFill>
                          <a:effectLst/>
                          <a:latin typeface="+mn-lt"/>
                        </a:rPr>
                        <a:t>Can allocate out of structured FIA account</a:t>
                      </a:r>
                    </a:p>
                    <a:p>
                      <a:r>
                        <a:rPr lang="en-US" sz="1000" dirty="0">
                          <a:solidFill>
                            <a:srgbClr val="636466"/>
                          </a:solidFill>
                          <a:effectLst/>
                          <a:latin typeface="+mn-lt"/>
                        </a:rPr>
                        <a:t>into the fixed account at the end of every </a:t>
                      </a:r>
                    </a:p>
                    <a:p>
                      <a:r>
                        <a:rPr lang="en-US" sz="1000" dirty="0">
                          <a:solidFill>
                            <a:srgbClr val="636466"/>
                          </a:solidFill>
                          <a:effectLst/>
                          <a:latin typeface="+mn-lt"/>
                        </a:rPr>
                        <a:t>one-year tracking period but only allowed to </a:t>
                      </a:r>
                    </a:p>
                    <a:p>
                      <a:r>
                        <a:rPr lang="en-US" sz="1000" dirty="0">
                          <a:solidFill>
                            <a:srgbClr val="636466"/>
                          </a:solidFill>
                          <a:effectLst/>
                          <a:latin typeface="+mn-lt"/>
                        </a:rPr>
                        <a:t>relocate back to the structured FIA account at </a:t>
                      </a:r>
                    </a:p>
                    <a:p>
                      <a:r>
                        <a:rPr lang="en-US" sz="1000" dirty="0">
                          <a:solidFill>
                            <a:srgbClr val="636466"/>
                          </a:solidFill>
                          <a:effectLst/>
                          <a:latin typeface="+mn-lt"/>
                        </a:rPr>
                        <a:t>the end of every 10-year crediting period. Can </a:t>
                      </a:r>
                    </a:p>
                    <a:p>
                      <a:r>
                        <a:rPr lang="en-US" sz="1000" dirty="0">
                          <a:solidFill>
                            <a:srgbClr val="636466"/>
                          </a:solidFill>
                          <a:effectLst/>
                          <a:latin typeface="+mn-lt"/>
                        </a:rPr>
                        <a:t>reallocate between structured FIA accounts at </a:t>
                      </a:r>
                    </a:p>
                    <a:p>
                      <a:r>
                        <a:rPr lang="en-US" sz="1000" dirty="0">
                          <a:solidFill>
                            <a:srgbClr val="636466"/>
                          </a:solidFill>
                          <a:effectLst/>
                          <a:latin typeface="+mn-lt"/>
                        </a:rPr>
                        <a:t>the end of every one-year tracking period. </a:t>
                      </a:r>
                      <a:endParaRPr lang="en-US" sz="1000" dirty="0">
                        <a:solidFill>
                          <a:srgbClr val="636466"/>
                        </a:solidFill>
                        <a:effectLst/>
                        <a:highlight>
                          <a:srgbClr val="FFFF00"/>
                        </a:highlight>
                        <a:latin typeface="+mn-lt"/>
                      </a:endParaRP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100" dirty="0">
                        <a:solidFill>
                          <a:srgbClr val="284145"/>
                        </a:solidFill>
                        <a:effectLst/>
                        <a:latin typeface="+mn-lt"/>
                      </a:endParaRP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8770100"/>
                  </a:ext>
                </a:extLst>
              </a:tr>
              <a:tr h="822960">
                <a:tc>
                  <a:txBody>
                    <a:bodyPr/>
                    <a:lstStyle/>
                    <a:p>
                      <a:pPr marL="0" algn="l" defTabSz="514350" rtl="0" eaLnBrk="1" latinLnBrk="0" hangingPunct="1"/>
                      <a:r>
                        <a:rPr lang="en-US" sz="1800" b="1" kern="1200" dirty="0">
                          <a:solidFill>
                            <a:schemeClr val="accent4"/>
                          </a:solidFill>
                          <a:effectLst/>
                          <a:latin typeface="+mn-lt"/>
                          <a:ea typeface="+mn-ea"/>
                          <a:cs typeface="+mn-cs"/>
                        </a:rPr>
                        <a:t>Death benefit</a:t>
                      </a:r>
                    </a:p>
                    <a:p>
                      <a:r>
                        <a:rPr lang="en-US" sz="1000" b="1" dirty="0">
                          <a:solidFill>
                            <a:srgbClr val="636466"/>
                          </a:solidFill>
                          <a:effectLst/>
                          <a:latin typeface="+mn-lt"/>
                        </a:rPr>
                        <a:t>Prior withdrawals reduce benefit amounts.</a:t>
                      </a:r>
                      <a:r>
                        <a:rPr lang="en-US" sz="1000" dirty="0">
                          <a:solidFill>
                            <a:srgbClr val="636466"/>
                          </a:solidFill>
                          <a:effectLst/>
                          <a:latin typeface="+mn-lt"/>
                        </a:rPr>
                        <a:t> </a:t>
                      </a:r>
                      <a:r>
                        <a:rPr lang="en-US" sz="1000" kern="1200" dirty="0">
                          <a:solidFill>
                            <a:srgbClr val="636466"/>
                          </a:solidFill>
                          <a:effectLst/>
                          <a:latin typeface="+mn-lt"/>
                          <a:ea typeface="+mn-ea"/>
                          <a:cs typeface="+mn-cs"/>
                        </a:rPr>
                        <a:t>Partial index credit, if applicable, paid up to the date of death.</a:t>
                      </a: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solidFill>
                            <a:srgbClr val="FF8A0F"/>
                          </a:solidFill>
                          <a:effectLst/>
                          <a:latin typeface="+mn-lt"/>
                        </a:rPr>
                        <a:t>Paid as a lump sum, greater of:</a:t>
                      </a:r>
                      <a:endParaRPr lang="en-US" sz="1200" dirty="0">
                        <a:solidFill>
                          <a:srgbClr val="FF8A0F"/>
                        </a:solidFill>
                        <a:effectLst/>
                        <a:latin typeface="+mn-lt"/>
                      </a:endParaRPr>
                    </a:p>
                    <a:p>
                      <a:pPr marL="171450" indent="-171450">
                        <a:buClr>
                          <a:srgbClr val="FF9800"/>
                        </a:buClr>
                        <a:buSzPct val="70000"/>
                        <a:buFont typeface="Arial" panose="020B0604020202020204" pitchFamily="34" charset="0"/>
                        <a:buChar char="►"/>
                      </a:pPr>
                      <a:r>
                        <a:rPr lang="en-US" sz="1000" dirty="0">
                          <a:solidFill>
                            <a:srgbClr val="636466"/>
                          </a:solidFill>
                          <a:effectLst/>
                          <a:latin typeface="+mn-lt"/>
                        </a:rPr>
                        <a:t>Strategy Account Value of Fixed Account + Strategy Tracking Value of Vesting Point-to-Point + Mid-Year Strategy Death Credit</a:t>
                      </a:r>
                    </a:p>
                    <a:p>
                      <a:pPr marL="171450" indent="-171450">
                        <a:buClr>
                          <a:srgbClr val="FF9800"/>
                        </a:buClr>
                        <a:buSzPct val="70000"/>
                        <a:buFont typeface="Arial" panose="020B0604020202020204" pitchFamily="34" charset="0"/>
                        <a:buChar char="►"/>
                      </a:pPr>
                      <a:r>
                        <a:rPr lang="en-US" sz="1000" dirty="0">
                          <a:solidFill>
                            <a:srgbClr val="636466"/>
                          </a:solidFill>
                          <a:effectLst/>
                          <a:latin typeface="+mn-lt"/>
                        </a:rPr>
                        <a:t>Minimum Guaranteed Surrender Value</a:t>
                      </a: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8920932"/>
                  </a:ext>
                </a:extLst>
              </a:tr>
              <a:tr h="1271689">
                <a:tc>
                  <a:txBody>
                    <a:bodyPr/>
                    <a:lstStyle/>
                    <a:p>
                      <a:pPr marL="0" algn="l" defTabSz="514350" rtl="0" eaLnBrk="1" latinLnBrk="0" hangingPunct="1"/>
                      <a:r>
                        <a:rPr lang="en-US" sz="1800" b="1" kern="1200" dirty="0">
                          <a:solidFill>
                            <a:schemeClr val="accent4"/>
                          </a:solidFill>
                          <a:effectLst/>
                          <a:latin typeface="+mn-lt"/>
                          <a:ea typeface="+mn-ea"/>
                          <a:cs typeface="+mn-cs"/>
                        </a:rPr>
                        <a:t>Free partial </a:t>
                      </a:r>
                    </a:p>
                    <a:p>
                      <a:pPr marL="0" algn="l" defTabSz="514350" rtl="0" eaLnBrk="1" latinLnBrk="0" hangingPunct="1"/>
                      <a:r>
                        <a:rPr lang="en-US" sz="1800" b="1" kern="1200" dirty="0">
                          <a:solidFill>
                            <a:schemeClr val="accent4"/>
                          </a:solidFill>
                          <a:effectLst/>
                          <a:latin typeface="+mn-lt"/>
                          <a:ea typeface="+mn-ea"/>
                          <a:cs typeface="+mn-cs"/>
                        </a:rPr>
                        <a:t>withdrawals</a:t>
                      </a: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514350" rtl="0" eaLnBrk="1" latinLnBrk="0" hangingPunct="1"/>
                      <a:r>
                        <a:rPr lang="en-US" sz="1200" b="1" kern="1200" dirty="0">
                          <a:solidFill>
                            <a:srgbClr val="FF8A0F"/>
                          </a:solidFill>
                          <a:effectLst/>
                          <a:latin typeface="+mn-lt"/>
                          <a:ea typeface="+mn-ea"/>
                          <a:cs typeface="+mn-cs"/>
                        </a:rPr>
                        <a:t>Withdrawals ≤ 10% of the account value or vesting value of the structured FIA account may be taken each contract year with no surrender charge or Market Value Adjustment (MVA). Withdrawals may be taken as:</a:t>
                      </a:r>
                    </a:p>
                    <a:p>
                      <a:pPr marL="171450" indent="-171450">
                        <a:buClr>
                          <a:srgbClr val="582C83"/>
                        </a:buClr>
                        <a:buFont typeface="Arial" panose="020B0604020202020204" pitchFamily="34" charset="0"/>
                        <a:buChar char="•"/>
                      </a:pPr>
                      <a:r>
                        <a:rPr lang="en-US" sz="1000" dirty="0">
                          <a:solidFill>
                            <a:srgbClr val="636466"/>
                          </a:solidFill>
                          <a:effectLst/>
                          <a:latin typeface="+mn-lt"/>
                        </a:rPr>
                        <a:t>Systematic withdrawals on monthly, quarterly, or semi-annual basis; or</a:t>
                      </a:r>
                    </a:p>
                    <a:p>
                      <a:pPr marL="171450" indent="-171450">
                        <a:buClr>
                          <a:srgbClr val="582C83"/>
                        </a:buClr>
                        <a:buFont typeface="Arial" panose="020B0604020202020204" pitchFamily="34" charset="0"/>
                        <a:buChar char="•"/>
                      </a:pPr>
                      <a:r>
                        <a:rPr lang="en-US" sz="1000" dirty="0">
                          <a:solidFill>
                            <a:srgbClr val="636466"/>
                          </a:solidFill>
                          <a:effectLst/>
                          <a:latin typeface="+mn-lt"/>
                        </a:rPr>
                        <a:t>Up to four non-systematic withdrawals per year.</a:t>
                      </a:r>
                    </a:p>
                    <a:p>
                      <a:pPr marL="171450" indent="-171450">
                        <a:buClr>
                          <a:srgbClr val="582C83"/>
                        </a:buClr>
                        <a:buFont typeface="Arial" panose="020B0604020202020204" pitchFamily="34" charset="0"/>
                        <a:buChar char="•"/>
                      </a:pPr>
                      <a:r>
                        <a:rPr lang="en-US" sz="1000" dirty="0">
                          <a:solidFill>
                            <a:srgbClr val="636466"/>
                          </a:solidFill>
                          <a:effectLst/>
                          <a:latin typeface="+mn-lt"/>
                        </a:rPr>
                        <a:t>All withdrawals have partial index adjustments that can be positive or negative.</a:t>
                      </a:r>
                    </a:p>
                  </a:txBody>
                  <a:tcPr marL="133862" marR="133862" marT="133862" marB="13386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847385"/>
                  </a:ext>
                </a:extLst>
              </a:tr>
            </a:tbl>
          </a:graphicData>
        </a:graphic>
      </p:graphicFrame>
      <p:sp>
        <p:nvSpPr>
          <p:cNvPr id="8" name="Rectangle 1">
            <a:extLst>
              <a:ext uri="{FF2B5EF4-FFF2-40B4-BE49-F238E27FC236}">
                <a16:creationId xmlns:a16="http://schemas.microsoft.com/office/drawing/2014/main" id="{EA941B00-DB10-A746-9952-5C43D7A822D6}"/>
              </a:ext>
            </a:extLst>
          </p:cNvPr>
          <p:cNvSpPr>
            <a:spLocks noChangeArrowheads="1"/>
          </p:cNvSpPr>
          <p:nvPr/>
        </p:nvSpPr>
        <p:spPr bwMode="auto">
          <a:xfrm>
            <a:off x="4035425" y="8715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dirty="0">
                <a:ln>
                  <a:noFill/>
                </a:ln>
                <a:solidFill>
                  <a:srgbClr val="4D4D4F"/>
                </a:solidFill>
                <a:effectLst/>
                <a:uLnTx/>
                <a:uFillTx/>
                <a:latin typeface="Arial" panose="020B0604020202020204" pitchFamily="34" charset="0"/>
                <a:ea typeface="STKaiti"/>
                <a:cs typeface="+mn-cs"/>
              </a:rPr>
            </a:br>
            <a:endParaRPr kumimoji="0" lang="en-US" altLang="en-US" sz="800" b="0" i="0" u="none" strike="noStrike" kern="1200" cap="none" spc="0" normalizeH="0" baseline="0" noProof="0" dirty="0">
              <a:ln>
                <a:noFill/>
              </a:ln>
              <a:solidFill>
                <a:srgbClr val="4D4D4F"/>
              </a:solidFill>
              <a:effectLst/>
              <a:uLnTx/>
              <a:uFillTx/>
              <a:latin typeface="Arial"/>
              <a:ea typeface="STKait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dirty="0">
                <a:ln>
                  <a:noFill/>
                </a:ln>
                <a:solidFill>
                  <a:srgbClr val="4D4D4F"/>
                </a:solidFill>
                <a:effectLst/>
                <a:uLnTx/>
                <a:uFillTx/>
                <a:latin typeface="Arial" panose="020B0604020202020204" pitchFamily="34" charset="0"/>
                <a:ea typeface="STKaiti"/>
                <a:cs typeface="Arial" panose="020B0604020202020204" pitchFamily="34" charset="0"/>
              </a:rPr>
            </a:br>
            <a:endParaRPr kumimoji="0" lang="en-US" altLang="en-US" sz="1800" b="0" i="0" u="none" strike="noStrike" kern="1200" cap="none" spc="0" normalizeH="0" baseline="0" noProof="0" dirty="0">
              <a:ln>
                <a:noFill/>
              </a:ln>
              <a:solidFill>
                <a:srgbClr val="4D4D4F"/>
              </a:solidFill>
              <a:effectLst/>
              <a:uLnTx/>
              <a:uFillTx/>
              <a:latin typeface="Arial" panose="020B0604020202020204" pitchFamily="34" charset="0"/>
              <a:ea typeface="STKaiti"/>
              <a:cs typeface="+mn-cs"/>
            </a:endParaRPr>
          </a:p>
        </p:txBody>
      </p:sp>
      <p:graphicFrame>
        <p:nvGraphicFramePr>
          <p:cNvPr id="12" name="Table 11">
            <a:extLst>
              <a:ext uri="{FF2B5EF4-FFF2-40B4-BE49-F238E27FC236}">
                <a16:creationId xmlns:a16="http://schemas.microsoft.com/office/drawing/2014/main" id="{4EB55818-C694-F942-B7F5-5F227381846C}"/>
              </a:ext>
            </a:extLst>
          </p:cNvPr>
          <p:cNvGraphicFramePr>
            <a:graphicFrameLocks noGrp="1"/>
          </p:cNvGraphicFramePr>
          <p:nvPr>
            <p:extLst>
              <p:ext uri="{D42A27DB-BD31-4B8C-83A1-F6EECF244321}">
                <p14:modId xmlns:p14="http://schemas.microsoft.com/office/powerpoint/2010/main" val="2405042345"/>
              </p:ext>
            </p:extLst>
          </p:nvPr>
        </p:nvGraphicFramePr>
        <p:xfrm>
          <a:off x="4108180" y="2445092"/>
          <a:ext cx="7414868" cy="2329992"/>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898148839"/>
                    </a:ext>
                  </a:extLst>
                </a:gridCol>
                <a:gridCol w="5403188">
                  <a:extLst>
                    <a:ext uri="{9D8B030D-6E8A-4147-A177-3AD203B41FA5}">
                      <a16:colId xmlns:a16="http://schemas.microsoft.com/office/drawing/2014/main" val="578674873"/>
                    </a:ext>
                  </a:extLst>
                </a:gridCol>
              </a:tblGrid>
              <a:tr h="228600">
                <a:tc gridSpan="2">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900" b="1" kern="1200" dirty="0">
                          <a:solidFill>
                            <a:srgbClr val="FF9800"/>
                          </a:solidFill>
                          <a:latin typeface="Arial" panose="020B0604020202020204" pitchFamily="34" charset="0"/>
                          <a:ea typeface="+mn-ea"/>
                          <a:cs typeface="Arial" panose="020B0604020202020204" pitchFamily="34" charset="0"/>
                        </a:rPr>
                        <a:t>Index-based interest  </a:t>
                      </a:r>
                      <a:r>
                        <a:rPr lang="en-US" sz="900" b="1" kern="1200" dirty="0">
                          <a:solidFill>
                            <a:schemeClr val="lt1"/>
                          </a:solidFill>
                          <a:latin typeface="Arial" panose="020B0604020202020204" pitchFamily="34" charset="0"/>
                          <a:ea typeface="+mn-ea"/>
                          <a:cs typeface="Arial" panose="020B0604020202020204" pitchFamily="34" charset="0"/>
                        </a:rPr>
                        <a:t>guaranteed never to go below 0%, even if the index decreases</a:t>
                      </a:r>
                    </a:p>
                  </a:txBody>
                  <a:tcPr marL="76911" marR="76911" marT="38455" marB="3845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US"/>
                    </a:p>
                  </a:txBody>
                  <a:tcPr/>
                </a:tc>
                <a:extLst>
                  <a:ext uri="{0D108BD9-81ED-4DB2-BD59-A6C34878D82A}">
                    <a16:rowId xmlns:a16="http://schemas.microsoft.com/office/drawing/2014/main" val="1239057083"/>
                  </a:ext>
                </a:extLst>
              </a:tr>
              <a:tr h="548640">
                <a:tc>
                  <a:txBody>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lang="en-US" sz="1200" kern="1200" dirty="0">
                          <a:solidFill>
                            <a:srgbClr val="636466"/>
                          </a:solidFill>
                          <a:effectLst/>
                          <a:latin typeface="Arial" panose="020B0604020202020204" pitchFamily="34" charset="0"/>
                          <a:ea typeface="+mn-ea"/>
                          <a:cs typeface="Arial" panose="020B0604020202020204" pitchFamily="34" charset="0"/>
                        </a:rPr>
                        <a:t>Structured FIA account</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1200" kern="1200" dirty="0">
                        <a:solidFill>
                          <a:srgbClr val="636466"/>
                        </a:solidFill>
                        <a:effectLst/>
                        <a:latin typeface="Arial" panose="020B0604020202020204" pitchFamily="34" charset="0"/>
                        <a:ea typeface="+mn-ea"/>
                        <a:cs typeface="Arial" panose="020B0604020202020204" pitchFamily="34" charset="0"/>
                      </a:endParaRPr>
                    </a:p>
                  </a:txBody>
                  <a:tcPr marL="153822" marR="76911" marT="76911" marB="769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19063" indent="-119063">
                        <a:lnSpc>
                          <a:spcPct val="90000"/>
                        </a:lnSpc>
                        <a:spcAft>
                          <a:spcPts val="300"/>
                        </a:spcAft>
                        <a:buFont typeface="Arial" panose="020B0604020202020204" pitchFamily="34" charset="0"/>
                        <a:buChar char="•"/>
                        <a:tabLst/>
                      </a:pPr>
                      <a:r>
                        <a:rPr lang="en-US" sz="900" kern="1200" dirty="0">
                          <a:solidFill>
                            <a:srgbClr val="636466"/>
                          </a:solidFill>
                          <a:effectLst/>
                          <a:latin typeface="Arial" panose="020B0604020202020204" pitchFamily="34" charset="0"/>
                          <a:ea typeface="+mn-ea"/>
                          <a:cs typeface="Arial" panose="020B0604020202020204" pitchFamily="34" charset="0"/>
                        </a:rPr>
                        <a:t>10-year crediting period with one-year annual point-to-point tracking periods</a:t>
                      </a:r>
                    </a:p>
                    <a:p>
                      <a:pPr marL="376238" marR="0" lvl="1" indent="-119063" algn="l" defTabSz="514350" rtl="0" eaLnBrk="1" fontAlgn="auto" latinLnBrk="0" hangingPunct="1">
                        <a:lnSpc>
                          <a:spcPct val="90000"/>
                        </a:lnSpc>
                        <a:spcBef>
                          <a:spcPts val="0"/>
                        </a:spcBef>
                        <a:spcAft>
                          <a:spcPts val="300"/>
                        </a:spcAft>
                        <a:buClrTx/>
                        <a:buSzTx/>
                        <a:buFont typeface="Arial" panose="020B0604020202020204" pitchFamily="34" charset="0"/>
                        <a:buChar char="•"/>
                        <a:tabLst/>
                        <a:defRPr/>
                      </a:pPr>
                      <a:r>
                        <a:rPr lang="en-US" sz="900" kern="1200" dirty="0">
                          <a:solidFill>
                            <a:srgbClr val="636466"/>
                          </a:solidFill>
                          <a:effectLst/>
                          <a:latin typeface="Arial" panose="020B0604020202020204" pitchFamily="34" charset="0"/>
                          <a:ea typeface="+mn-ea"/>
                          <a:cs typeface="Arial" panose="020B0604020202020204" pitchFamily="34" charset="0"/>
                        </a:rPr>
                        <a:t>S&amp;P 500</a:t>
                      </a:r>
                      <a:r>
                        <a:rPr lang="en-US" sz="900" kern="1200" baseline="30000" dirty="0">
                          <a:solidFill>
                            <a:srgbClr val="636466"/>
                          </a:solidFill>
                          <a:effectLst/>
                          <a:latin typeface="Arial" panose="020B0604020202020204" pitchFamily="34" charset="0"/>
                          <a:ea typeface="+mn-ea"/>
                          <a:cs typeface="Arial" panose="020B0604020202020204" pitchFamily="34" charset="0"/>
                        </a:rPr>
                        <a:t>®  </a:t>
                      </a:r>
                      <a:r>
                        <a:rPr lang="en-US" sz="900" kern="1200" dirty="0">
                          <a:solidFill>
                            <a:srgbClr val="636466"/>
                          </a:solidFill>
                          <a:effectLst/>
                          <a:latin typeface="Arial" panose="020B0604020202020204" pitchFamily="34" charset="0"/>
                          <a:ea typeface="+mn-ea"/>
                          <a:cs typeface="Arial" panose="020B0604020202020204" pitchFamily="34" charset="0"/>
                        </a:rPr>
                        <a:t>one-year tracking period point-to-point with cap or par rate</a:t>
                      </a:r>
                    </a:p>
                  </a:txBody>
                  <a:tcPr marL="153822" marR="76911" marT="76911" marB="769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88746299"/>
                  </a:ext>
                </a:extLst>
              </a:tr>
              <a:tr h="234170">
                <a:tc>
                  <a:txBody>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lang="en-US" sz="1200" kern="1200" dirty="0">
                          <a:solidFill>
                            <a:srgbClr val="636466"/>
                          </a:solidFill>
                          <a:effectLst/>
                          <a:latin typeface="Arial" panose="020B0604020202020204" pitchFamily="34" charset="0"/>
                          <a:ea typeface="+mn-ea"/>
                          <a:cs typeface="Arial" panose="020B0604020202020204" pitchFamily="34" charset="0"/>
                        </a:rPr>
                        <a:t>          Dial in your track</a:t>
                      </a:r>
                    </a:p>
                  </a:txBody>
                  <a:tcPr marL="153822" marR="76911" marT="76911" marB="769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514350"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sz="900" kern="1200" dirty="0">
                          <a:solidFill>
                            <a:srgbClr val="636466"/>
                          </a:solidFill>
                          <a:effectLst/>
                          <a:latin typeface="Arial" panose="020B0604020202020204" pitchFamily="34" charset="0"/>
                          <a:ea typeface="+mn-ea"/>
                          <a:cs typeface="Arial" panose="020B0604020202020204" pitchFamily="34" charset="0"/>
                        </a:rPr>
                        <a:t>Once adequate gains are established, at the beginning of your contract year, dial in the gains you want to leverage. Choose a 0%, -2.5%, -5% or -10% floor track.</a:t>
                      </a:r>
                    </a:p>
                  </a:txBody>
                  <a:tcPr marL="153822" marR="76911" marT="76911" marB="769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9371328"/>
                  </a:ext>
                </a:extLst>
              </a:tr>
              <a:tr h="273882">
                <a:tc>
                  <a:txBody>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lang="en-US" sz="1200" kern="1200" dirty="0">
                          <a:solidFill>
                            <a:srgbClr val="636466"/>
                          </a:solidFill>
                          <a:effectLst/>
                          <a:latin typeface="Arial" panose="020B0604020202020204" pitchFamily="34" charset="0"/>
                          <a:ea typeface="+mn-ea"/>
                          <a:cs typeface="Arial" panose="020B0604020202020204" pitchFamily="34" charset="0"/>
                        </a:rPr>
                        <a:t>Vesting schedule</a:t>
                      </a:r>
                      <a:br>
                        <a:rPr lang="en-US" sz="1200" kern="1200" dirty="0">
                          <a:solidFill>
                            <a:srgbClr val="636466"/>
                          </a:solidFill>
                          <a:effectLst/>
                          <a:latin typeface="Arial" panose="020B0604020202020204" pitchFamily="34" charset="0"/>
                          <a:ea typeface="+mn-ea"/>
                          <a:cs typeface="Arial" panose="020B0604020202020204" pitchFamily="34" charset="0"/>
                        </a:rPr>
                      </a:br>
                      <a:r>
                        <a:rPr lang="en-US" sz="1000" kern="1200" dirty="0">
                          <a:solidFill>
                            <a:srgbClr val="636466"/>
                          </a:solidFill>
                          <a:effectLst/>
                          <a:latin typeface="Arial" panose="020B0604020202020204" pitchFamily="34" charset="0"/>
                          <a:ea typeface="+mn-ea"/>
                          <a:cs typeface="Arial" panose="020B0604020202020204" pitchFamily="34" charset="0"/>
                        </a:rPr>
                        <a:t>Structured FIA account </a:t>
                      </a:r>
                      <a:br>
                        <a:rPr lang="en-US" sz="1000" kern="1200" dirty="0">
                          <a:solidFill>
                            <a:srgbClr val="636466"/>
                          </a:solidFill>
                          <a:effectLst/>
                          <a:latin typeface="Arial" panose="020B0604020202020204" pitchFamily="34" charset="0"/>
                          <a:ea typeface="+mn-ea"/>
                          <a:cs typeface="Arial" panose="020B0604020202020204" pitchFamily="34" charset="0"/>
                        </a:rPr>
                      </a:br>
                      <a:r>
                        <a:rPr lang="en-US" sz="1000" kern="1200" dirty="0">
                          <a:solidFill>
                            <a:srgbClr val="636466"/>
                          </a:solidFill>
                          <a:effectLst/>
                          <a:latin typeface="Arial" panose="020B0604020202020204" pitchFamily="34" charset="0"/>
                          <a:ea typeface="+mn-ea"/>
                          <a:cs typeface="Arial" panose="020B0604020202020204" pitchFamily="34" charset="0"/>
                        </a:rPr>
                        <a:t>interest credits</a:t>
                      </a:r>
                    </a:p>
                  </a:txBody>
                  <a:tcPr marL="153822" marR="76911" marT="76911" marB="769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nSpc>
                          <a:spcPct val="90000"/>
                        </a:lnSpc>
                        <a:spcAft>
                          <a:spcPts val="300"/>
                        </a:spcAft>
                        <a:buFont typeface="Arial" panose="020B0604020202020204" pitchFamily="34" charset="0"/>
                        <a:buNone/>
                        <a:tabLst/>
                      </a:pPr>
                      <a:endParaRPr lang="en-US" sz="900" kern="1200" dirty="0">
                        <a:solidFill>
                          <a:srgbClr val="636466"/>
                        </a:solidFill>
                        <a:effectLst/>
                        <a:latin typeface="Arial" panose="020B0604020202020204" pitchFamily="34" charset="0"/>
                        <a:ea typeface="+mn-ea"/>
                        <a:cs typeface="Arial" panose="020B0604020202020204" pitchFamily="34" charset="0"/>
                      </a:endParaRPr>
                    </a:p>
                    <a:p>
                      <a:pPr marL="0" indent="0">
                        <a:lnSpc>
                          <a:spcPct val="90000"/>
                        </a:lnSpc>
                        <a:spcAft>
                          <a:spcPts val="300"/>
                        </a:spcAft>
                        <a:buFont typeface="Arial" panose="020B0604020202020204" pitchFamily="34" charset="0"/>
                        <a:buNone/>
                        <a:tabLst/>
                      </a:pPr>
                      <a:endParaRPr lang="en-US" sz="900" kern="1200" dirty="0">
                        <a:solidFill>
                          <a:srgbClr val="636466"/>
                        </a:solidFill>
                        <a:effectLst/>
                        <a:latin typeface="Arial" panose="020B0604020202020204" pitchFamily="34" charset="0"/>
                        <a:ea typeface="+mn-ea"/>
                        <a:cs typeface="Arial" panose="020B0604020202020204" pitchFamily="34" charset="0"/>
                      </a:endParaRPr>
                    </a:p>
                    <a:p>
                      <a:pPr marL="0" indent="0">
                        <a:lnSpc>
                          <a:spcPct val="90000"/>
                        </a:lnSpc>
                        <a:spcAft>
                          <a:spcPts val="300"/>
                        </a:spcAft>
                        <a:buFont typeface="Arial" panose="020B0604020202020204" pitchFamily="34" charset="0"/>
                        <a:buNone/>
                        <a:tabLst/>
                      </a:pPr>
                      <a:endParaRPr lang="en-US" sz="900" kern="1200" dirty="0">
                        <a:solidFill>
                          <a:srgbClr val="636466"/>
                        </a:solidFill>
                        <a:effectLst/>
                        <a:latin typeface="Arial" panose="020B0604020202020204" pitchFamily="34" charset="0"/>
                        <a:ea typeface="+mn-ea"/>
                        <a:cs typeface="Arial" panose="020B0604020202020204" pitchFamily="34" charset="0"/>
                      </a:endParaRPr>
                    </a:p>
                    <a:p>
                      <a:pPr marL="0" indent="0">
                        <a:lnSpc>
                          <a:spcPct val="90000"/>
                        </a:lnSpc>
                        <a:spcAft>
                          <a:spcPts val="300"/>
                        </a:spcAft>
                        <a:buFont typeface="Arial" panose="020B0604020202020204" pitchFamily="34" charset="0"/>
                        <a:buNone/>
                        <a:tabLst/>
                      </a:pPr>
                      <a:endParaRPr lang="en-US" sz="900" kern="1200" dirty="0">
                        <a:solidFill>
                          <a:srgbClr val="636466"/>
                        </a:solidFill>
                        <a:effectLst/>
                        <a:latin typeface="Arial" panose="020B0604020202020204" pitchFamily="34" charset="0"/>
                        <a:ea typeface="+mn-ea"/>
                        <a:cs typeface="Arial" panose="020B0604020202020204" pitchFamily="34" charset="0"/>
                      </a:endParaRPr>
                    </a:p>
                    <a:p>
                      <a:pPr marL="0" indent="0">
                        <a:lnSpc>
                          <a:spcPct val="90000"/>
                        </a:lnSpc>
                        <a:spcAft>
                          <a:spcPts val="300"/>
                        </a:spcAft>
                        <a:buFont typeface="Arial" panose="020B0604020202020204" pitchFamily="34" charset="0"/>
                        <a:buNone/>
                        <a:tabLst/>
                      </a:pPr>
                      <a:endParaRPr lang="en-US" sz="900" kern="1200" dirty="0">
                        <a:solidFill>
                          <a:srgbClr val="636466"/>
                        </a:solidFill>
                        <a:effectLst/>
                        <a:latin typeface="Arial" panose="020B0604020202020204" pitchFamily="34" charset="0"/>
                        <a:ea typeface="+mn-ea"/>
                        <a:cs typeface="Arial" panose="020B0604020202020204" pitchFamily="34" charset="0"/>
                      </a:endParaRPr>
                    </a:p>
                  </a:txBody>
                  <a:tcPr marL="153822" marR="76911" marT="76911" marB="769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6840"/>
                  </a:ext>
                </a:extLst>
              </a:tr>
              <a:tr h="228600">
                <a:tc gridSpan="2">
                  <a:txBody>
                    <a:bodyPr/>
                    <a:lstStyle/>
                    <a:p>
                      <a:r>
                        <a:rPr lang="en-US" sz="900" dirty="0">
                          <a:solidFill>
                            <a:srgbClr val="FF9800"/>
                          </a:solidFill>
                          <a:latin typeface="Arial" panose="020B0604020202020204" pitchFamily="34" charset="0"/>
                          <a:cs typeface="Arial" panose="020B0604020202020204" pitchFamily="34" charset="0"/>
                        </a:rPr>
                        <a:t>Fixed crediting </a:t>
                      </a:r>
                      <a:r>
                        <a:rPr lang="en-US" sz="900" dirty="0">
                          <a:solidFill>
                            <a:schemeClr val="bg1"/>
                          </a:solidFill>
                          <a:latin typeface="Arial" panose="020B0604020202020204" pitchFamily="34" charset="0"/>
                          <a:cs typeface="Arial" panose="020B0604020202020204" pitchFamily="34" charset="0"/>
                        </a:rPr>
                        <a:t>set once per year, guaranteed ≥ 0.5%</a:t>
                      </a:r>
                    </a:p>
                  </a:txBody>
                  <a:tcPr marL="76911" marR="76911" marT="38455" marB="3845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US" dirty="0"/>
                    </a:p>
                  </a:txBody>
                  <a:tcPr/>
                </a:tc>
                <a:extLst>
                  <a:ext uri="{0D108BD9-81ED-4DB2-BD59-A6C34878D82A}">
                    <a16:rowId xmlns:a16="http://schemas.microsoft.com/office/drawing/2014/main" val="1243241171"/>
                  </a:ext>
                </a:extLst>
              </a:tr>
            </a:tbl>
          </a:graphicData>
        </a:graphic>
      </p:graphicFrame>
      <p:sp>
        <p:nvSpPr>
          <p:cNvPr id="13" name="Rectangle 12">
            <a:extLst>
              <a:ext uri="{FF2B5EF4-FFF2-40B4-BE49-F238E27FC236}">
                <a16:creationId xmlns:a16="http://schemas.microsoft.com/office/drawing/2014/main" id="{A76ADD97-5C07-7F44-A28F-55C2BF18315B}"/>
              </a:ext>
            </a:extLst>
          </p:cNvPr>
          <p:cNvSpPr/>
          <p:nvPr/>
        </p:nvSpPr>
        <p:spPr>
          <a:xfrm>
            <a:off x="7664823" y="0"/>
            <a:ext cx="4527177" cy="914400"/>
          </a:xfrm>
          <a:prstGeom prst="rect">
            <a:avLst/>
          </a:prstGeom>
          <a:solidFill>
            <a:schemeClr val="bg2"/>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STKaiti"/>
                <a:cs typeface="+mn-cs"/>
              </a:rPr>
              <a:t>Fixed Indexed Annuity</a:t>
            </a:r>
          </a:p>
        </p:txBody>
      </p:sp>
      <p:pic>
        <p:nvPicPr>
          <p:cNvPr id="14" name="Picture 2" descr="Download Prompt Service - Car Speed Dial PNG Image with No ...">
            <a:extLst>
              <a:ext uri="{FF2B5EF4-FFF2-40B4-BE49-F238E27FC236}">
                <a16:creationId xmlns:a16="http://schemas.microsoft.com/office/drawing/2014/main" id="{2BA06560-2018-4AF0-90FF-AC4EE56CF171}"/>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0035" y="3327801"/>
            <a:ext cx="375860" cy="2406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EEEC68B3-1B24-42AA-A805-2292598A4217}"/>
              </a:ext>
            </a:extLst>
          </p:cNvPr>
          <p:cNvGraphicFramePr>
            <a:graphicFrameLocks noGrp="1"/>
          </p:cNvGraphicFramePr>
          <p:nvPr>
            <p:extLst>
              <p:ext uri="{D42A27DB-BD31-4B8C-83A1-F6EECF244321}">
                <p14:modId xmlns:p14="http://schemas.microsoft.com/office/powerpoint/2010/main" val="2420949008"/>
              </p:ext>
            </p:extLst>
          </p:nvPr>
        </p:nvGraphicFramePr>
        <p:xfrm>
          <a:off x="6216572" y="3726970"/>
          <a:ext cx="5205730" cy="713232"/>
        </p:xfrm>
        <a:graphic>
          <a:graphicData uri="http://schemas.openxmlformats.org/drawingml/2006/table">
            <a:tbl>
              <a:tblPr firstRow="1" bandRow="1">
                <a:tableStyleId>{5C22544A-7EE6-4342-B048-85BDC9FD1C3A}</a:tableStyleId>
              </a:tblPr>
              <a:tblGrid>
                <a:gridCol w="519430">
                  <a:extLst>
                    <a:ext uri="{9D8B030D-6E8A-4147-A177-3AD203B41FA5}">
                      <a16:colId xmlns:a16="http://schemas.microsoft.com/office/drawing/2014/main" val="4129615070"/>
                    </a:ext>
                  </a:extLst>
                </a:gridCol>
                <a:gridCol w="443230">
                  <a:extLst>
                    <a:ext uri="{9D8B030D-6E8A-4147-A177-3AD203B41FA5}">
                      <a16:colId xmlns:a16="http://schemas.microsoft.com/office/drawing/2014/main" val="3651949226"/>
                    </a:ext>
                  </a:extLst>
                </a:gridCol>
                <a:gridCol w="443230">
                  <a:extLst>
                    <a:ext uri="{9D8B030D-6E8A-4147-A177-3AD203B41FA5}">
                      <a16:colId xmlns:a16="http://schemas.microsoft.com/office/drawing/2014/main" val="415913755"/>
                    </a:ext>
                  </a:extLst>
                </a:gridCol>
                <a:gridCol w="443230">
                  <a:extLst>
                    <a:ext uri="{9D8B030D-6E8A-4147-A177-3AD203B41FA5}">
                      <a16:colId xmlns:a16="http://schemas.microsoft.com/office/drawing/2014/main" val="535925170"/>
                    </a:ext>
                  </a:extLst>
                </a:gridCol>
                <a:gridCol w="443230">
                  <a:extLst>
                    <a:ext uri="{9D8B030D-6E8A-4147-A177-3AD203B41FA5}">
                      <a16:colId xmlns:a16="http://schemas.microsoft.com/office/drawing/2014/main" val="1918951840"/>
                    </a:ext>
                  </a:extLst>
                </a:gridCol>
                <a:gridCol w="443230">
                  <a:extLst>
                    <a:ext uri="{9D8B030D-6E8A-4147-A177-3AD203B41FA5}">
                      <a16:colId xmlns:a16="http://schemas.microsoft.com/office/drawing/2014/main" val="3606730206"/>
                    </a:ext>
                  </a:extLst>
                </a:gridCol>
                <a:gridCol w="443230">
                  <a:extLst>
                    <a:ext uri="{9D8B030D-6E8A-4147-A177-3AD203B41FA5}">
                      <a16:colId xmlns:a16="http://schemas.microsoft.com/office/drawing/2014/main" val="821485371"/>
                    </a:ext>
                  </a:extLst>
                </a:gridCol>
                <a:gridCol w="506730">
                  <a:extLst>
                    <a:ext uri="{9D8B030D-6E8A-4147-A177-3AD203B41FA5}">
                      <a16:colId xmlns:a16="http://schemas.microsoft.com/office/drawing/2014/main" val="4157317441"/>
                    </a:ext>
                  </a:extLst>
                </a:gridCol>
                <a:gridCol w="506730">
                  <a:extLst>
                    <a:ext uri="{9D8B030D-6E8A-4147-A177-3AD203B41FA5}">
                      <a16:colId xmlns:a16="http://schemas.microsoft.com/office/drawing/2014/main" val="3974916211"/>
                    </a:ext>
                  </a:extLst>
                </a:gridCol>
                <a:gridCol w="506730">
                  <a:extLst>
                    <a:ext uri="{9D8B030D-6E8A-4147-A177-3AD203B41FA5}">
                      <a16:colId xmlns:a16="http://schemas.microsoft.com/office/drawing/2014/main" val="2551981462"/>
                    </a:ext>
                  </a:extLst>
                </a:gridCol>
                <a:gridCol w="506730">
                  <a:extLst>
                    <a:ext uri="{9D8B030D-6E8A-4147-A177-3AD203B41FA5}">
                      <a16:colId xmlns:a16="http://schemas.microsoft.com/office/drawing/2014/main" val="3930472330"/>
                    </a:ext>
                  </a:extLst>
                </a:gridCol>
              </a:tblGrid>
              <a:tr h="182880">
                <a:tc>
                  <a:txBody>
                    <a:bodyPr/>
                    <a:lstStyle/>
                    <a:p>
                      <a:endParaRPr lang="en-US" sz="900" b="0" dirty="0">
                        <a:solidFill>
                          <a:schemeClr val="bg1"/>
                        </a:solidFill>
                      </a:endParaRPr>
                    </a:p>
                  </a:txBody>
                  <a:tcPr marL="45720" marR="45720" marT="27432" marB="27432">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gridSpan="10">
                  <a:txBody>
                    <a:bodyPr/>
                    <a:lstStyle/>
                    <a:p>
                      <a:pPr algn="ctr"/>
                      <a:r>
                        <a:rPr lang="en-US" sz="900" b="0" dirty="0">
                          <a:solidFill>
                            <a:schemeClr val="bg1"/>
                          </a:solidFill>
                        </a:rPr>
                        <a:t>End of contract year</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hMerge="1">
                  <a:txBody>
                    <a:bodyPr/>
                    <a:lstStyle/>
                    <a:p>
                      <a:endParaRPr lang="en-US" sz="900" dirty="0"/>
                    </a:p>
                  </a:txBody>
                  <a:tcPr>
                    <a:solidFill>
                      <a:schemeClr val="tx1">
                        <a:lumMod val="60000"/>
                        <a:lumOff val="40000"/>
                      </a:schemeClr>
                    </a:solidFill>
                  </a:tcPr>
                </a:tc>
                <a:tc hMerge="1">
                  <a:txBody>
                    <a:bodyPr/>
                    <a:lstStyle/>
                    <a:p>
                      <a:endParaRPr lang="en-US" sz="900" dirty="0"/>
                    </a:p>
                  </a:txBody>
                  <a:tcPr>
                    <a:solidFill>
                      <a:schemeClr val="tx1">
                        <a:lumMod val="60000"/>
                        <a:lumOff val="40000"/>
                      </a:schemeClr>
                    </a:solidFill>
                  </a:tcPr>
                </a:tc>
                <a:tc hMerge="1">
                  <a:txBody>
                    <a:bodyPr/>
                    <a:lstStyle/>
                    <a:p>
                      <a:endParaRPr lang="en-US" sz="900" dirty="0"/>
                    </a:p>
                  </a:txBody>
                  <a:tcPr>
                    <a:solidFill>
                      <a:schemeClr val="tx1">
                        <a:lumMod val="60000"/>
                        <a:lumOff val="40000"/>
                      </a:schemeClr>
                    </a:solidFill>
                  </a:tcPr>
                </a:tc>
                <a:tc hMerge="1">
                  <a:txBody>
                    <a:bodyPr/>
                    <a:lstStyle/>
                    <a:p>
                      <a:endParaRPr lang="en-US" sz="900" dirty="0"/>
                    </a:p>
                  </a:txBody>
                  <a:tcPr>
                    <a:solidFill>
                      <a:schemeClr val="tx1">
                        <a:lumMod val="60000"/>
                        <a:lumOff val="40000"/>
                      </a:schemeClr>
                    </a:solidFill>
                  </a:tcPr>
                </a:tc>
                <a:tc hMerge="1">
                  <a:txBody>
                    <a:bodyPr/>
                    <a:lstStyle/>
                    <a:p>
                      <a:endParaRPr lang="en-US" sz="900" dirty="0"/>
                    </a:p>
                  </a:txBody>
                  <a:tcPr>
                    <a:solidFill>
                      <a:schemeClr val="tx1">
                        <a:lumMod val="60000"/>
                        <a:lumOff val="40000"/>
                      </a:schemeClr>
                    </a:solidFill>
                  </a:tcPr>
                </a:tc>
                <a:tc hMerge="1">
                  <a:txBody>
                    <a:bodyPr/>
                    <a:lstStyle/>
                    <a:p>
                      <a:endParaRPr lang="en-US" sz="900" dirty="0"/>
                    </a:p>
                  </a:txBody>
                  <a:tcPr>
                    <a:solidFill>
                      <a:schemeClr val="tx1">
                        <a:lumMod val="60000"/>
                        <a:lumOff val="40000"/>
                      </a:schemeClr>
                    </a:solidFill>
                  </a:tcPr>
                </a:tc>
                <a:tc hMerge="1">
                  <a:txBody>
                    <a:bodyPr/>
                    <a:lstStyle/>
                    <a:p>
                      <a:endParaRPr lang="en-US" sz="900" dirty="0"/>
                    </a:p>
                  </a:txBody>
                  <a:tcPr>
                    <a:solidFill>
                      <a:schemeClr val="tx1">
                        <a:lumMod val="60000"/>
                        <a:lumOff val="40000"/>
                      </a:schemeClr>
                    </a:solidFill>
                  </a:tcPr>
                </a:tc>
                <a:tc hMerge="1">
                  <a:txBody>
                    <a:bodyPr/>
                    <a:lstStyle/>
                    <a:p>
                      <a:endParaRPr lang="en-US" sz="900" dirty="0"/>
                    </a:p>
                  </a:txBody>
                  <a:tcPr>
                    <a:solidFill>
                      <a:schemeClr val="tx1">
                        <a:lumMod val="60000"/>
                        <a:lumOff val="40000"/>
                      </a:schemeClr>
                    </a:solidFill>
                  </a:tcPr>
                </a:tc>
                <a:tc hMerge="1">
                  <a:txBody>
                    <a:bodyPr/>
                    <a:lstStyle/>
                    <a:p>
                      <a:endParaRPr lang="en-US" sz="900" dirty="0"/>
                    </a:p>
                  </a:txBody>
                  <a:tcPr>
                    <a:solidFill>
                      <a:schemeClr val="tx1">
                        <a:lumMod val="60000"/>
                        <a:lumOff val="40000"/>
                      </a:schemeClr>
                    </a:solidFill>
                  </a:tcPr>
                </a:tc>
                <a:extLst>
                  <a:ext uri="{0D108BD9-81ED-4DB2-BD59-A6C34878D82A}">
                    <a16:rowId xmlns:a16="http://schemas.microsoft.com/office/drawing/2014/main" val="4103560564"/>
                  </a:ext>
                </a:extLst>
              </a:tr>
              <a:tr h="0">
                <a:tc>
                  <a:txBody>
                    <a:bodyPr/>
                    <a:lstStyle/>
                    <a:p>
                      <a:pPr algn="ctr"/>
                      <a:r>
                        <a:rPr lang="en-US" sz="900" b="0" dirty="0">
                          <a:solidFill>
                            <a:schemeClr val="bg1"/>
                          </a:solidFill>
                        </a:rPr>
                        <a:t>Issue </a:t>
                      </a:r>
                    </a:p>
                    <a:p>
                      <a:pPr algn="ctr"/>
                      <a:r>
                        <a:rPr lang="en-US" sz="900" b="0" dirty="0">
                          <a:solidFill>
                            <a:schemeClr val="bg1"/>
                          </a:solidFill>
                        </a:rPr>
                        <a:t>date</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1</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2</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3</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4</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5</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6</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7</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8</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9</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algn="ctr"/>
                      <a:r>
                        <a:rPr lang="en-US" sz="900" b="0" dirty="0">
                          <a:solidFill>
                            <a:schemeClr val="bg1"/>
                          </a:solidFill>
                        </a:rPr>
                        <a:t>10+</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extLst>
                  <a:ext uri="{0D108BD9-81ED-4DB2-BD59-A6C34878D82A}">
                    <a16:rowId xmlns:a16="http://schemas.microsoft.com/office/drawing/2014/main" val="3601770173"/>
                  </a:ext>
                </a:extLst>
              </a:tr>
              <a:tr h="0">
                <a:tc>
                  <a:txBody>
                    <a:bodyPr/>
                    <a:lstStyle/>
                    <a:p>
                      <a:pPr algn="ctr"/>
                      <a:r>
                        <a:rPr lang="en-US" sz="900" b="0" dirty="0">
                          <a:solidFill>
                            <a:srgbClr val="636466"/>
                          </a:solidFill>
                        </a:rPr>
                        <a:t>90%</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92%</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94%</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96%</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97%</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98%</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99%</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100%</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100%</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100%</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tc>
                  <a:txBody>
                    <a:bodyPr/>
                    <a:lstStyle/>
                    <a:p>
                      <a:pPr algn="ctr"/>
                      <a:r>
                        <a:rPr lang="en-US" sz="900" b="0" dirty="0">
                          <a:solidFill>
                            <a:srgbClr val="636466"/>
                          </a:solidFill>
                        </a:rPr>
                        <a:t>100%</a:t>
                      </a:r>
                    </a:p>
                  </a:txBody>
                  <a:tcPr marL="45720" marR="45720" marT="27432"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F2F2"/>
                    </a:solidFill>
                  </a:tcPr>
                </a:tc>
                <a:extLst>
                  <a:ext uri="{0D108BD9-81ED-4DB2-BD59-A6C34878D82A}">
                    <a16:rowId xmlns:a16="http://schemas.microsoft.com/office/drawing/2014/main" val="3891023502"/>
                  </a:ext>
                </a:extLst>
              </a:tr>
            </a:tbl>
          </a:graphicData>
        </a:graphic>
      </p:graphicFrame>
      <p:sp>
        <p:nvSpPr>
          <p:cNvPr id="16" name="Text Placeholder 1">
            <a:extLst>
              <a:ext uri="{FF2B5EF4-FFF2-40B4-BE49-F238E27FC236}">
                <a16:creationId xmlns:a16="http://schemas.microsoft.com/office/drawing/2014/main" id="{B426128A-5F1A-EC46-BB92-D822661A1E19}"/>
              </a:ext>
            </a:extLst>
          </p:cNvPr>
          <p:cNvSpPr>
            <a:spLocks noGrp="1"/>
          </p:cNvSpPr>
          <p:nvPr>
            <p:ph type="body" sz="quarter" idx="11"/>
          </p:nvPr>
        </p:nvSpPr>
        <p:spPr>
          <a:xfrm>
            <a:off x="1583905" y="-103757"/>
            <a:ext cx="10319870" cy="1058509"/>
          </a:xfrm>
        </p:spPr>
        <p:txBody>
          <a:bodyPr/>
          <a:lstStyle/>
          <a:p>
            <a:r>
              <a:rPr lang="en-US" dirty="0"/>
              <a:t>Dynamic Accumulator</a:t>
            </a:r>
            <a:br>
              <a:rPr lang="en-US" dirty="0"/>
            </a:br>
            <a:r>
              <a:rPr lang="en-US" sz="1200" dirty="0"/>
              <a:t>Featuring the structured FIA account</a:t>
            </a:r>
          </a:p>
        </p:txBody>
      </p:sp>
      <p:sp>
        <p:nvSpPr>
          <p:cNvPr id="17" name="Footer Placeholder 5">
            <a:extLst>
              <a:ext uri="{FF2B5EF4-FFF2-40B4-BE49-F238E27FC236}">
                <a16:creationId xmlns:a16="http://schemas.microsoft.com/office/drawing/2014/main" id="{67230C7A-9C1B-8A49-BE91-10C88BE6F112}"/>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5" name="Footer Placeholder 5">
            <a:extLst>
              <a:ext uri="{FF2B5EF4-FFF2-40B4-BE49-F238E27FC236}">
                <a16:creationId xmlns:a16="http://schemas.microsoft.com/office/drawing/2014/main" id="{E3B9D187-DEB3-4503-B2DF-E427DFD93D78}"/>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20</a:t>
            </a:fld>
            <a:endParaRPr lang="en-US" sz="1000" dirty="0">
              <a:solidFill>
                <a:srgbClr val="636466"/>
              </a:solidFill>
              <a:ea typeface="STKaiti"/>
            </a:endParaRPr>
          </a:p>
        </p:txBody>
      </p:sp>
    </p:spTree>
    <p:extLst>
      <p:ext uri="{BB962C8B-B14F-4D97-AF65-F5344CB8AC3E}">
        <p14:creationId xmlns:p14="http://schemas.microsoft.com/office/powerpoint/2010/main" val="152142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A8C40F-5E79-E84A-8C7D-F4DAAFCE6F11}"/>
              </a:ext>
            </a:extLst>
          </p:cNvPr>
          <p:cNvSpPr>
            <a:spLocks noGrp="1"/>
          </p:cNvSpPr>
          <p:nvPr>
            <p:ph type="body" sz="quarter" idx="11"/>
          </p:nvPr>
        </p:nvSpPr>
        <p:spPr>
          <a:xfrm>
            <a:off x="1583905" y="-103757"/>
            <a:ext cx="10319870" cy="1058509"/>
          </a:xfrm>
        </p:spPr>
        <p:txBody>
          <a:bodyPr/>
          <a:lstStyle/>
          <a:p>
            <a:r>
              <a:rPr lang="en-US" dirty="0"/>
              <a:t>Dynamic Accumulator</a:t>
            </a:r>
            <a:br>
              <a:rPr lang="en-US" dirty="0"/>
            </a:br>
            <a:r>
              <a:rPr lang="en-US" sz="1200" dirty="0"/>
              <a:t>Featuring the structured FIA account</a:t>
            </a:r>
          </a:p>
        </p:txBody>
      </p:sp>
      <p:pic>
        <p:nvPicPr>
          <p:cNvPr id="4" name="Picture 3">
            <a:extLst>
              <a:ext uri="{FF2B5EF4-FFF2-40B4-BE49-F238E27FC236}">
                <a16:creationId xmlns:a16="http://schemas.microsoft.com/office/drawing/2014/main" id="{EF64236E-92B3-484A-B27B-7111E700B4CF}"/>
              </a:ext>
            </a:extLst>
          </p:cNvPr>
          <p:cNvPicPr>
            <a:picLocks noChangeAspect="1"/>
          </p:cNvPicPr>
          <p:nvPr/>
        </p:nvPicPr>
        <p:blipFill rotWithShape="1">
          <a:blip r:embed="rId3"/>
          <a:srcRect r="50241"/>
          <a:stretch/>
        </p:blipFill>
        <p:spPr>
          <a:xfrm>
            <a:off x="382756" y="45010"/>
            <a:ext cx="849779" cy="820271"/>
          </a:xfrm>
          <a:prstGeom prst="rect">
            <a:avLst/>
          </a:prstGeom>
        </p:spPr>
      </p:pic>
      <p:graphicFrame>
        <p:nvGraphicFramePr>
          <p:cNvPr id="7" name="Table 6">
            <a:extLst>
              <a:ext uri="{FF2B5EF4-FFF2-40B4-BE49-F238E27FC236}">
                <a16:creationId xmlns:a16="http://schemas.microsoft.com/office/drawing/2014/main" id="{D720312E-42E1-2D42-A2E2-52FEED54F78F}"/>
              </a:ext>
            </a:extLst>
          </p:cNvPr>
          <p:cNvGraphicFramePr>
            <a:graphicFrameLocks noGrp="1"/>
          </p:cNvGraphicFramePr>
          <p:nvPr>
            <p:extLst>
              <p:ext uri="{D42A27DB-BD31-4B8C-83A1-F6EECF244321}">
                <p14:modId xmlns:p14="http://schemas.microsoft.com/office/powerpoint/2010/main" val="325989245"/>
              </p:ext>
            </p:extLst>
          </p:nvPr>
        </p:nvGraphicFramePr>
        <p:xfrm>
          <a:off x="618258" y="1176338"/>
          <a:ext cx="10955483" cy="4774692"/>
        </p:xfrm>
        <a:graphic>
          <a:graphicData uri="http://schemas.openxmlformats.org/drawingml/2006/table">
            <a:tbl>
              <a:tblPr/>
              <a:tblGrid>
                <a:gridCol w="3668277">
                  <a:extLst>
                    <a:ext uri="{9D8B030D-6E8A-4147-A177-3AD203B41FA5}">
                      <a16:colId xmlns:a16="http://schemas.microsoft.com/office/drawing/2014/main" val="1304241889"/>
                    </a:ext>
                  </a:extLst>
                </a:gridCol>
                <a:gridCol w="3643603">
                  <a:extLst>
                    <a:ext uri="{9D8B030D-6E8A-4147-A177-3AD203B41FA5}">
                      <a16:colId xmlns:a16="http://schemas.microsoft.com/office/drawing/2014/main" val="3929044629"/>
                    </a:ext>
                  </a:extLst>
                </a:gridCol>
                <a:gridCol w="3643603">
                  <a:extLst>
                    <a:ext uri="{9D8B030D-6E8A-4147-A177-3AD203B41FA5}">
                      <a16:colId xmlns:a16="http://schemas.microsoft.com/office/drawing/2014/main" val="2805221872"/>
                    </a:ext>
                  </a:extLst>
                </a:gridCol>
              </a:tblGrid>
              <a:tr h="344571">
                <a:tc>
                  <a:txBody>
                    <a:bodyPr/>
                    <a:lstStyle/>
                    <a:p>
                      <a:r>
                        <a:rPr lang="en-US" sz="1800" b="1" kern="1200" dirty="0">
                          <a:solidFill>
                            <a:schemeClr val="accent4"/>
                          </a:solidFill>
                          <a:effectLst/>
                          <a:latin typeface="+mn-lt"/>
                          <a:ea typeface="+mn-ea"/>
                          <a:cs typeface="+mn-cs"/>
                        </a:rPr>
                        <a:t>Surrender charge percentages— </a:t>
                      </a:r>
                    </a:p>
                    <a:p>
                      <a:r>
                        <a:rPr lang="en-US" sz="1800" b="1" kern="1200" dirty="0">
                          <a:solidFill>
                            <a:schemeClr val="accent4"/>
                          </a:solidFill>
                          <a:effectLst/>
                          <a:latin typeface="+mn-lt"/>
                          <a:ea typeface="+mn-ea"/>
                          <a:cs typeface="+mn-cs"/>
                        </a:rPr>
                        <a:t>for withdrawals &gt; 10.00% </a:t>
                      </a: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en-US" sz="1000" dirty="0">
                        <a:solidFill>
                          <a:srgbClr val="284145"/>
                        </a:solidFill>
                        <a:effectLst/>
                        <a:latin typeface="+mn-lt"/>
                      </a:endParaRPr>
                    </a:p>
                    <a:p>
                      <a:endParaRPr lang="en-US" sz="1000" dirty="0">
                        <a:solidFill>
                          <a:srgbClr val="284145"/>
                        </a:solidFill>
                        <a:effectLst/>
                        <a:latin typeface="+mn-lt"/>
                      </a:endParaRPr>
                    </a:p>
                    <a:p>
                      <a:endParaRPr lang="en-US" sz="1000" dirty="0">
                        <a:solidFill>
                          <a:srgbClr val="284145"/>
                        </a:solidFill>
                        <a:effectLst/>
                        <a:latin typeface="+mn-lt"/>
                      </a:endParaRPr>
                    </a:p>
                    <a:p>
                      <a:endParaRPr lang="en-US" sz="1000" dirty="0">
                        <a:solidFill>
                          <a:srgbClr val="284145"/>
                        </a:solidFill>
                        <a:effectLst/>
                        <a:latin typeface="+mn-lt"/>
                      </a:endParaRPr>
                    </a:p>
                    <a:p>
                      <a:endParaRPr lang="en-US" sz="1000" dirty="0">
                        <a:solidFill>
                          <a:srgbClr val="284145"/>
                        </a:solidFill>
                        <a:effectLst/>
                        <a:latin typeface="+mn-lt"/>
                      </a:endParaRPr>
                    </a:p>
                    <a:p>
                      <a:endParaRPr lang="en-US" sz="1000" dirty="0">
                        <a:solidFill>
                          <a:srgbClr val="284145"/>
                        </a:solidFill>
                        <a:effectLst/>
                        <a:latin typeface="+mn-lt"/>
                      </a:endParaRPr>
                    </a:p>
                    <a:p>
                      <a:endParaRPr lang="en-US" sz="1000" dirty="0">
                        <a:solidFill>
                          <a:srgbClr val="284145"/>
                        </a:solidFill>
                        <a:effectLst/>
                        <a:latin typeface="+mn-lt"/>
                      </a:endParaRPr>
                    </a:p>
                    <a:p>
                      <a:endParaRPr lang="en-US" sz="1000" dirty="0">
                        <a:solidFill>
                          <a:srgbClr val="284145"/>
                        </a:solidFill>
                        <a:effectLst/>
                        <a:latin typeface="+mn-lt"/>
                      </a:endParaRPr>
                    </a:p>
                    <a:p>
                      <a:r>
                        <a:rPr lang="en-US" sz="1000" dirty="0">
                          <a:solidFill>
                            <a:srgbClr val="636466"/>
                          </a:solidFill>
                          <a:effectLst/>
                          <a:latin typeface="+mn-lt"/>
                        </a:rPr>
                        <a:t>All withdrawals are subject to partial index credits, which may be positive or negative. Any time a withdrawal incurs a surrender charge, a Market Value Adjustment (MVA) will be applied. The MVA is based on a formula that takes into account changes in rates since contract issuance. Generally, if rates have risen, the MVA will decrease surrender value; if rates have fallen, it will increase surrender value. State variations apply.</a:t>
                      </a: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3064217245"/>
                  </a:ext>
                </a:extLst>
              </a:tr>
              <a:tr h="463827">
                <a:tc>
                  <a:txBody>
                    <a:bodyPr/>
                    <a:lstStyle/>
                    <a:p>
                      <a:pPr marL="0" algn="l" defTabSz="514350" rtl="0" eaLnBrk="1" latinLnBrk="0" hangingPunct="1"/>
                      <a:r>
                        <a:rPr lang="en-US" sz="1800" b="1" kern="1200" dirty="0">
                          <a:solidFill>
                            <a:schemeClr val="accent4"/>
                          </a:solidFill>
                          <a:effectLst/>
                          <a:latin typeface="+mn-lt"/>
                          <a:ea typeface="+mn-ea"/>
                          <a:cs typeface="+mn-cs"/>
                        </a:rPr>
                        <a:t>Required Minimum Distribution (RMD) friendly</a:t>
                      </a:r>
                      <a:endParaRPr lang="en-US" sz="1800" dirty="0">
                        <a:solidFill>
                          <a:srgbClr val="284145"/>
                        </a:solidFill>
                        <a:effectLst/>
                        <a:latin typeface="+mn-lt"/>
                      </a:endParaRPr>
                    </a:p>
                    <a:p>
                      <a:pPr marL="0" algn="l" defTabSz="514350" rtl="0" eaLnBrk="1" latinLnBrk="0" hangingPunct="1"/>
                      <a:endParaRPr lang="en-US" sz="1050" dirty="0">
                        <a:solidFill>
                          <a:srgbClr val="284145"/>
                        </a:solidFill>
                        <a:effectLst/>
                        <a:latin typeface="+mn-lt"/>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171450" marR="0" lvl="0" indent="-171450" algn="l" defTabSz="514350" rtl="0" eaLnBrk="1" fontAlgn="auto" latinLnBrk="0" hangingPunct="1">
                        <a:lnSpc>
                          <a:spcPct val="90000"/>
                        </a:lnSpc>
                        <a:spcBef>
                          <a:spcPts val="0"/>
                        </a:spcBef>
                        <a:spcAft>
                          <a:spcPts val="300"/>
                        </a:spcAft>
                        <a:buClrTx/>
                        <a:buSzTx/>
                        <a:buFont typeface="Arial" panose="020B0604020202020204" pitchFamily="34" charset="0"/>
                        <a:buChar char="•"/>
                        <a:tabLst/>
                        <a:defRPr/>
                      </a:pPr>
                      <a:r>
                        <a:rPr lang="en-US" sz="1013" kern="1200" dirty="0">
                          <a:solidFill>
                            <a:schemeClr val="tx1"/>
                          </a:solidFill>
                          <a:effectLst/>
                          <a:latin typeface="+mn-lt"/>
                          <a:ea typeface="+mn-ea"/>
                          <a:cs typeface="+mn-cs"/>
                        </a:rPr>
                        <a:t>RMD free amount may be withdrawn without a surrender charge or MVA</a:t>
                      </a:r>
                    </a:p>
                    <a:p>
                      <a:pPr marL="171450" marR="0" lvl="0" indent="-171450" algn="l" defTabSz="514350" rtl="0" eaLnBrk="1" fontAlgn="auto" latinLnBrk="0" hangingPunct="1">
                        <a:lnSpc>
                          <a:spcPct val="90000"/>
                        </a:lnSpc>
                        <a:spcBef>
                          <a:spcPts val="0"/>
                        </a:spcBef>
                        <a:spcAft>
                          <a:spcPts val="300"/>
                        </a:spcAft>
                        <a:buClrTx/>
                        <a:buSzTx/>
                        <a:buFont typeface="Arial" panose="020B0604020202020204" pitchFamily="34" charset="0"/>
                        <a:buChar char="•"/>
                        <a:tabLst/>
                        <a:defRPr/>
                      </a:pPr>
                      <a:r>
                        <a:rPr lang="en-US" sz="1013" kern="1200" dirty="0">
                          <a:solidFill>
                            <a:schemeClr val="tx1"/>
                          </a:solidFill>
                          <a:effectLst/>
                          <a:latin typeface="+mn-lt"/>
                          <a:ea typeface="+mn-ea"/>
                          <a:cs typeface="+mn-cs"/>
                        </a:rPr>
                        <a:t>The RMD amount is reduced for all prior withdrawals taken in the contract year</a:t>
                      </a:r>
                    </a:p>
                    <a:p>
                      <a:pPr marL="0" marR="0" lvl="0" indent="0" algn="l" defTabSz="514350" rtl="0" eaLnBrk="1" fontAlgn="auto" latinLnBrk="0" hangingPunct="1">
                        <a:lnSpc>
                          <a:spcPct val="90000"/>
                        </a:lnSpc>
                        <a:spcBef>
                          <a:spcPts val="0"/>
                        </a:spcBef>
                        <a:spcAft>
                          <a:spcPts val="300"/>
                        </a:spcAft>
                        <a:buClrTx/>
                        <a:buSzTx/>
                        <a:buFont typeface="Arial" panose="020B0604020202020204" pitchFamily="34" charset="0"/>
                        <a:buNone/>
                        <a:tabLst/>
                        <a:defRPr/>
                      </a:pPr>
                      <a:endParaRPr lang="en-US" sz="1200" baseline="30000" dirty="0">
                        <a:solidFill>
                          <a:srgbClr val="284145"/>
                        </a:solidFill>
                        <a:effectLst/>
                        <a:latin typeface="+mn-lt"/>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171450" indent="-171450">
                        <a:lnSpc>
                          <a:spcPct val="90000"/>
                        </a:lnSpc>
                        <a:spcAft>
                          <a:spcPts val="300"/>
                        </a:spcAft>
                        <a:buClr>
                          <a:srgbClr val="582C83"/>
                        </a:buClr>
                        <a:buFont typeface="Arial" panose="020B0604020202020204" pitchFamily="34" charset="0"/>
                        <a:buChar char="•"/>
                      </a:pPr>
                      <a:endParaRPr lang="en-US" sz="1200" baseline="30000" dirty="0">
                        <a:solidFill>
                          <a:srgbClr val="636466"/>
                        </a:solidFill>
                        <a:effectLst/>
                        <a:latin typeface="+mn-lt"/>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3299899"/>
                  </a:ext>
                </a:extLst>
              </a:tr>
              <a:tr h="463827">
                <a:tc>
                  <a:txBody>
                    <a:bodyPr/>
                    <a:lstStyle/>
                    <a:p>
                      <a:pPr marL="0" algn="l" defTabSz="514350" rtl="0" eaLnBrk="1" latinLnBrk="0" hangingPunct="1"/>
                      <a:r>
                        <a:rPr lang="en-US" sz="1800" b="1" kern="1200" dirty="0">
                          <a:solidFill>
                            <a:schemeClr val="accent4"/>
                          </a:solidFill>
                          <a:effectLst/>
                          <a:latin typeface="+mn-lt"/>
                          <a:ea typeface="+mn-ea"/>
                          <a:cs typeface="+mn-cs"/>
                        </a:rPr>
                        <a:t>For unexpected </a:t>
                      </a:r>
                    </a:p>
                    <a:p>
                      <a:pPr marL="0" algn="l" defTabSz="514350" rtl="0" eaLnBrk="1" latinLnBrk="0" hangingPunct="1"/>
                      <a:r>
                        <a:rPr lang="en-US" sz="1800" b="1" kern="1200" dirty="0">
                          <a:solidFill>
                            <a:schemeClr val="accent4"/>
                          </a:solidFill>
                          <a:effectLst/>
                          <a:latin typeface="+mn-lt"/>
                          <a:ea typeface="+mn-ea"/>
                          <a:cs typeface="+mn-cs"/>
                        </a:rPr>
                        <a:t>health care costs —</a:t>
                      </a:r>
                    </a:p>
                    <a:p>
                      <a:pPr marL="0" algn="l" defTabSz="514350" rtl="0" eaLnBrk="1" latinLnBrk="0" hangingPunct="1"/>
                      <a:r>
                        <a:rPr lang="en-US" sz="1800" b="1" kern="1200" dirty="0">
                          <a:solidFill>
                            <a:schemeClr val="accent4"/>
                          </a:solidFill>
                          <a:effectLst/>
                          <a:latin typeface="+mn-lt"/>
                          <a:ea typeface="+mn-ea"/>
                          <a:cs typeface="+mn-cs"/>
                        </a:rPr>
                        <a:t>access to account value </a:t>
                      </a:r>
                      <a:br>
                        <a:rPr lang="en-US" sz="1800" b="1" kern="1200" dirty="0">
                          <a:solidFill>
                            <a:schemeClr val="accent4"/>
                          </a:solidFill>
                          <a:effectLst/>
                          <a:latin typeface="+mn-lt"/>
                          <a:ea typeface="+mn-ea"/>
                          <a:cs typeface="+mn-cs"/>
                        </a:rPr>
                      </a:br>
                      <a:r>
                        <a:rPr lang="en-US" sz="1800" b="1" kern="1200" dirty="0">
                          <a:solidFill>
                            <a:schemeClr val="accent4"/>
                          </a:solidFill>
                          <a:effectLst/>
                          <a:latin typeface="+mn-lt"/>
                          <a:ea typeface="+mn-ea"/>
                          <a:cs typeface="+mn-cs"/>
                        </a:rPr>
                        <a:t>with no surrender charge </a:t>
                      </a:r>
                    </a:p>
                    <a:p>
                      <a:pPr marL="0" algn="l" defTabSz="514350" rtl="0" eaLnBrk="1" latinLnBrk="0" hangingPunct="1"/>
                      <a:r>
                        <a:rPr lang="en-US" sz="1800" b="1" kern="1200" dirty="0">
                          <a:solidFill>
                            <a:schemeClr val="accent4"/>
                          </a:solidFill>
                          <a:effectLst/>
                          <a:latin typeface="+mn-lt"/>
                          <a:ea typeface="+mn-ea"/>
                          <a:cs typeface="+mn-cs"/>
                        </a:rPr>
                        <a:t>or MVA</a:t>
                      </a:r>
                      <a:endParaRPr lang="en-US" sz="1050" dirty="0">
                        <a:solidFill>
                          <a:srgbClr val="284145"/>
                        </a:solidFill>
                        <a:effectLst/>
                        <a:latin typeface="+mn-lt"/>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spcAft>
                          <a:spcPts val="300"/>
                        </a:spcAft>
                      </a:pPr>
                      <a:r>
                        <a:rPr lang="en-US" sz="1200" b="1" kern="1200" dirty="0">
                          <a:solidFill>
                            <a:srgbClr val="FF8A0F"/>
                          </a:solidFill>
                          <a:effectLst/>
                          <a:latin typeface="+mn-lt"/>
                          <a:ea typeface="+mn-ea"/>
                          <a:cs typeface="+mn-cs"/>
                        </a:rPr>
                        <a:t>Nursing Home Care                                          (in a licensed nursing home)</a:t>
                      </a:r>
                    </a:p>
                    <a:p>
                      <a:pPr marL="171450" indent="-171450">
                        <a:lnSpc>
                          <a:spcPct val="90000"/>
                        </a:lnSpc>
                        <a:spcAft>
                          <a:spcPts val="300"/>
                        </a:spcAft>
                        <a:buClr>
                          <a:srgbClr val="582C83"/>
                        </a:buClr>
                        <a:buFont typeface="Arial" panose="020B0604020202020204" pitchFamily="34" charset="0"/>
                        <a:buChar char="•"/>
                      </a:pPr>
                      <a:r>
                        <a:rPr lang="en-US" sz="1200" dirty="0">
                          <a:solidFill>
                            <a:srgbClr val="284145"/>
                          </a:solidFill>
                          <a:effectLst/>
                          <a:latin typeface="+mn-lt"/>
                        </a:rPr>
                        <a:t>Confinement must begin at least one year after contract effective date</a:t>
                      </a:r>
                    </a:p>
                    <a:p>
                      <a:pPr marL="171450" indent="-171450">
                        <a:lnSpc>
                          <a:spcPct val="90000"/>
                        </a:lnSpc>
                        <a:spcAft>
                          <a:spcPts val="300"/>
                        </a:spcAft>
                        <a:buClr>
                          <a:srgbClr val="582C83"/>
                        </a:buClr>
                        <a:buFont typeface="Arial" panose="020B0604020202020204" pitchFamily="34" charset="0"/>
                        <a:buChar char="•"/>
                      </a:pPr>
                      <a:r>
                        <a:rPr lang="en-US" sz="1200" dirty="0">
                          <a:solidFill>
                            <a:srgbClr val="284145"/>
                          </a:solidFill>
                          <a:effectLst/>
                          <a:latin typeface="+mn-lt"/>
                        </a:rPr>
                        <a:t>Must be confined to nursing home for at least 60 days</a:t>
                      </a:r>
                    </a:p>
                    <a:p>
                      <a:pPr marL="0" indent="0">
                        <a:lnSpc>
                          <a:spcPct val="90000"/>
                        </a:lnSpc>
                        <a:spcAft>
                          <a:spcPts val="300"/>
                        </a:spcAft>
                        <a:buFont typeface="Arial" panose="020B0604020202020204" pitchFamily="34" charset="0"/>
                        <a:buNone/>
                      </a:pPr>
                      <a:endParaRPr lang="en-US" sz="1200" dirty="0">
                        <a:solidFill>
                          <a:srgbClr val="284145"/>
                        </a:solidFill>
                        <a:effectLst/>
                        <a:latin typeface="+mn-lt"/>
                      </a:endParaRPr>
                    </a:p>
                    <a:p>
                      <a:pPr>
                        <a:lnSpc>
                          <a:spcPct val="90000"/>
                        </a:lnSpc>
                        <a:spcAft>
                          <a:spcPts val="300"/>
                        </a:spcAft>
                      </a:pPr>
                      <a:endParaRPr lang="en-US" sz="1200" baseline="30000" dirty="0">
                        <a:solidFill>
                          <a:srgbClr val="284145"/>
                        </a:solidFill>
                        <a:effectLst/>
                        <a:latin typeface="+mn-lt"/>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514350" rtl="0" eaLnBrk="1" latinLnBrk="0" hangingPunct="1">
                        <a:lnSpc>
                          <a:spcPct val="90000"/>
                        </a:lnSpc>
                        <a:spcAft>
                          <a:spcPts val="300"/>
                        </a:spcAft>
                        <a:buFont typeface="Arial" panose="020B0604020202020204" pitchFamily="34" charset="0"/>
                        <a:buNone/>
                      </a:pPr>
                      <a:r>
                        <a:rPr lang="en-US" sz="1200" b="1" kern="1200" dirty="0">
                          <a:solidFill>
                            <a:srgbClr val="FF8A0F"/>
                          </a:solidFill>
                          <a:effectLst/>
                          <a:latin typeface="+mn-lt"/>
                          <a:ea typeface="+mn-ea"/>
                          <a:cs typeface="+mn-cs"/>
                        </a:rPr>
                        <a:t>Terminal Illness</a:t>
                      </a:r>
                    </a:p>
                    <a:p>
                      <a:pPr marL="171450" indent="-171450">
                        <a:lnSpc>
                          <a:spcPct val="90000"/>
                        </a:lnSpc>
                        <a:spcAft>
                          <a:spcPts val="300"/>
                        </a:spcAft>
                        <a:buClr>
                          <a:srgbClr val="582C83"/>
                        </a:buClr>
                        <a:buFont typeface="Arial" panose="020B0604020202020204" pitchFamily="34" charset="0"/>
                        <a:buChar char="•"/>
                      </a:pPr>
                      <a:r>
                        <a:rPr lang="en-US" sz="1200" dirty="0">
                          <a:solidFill>
                            <a:srgbClr val="636466"/>
                          </a:solidFill>
                          <a:effectLst/>
                          <a:latin typeface="+mn-lt"/>
                        </a:rPr>
                        <a:t>Diagnosis must be made at least one year after contract effective date and certified by a licensed physician</a:t>
                      </a:r>
                    </a:p>
                    <a:p>
                      <a:pPr marL="171450" indent="-171450">
                        <a:lnSpc>
                          <a:spcPct val="90000"/>
                        </a:lnSpc>
                        <a:spcAft>
                          <a:spcPts val="300"/>
                        </a:spcAft>
                        <a:buClr>
                          <a:srgbClr val="582C83"/>
                        </a:buClr>
                        <a:buFont typeface="Arial" panose="020B0604020202020204" pitchFamily="34" charset="0"/>
                        <a:buChar char="•"/>
                      </a:pPr>
                      <a:r>
                        <a:rPr lang="en-US" sz="1200" dirty="0">
                          <a:solidFill>
                            <a:srgbClr val="636466"/>
                          </a:solidFill>
                          <a:effectLst/>
                          <a:latin typeface="+mn-lt"/>
                        </a:rPr>
                        <a:t>Life expectancy must be less than one year</a:t>
                      </a:r>
                      <a:endParaRPr lang="en-US" sz="1200" baseline="30000" dirty="0">
                        <a:solidFill>
                          <a:srgbClr val="636466"/>
                        </a:solidFill>
                        <a:effectLst/>
                        <a:latin typeface="+mn-lt"/>
                      </a:endParaRPr>
                    </a:p>
                  </a:txBody>
                  <a:tcPr marL="137160" marR="137160" marT="137160" marB="1371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8770100"/>
                  </a:ext>
                </a:extLst>
              </a:tr>
            </a:tbl>
          </a:graphicData>
        </a:graphic>
      </p:graphicFrame>
      <p:sp>
        <p:nvSpPr>
          <p:cNvPr id="8" name="Rectangle 1">
            <a:extLst>
              <a:ext uri="{FF2B5EF4-FFF2-40B4-BE49-F238E27FC236}">
                <a16:creationId xmlns:a16="http://schemas.microsoft.com/office/drawing/2014/main" id="{EA941B00-DB10-A746-9952-5C43D7A822D6}"/>
              </a:ext>
            </a:extLst>
          </p:cNvPr>
          <p:cNvSpPr>
            <a:spLocks noChangeArrowheads="1"/>
          </p:cNvSpPr>
          <p:nvPr/>
        </p:nvSpPr>
        <p:spPr bwMode="auto">
          <a:xfrm>
            <a:off x="4035425" y="8715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dirty="0">
                <a:ln>
                  <a:noFill/>
                </a:ln>
                <a:solidFill>
                  <a:srgbClr val="4D4D4F"/>
                </a:solidFill>
                <a:effectLst/>
                <a:uLnTx/>
                <a:uFillTx/>
                <a:latin typeface="Arial" panose="020B0604020202020204" pitchFamily="34" charset="0"/>
                <a:ea typeface="STKaiti"/>
                <a:cs typeface="+mn-cs"/>
              </a:rPr>
            </a:br>
            <a:endParaRPr kumimoji="0" lang="en-US" altLang="en-US" sz="800" b="0" i="0" u="none" strike="noStrike" kern="1200" cap="none" spc="0" normalizeH="0" baseline="0" noProof="0" dirty="0">
              <a:ln>
                <a:noFill/>
              </a:ln>
              <a:solidFill>
                <a:srgbClr val="4D4D4F"/>
              </a:solidFill>
              <a:effectLst/>
              <a:uLnTx/>
              <a:uFillTx/>
              <a:latin typeface="Arial"/>
              <a:ea typeface="STKait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dirty="0">
                <a:ln>
                  <a:noFill/>
                </a:ln>
                <a:solidFill>
                  <a:srgbClr val="4D4D4F"/>
                </a:solidFill>
                <a:effectLst/>
                <a:uLnTx/>
                <a:uFillTx/>
                <a:latin typeface="Arial" panose="020B0604020202020204" pitchFamily="34" charset="0"/>
                <a:ea typeface="STKaiti"/>
                <a:cs typeface="Arial" panose="020B0604020202020204" pitchFamily="34" charset="0"/>
              </a:rPr>
            </a:br>
            <a:endParaRPr kumimoji="0" lang="en-US" altLang="en-US" sz="1800" b="0" i="0" u="none" strike="noStrike" kern="1200" cap="none" spc="0" normalizeH="0" baseline="0" noProof="0" dirty="0">
              <a:ln>
                <a:noFill/>
              </a:ln>
              <a:solidFill>
                <a:srgbClr val="4D4D4F"/>
              </a:solidFill>
              <a:effectLst/>
              <a:uLnTx/>
              <a:uFillTx/>
              <a:latin typeface="Arial" panose="020B0604020202020204" pitchFamily="34" charset="0"/>
              <a:ea typeface="STKaiti"/>
              <a:cs typeface="+mn-cs"/>
            </a:endParaRPr>
          </a:p>
        </p:txBody>
      </p:sp>
      <p:sp>
        <p:nvSpPr>
          <p:cNvPr id="13" name="Rectangle 12">
            <a:extLst>
              <a:ext uri="{FF2B5EF4-FFF2-40B4-BE49-F238E27FC236}">
                <a16:creationId xmlns:a16="http://schemas.microsoft.com/office/drawing/2014/main" id="{A76ADD97-5C07-7F44-A28F-55C2BF18315B}"/>
              </a:ext>
            </a:extLst>
          </p:cNvPr>
          <p:cNvSpPr/>
          <p:nvPr/>
        </p:nvSpPr>
        <p:spPr>
          <a:xfrm>
            <a:off x="7664823" y="0"/>
            <a:ext cx="4527177" cy="914400"/>
          </a:xfrm>
          <a:prstGeom prst="rect">
            <a:avLst/>
          </a:prstGeom>
          <a:solidFill>
            <a:schemeClr val="bg2"/>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STKaiti"/>
                <a:cs typeface="+mn-cs"/>
              </a:rPr>
              <a:t>Fixed Indexed Annuity</a:t>
            </a:r>
          </a:p>
        </p:txBody>
      </p:sp>
      <p:graphicFrame>
        <p:nvGraphicFramePr>
          <p:cNvPr id="15" name="Table 14">
            <a:extLst>
              <a:ext uri="{FF2B5EF4-FFF2-40B4-BE49-F238E27FC236}">
                <a16:creationId xmlns:a16="http://schemas.microsoft.com/office/drawing/2014/main" id="{2AA3C42C-F172-234F-8290-BD43D63E0E3E}"/>
              </a:ext>
            </a:extLst>
          </p:cNvPr>
          <p:cNvGraphicFramePr>
            <a:graphicFrameLocks noGrp="1"/>
          </p:cNvGraphicFramePr>
          <p:nvPr>
            <p:extLst>
              <p:ext uri="{D42A27DB-BD31-4B8C-83A1-F6EECF244321}">
                <p14:modId xmlns:p14="http://schemas.microsoft.com/office/powerpoint/2010/main" val="938496458"/>
              </p:ext>
            </p:extLst>
          </p:nvPr>
        </p:nvGraphicFramePr>
        <p:xfrm>
          <a:off x="4399131" y="1299604"/>
          <a:ext cx="7069557" cy="1141415"/>
        </p:xfrm>
        <a:graphic>
          <a:graphicData uri="http://schemas.openxmlformats.org/drawingml/2006/table">
            <a:tbl>
              <a:tblPr firstRow="1" bandRow="1">
                <a:tableStyleId>{5C22544A-7EE6-4342-B048-85BDC9FD1C3A}</a:tableStyleId>
              </a:tblPr>
              <a:tblGrid>
                <a:gridCol w="1135101">
                  <a:extLst>
                    <a:ext uri="{9D8B030D-6E8A-4147-A177-3AD203B41FA5}">
                      <a16:colId xmlns:a16="http://schemas.microsoft.com/office/drawing/2014/main" val="3696460606"/>
                    </a:ext>
                  </a:extLst>
                </a:gridCol>
                <a:gridCol w="539496">
                  <a:extLst>
                    <a:ext uri="{9D8B030D-6E8A-4147-A177-3AD203B41FA5}">
                      <a16:colId xmlns:a16="http://schemas.microsoft.com/office/drawing/2014/main" val="2212044044"/>
                    </a:ext>
                  </a:extLst>
                </a:gridCol>
                <a:gridCol w="539496">
                  <a:extLst>
                    <a:ext uri="{9D8B030D-6E8A-4147-A177-3AD203B41FA5}">
                      <a16:colId xmlns:a16="http://schemas.microsoft.com/office/drawing/2014/main" val="3375692459"/>
                    </a:ext>
                  </a:extLst>
                </a:gridCol>
                <a:gridCol w="539496">
                  <a:extLst>
                    <a:ext uri="{9D8B030D-6E8A-4147-A177-3AD203B41FA5}">
                      <a16:colId xmlns:a16="http://schemas.microsoft.com/office/drawing/2014/main" val="3421614597"/>
                    </a:ext>
                  </a:extLst>
                </a:gridCol>
                <a:gridCol w="539496">
                  <a:extLst>
                    <a:ext uri="{9D8B030D-6E8A-4147-A177-3AD203B41FA5}">
                      <a16:colId xmlns:a16="http://schemas.microsoft.com/office/drawing/2014/main" val="1110554610"/>
                    </a:ext>
                  </a:extLst>
                </a:gridCol>
                <a:gridCol w="539496">
                  <a:extLst>
                    <a:ext uri="{9D8B030D-6E8A-4147-A177-3AD203B41FA5}">
                      <a16:colId xmlns:a16="http://schemas.microsoft.com/office/drawing/2014/main" val="4027327313"/>
                    </a:ext>
                  </a:extLst>
                </a:gridCol>
                <a:gridCol w="539496">
                  <a:extLst>
                    <a:ext uri="{9D8B030D-6E8A-4147-A177-3AD203B41FA5}">
                      <a16:colId xmlns:a16="http://schemas.microsoft.com/office/drawing/2014/main" val="3238401681"/>
                    </a:ext>
                  </a:extLst>
                </a:gridCol>
                <a:gridCol w="539496">
                  <a:extLst>
                    <a:ext uri="{9D8B030D-6E8A-4147-A177-3AD203B41FA5}">
                      <a16:colId xmlns:a16="http://schemas.microsoft.com/office/drawing/2014/main" val="4249107557"/>
                    </a:ext>
                  </a:extLst>
                </a:gridCol>
                <a:gridCol w="539496">
                  <a:extLst>
                    <a:ext uri="{9D8B030D-6E8A-4147-A177-3AD203B41FA5}">
                      <a16:colId xmlns:a16="http://schemas.microsoft.com/office/drawing/2014/main" val="3349419957"/>
                    </a:ext>
                  </a:extLst>
                </a:gridCol>
                <a:gridCol w="539496">
                  <a:extLst>
                    <a:ext uri="{9D8B030D-6E8A-4147-A177-3AD203B41FA5}">
                      <a16:colId xmlns:a16="http://schemas.microsoft.com/office/drawing/2014/main" val="1564356219"/>
                    </a:ext>
                  </a:extLst>
                </a:gridCol>
                <a:gridCol w="539496">
                  <a:extLst>
                    <a:ext uri="{9D8B030D-6E8A-4147-A177-3AD203B41FA5}">
                      <a16:colId xmlns:a16="http://schemas.microsoft.com/office/drawing/2014/main" val="3759193751"/>
                    </a:ext>
                  </a:extLst>
                </a:gridCol>
                <a:gridCol w="539496">
                  <a:extLst>
                    <a:ext uri="{9D8B030D-6E8A-4147-A177-3AD203B41FA5}">
                      <a16:colId xmlns:a16="http://schemas.microsoft.com/office/drawing/2014/main" val="761368689"/>
                    </a:ext>
                  </a:extLst>
                </a:gridCol>
              </a:tblGrid>
              <a:tr h="396674">
                <a:tc>
                  <a:txBody>
                    <a:bodyPr/>
                    <a:lstStyle/>
                    <a:p>
                      <a:r>
                        <a:rPr lang="en-US" sz="900" b="1" dirty="0">
                          <a:solidFill>
                            <a:srgbClr val="FFFFFF"/>
                          </a:solidFill>
                          <a:effectLst/>
                          <a:latin typeface="Helvetica Neue" panose="02000503000000020004" pitchFamily="2" charset="0"/>
                        </a:rPr>
                        <a:t>Years into Guarantee Period </a:t>
                      </a:r>
                      <a:endParaRPr lang="en-US" sz="900" dirty="0">
                        <a:solidFill>
                          <a:srgbClr val="FFFFFF"/>
                        </a:solidFill>
                        <a:effectLst/>
                        <a:latin typeface="Helvetica Neue" panose="0200050300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8</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10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tc>
                  <a:txBody>
                    <a:bodyPr/>
                    <a:lstStyle/>
                    <a:p>
                      <a:pPr algn="ctr"/>
                      <a:r>
                        <a:rPr lang="en-US" sz="900" dirty="0"/>
                        <a:t>11+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636466"/>
                    </a:solidFill>
                  </a:tcPr>
                </a:tc>
                <a:extLst>
                  <a:ext uri="{0D108BD9-81ED-4DB2-BD59-A6C34878D82A}">
                    <a16:rowId xmlns:a16="http://schemas.microsoft.com/office/drawing/2014/main" val="3543137550"/>
                  </a:ext>
                </a:extLst>
              </a:tr>
              <a:tr h="315144">
                <a:tc>
                  <a:txBody>
                    <a:bodyPr/>
                    <a:lstStyle/>
                    <a:p>
                      <a:endParaRPr lang="en-US" b="1" dirty="0">
                        <a:solidFill>
                          <a:srgbClr val="636466"/>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b="1" dirty="0">
                          <a:solidFill>
                            <a:srgbClr val="636466"/>
                          </a:solidFill>
                          <a:latin typeface="Arial" panose="020B0604020202020204" pitchFamily="34" charset="0"/>
                          <a:cs typeface="Arial" panose="020B0604020202020204" pitchFamily="34" charset="0"/>
                        </a:rPr>
                        <a:t>10%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b="1" dirty="0">
                          <a:solidFill>
                            <a:srgbClr val="636466"/>
                          </a:solidFill>
                          <a:latin typeface="Arial" panose="020B0604020202020204" pitchFamily="34" charset="0"/>
                          <a:cs typeface="Arial" panose="020B0604020202020204" pitchFamily="34" charset="0"/>
                        </a:rPr>
                        <a:t>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b="1" dirty="0">
                          <a:solidFill>
                            <a:srgbClr val="636466"/>
                          </a:solidFill>
                          <a:latin typeface="Arial" panose="020B0604020202020204" pitchFamily="34" charset="0"/>
                          <a:cs typeface="Arial" panose="020B0604020202020204" pitchFamily="34" charset="0"/>
                        </a:rPr>
                        <a:t>8%</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b="1" dirty="0">
                          <a:solidFill>
                            <a:srgbClr val="636466"/>
                          </a:solidFill>
                          <a:latin typeface="Arial" panose="020B0604020202020204" pitchFamily="34" charset="0"/>
                          <a:cs typeface="Arial" panose="020B0604020202020204" pitchFamily="34" charset="0"/>
                        </a:rPr>
                        <a:t>7%</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b="1" dirty="0">
                          <a:solidFill>
                            <a:srgbClr val="636466"/>
                          </a:solidFill>
                          <a:latin typeface="Arial" panose="020B0604020202020204" pitchFamily="34" charset="0"/>
                          <a:cs typeface="Arial" panose="020B0604020202020204" pitchFamily="34" charset="0"/>
                        </a:rPr>
                        <a:t>6%</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b="1" dirty="0">
                          <a:solidFill>
                            <a:srgbClr val="636466"/>
                          </a:solidFill>
                        </a:rPr>
                        <a:t>5%</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b="1" dirty="0">
                          <a:solidFill>
                            <a:srgbClr val="636466"/>
                          </a:solidFill>
                        </a:rPr>
                        <a:t>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b="1" dirty="0">
                          <a:solidFill>
                            <a:schemeClr val="tx1"/>
                          </a:solidFill>
                        </a:rPr>
                        <a:t>3%</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13" b="1" kern="1200" dirty="0">
                          <a:solidFill>
                            <a:schemeClr val="tx1"/>
                          </a:solidFill>
                          <a:latin typeface="+mn-lt"/>
                          <a:ea typeface="+mn-ea"/>
                          <a:cs typeface="+mn-cs"/>
                        </a:rPr>
                        <a:t>2%</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13" b="1" kern="1200" dirty="0">
                          <a:solidFill>
                            <a:schemeClr val="tx1"/>
                          </a:solidFill>
                          <a:latin typeface="+mn-lt"/>
                          <a:ea typeface="+mn-ea"/>
                          <a:cs typeface="+mn-cs"/>
                        </a:rPr>
                        <a:t>1%</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13" b="1" kern="1200" dirty="0">
                          <a:solidFill>
                            <a:schemeClr val="tx1"/>
                          </a:solidFill>
                          <a:latin typeface="+mn-lt"/>
                          <a:ea typeface="+mn-ea"/>
                          <a:cs typeface="+mn-cs"/>
                        </a:rPr>
                        <a:t>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55552013"/>
                  </a:ext>
                </a:extLst>
              </a:tr>
              <a:tr h="323351">
                <a:tc gridSpan="9">
                  <a:txBody>
                    <a:bodyPr/>
                    <a:lstStyle/>
                    <a:p>
                      <a:r>
                        <a:rPr lang="en-US" b="0" dirty="0"/>
                        <a:t>Applies to all states where approved (see state approval chart)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a:txBody>
                    <a:bodyPr/>
                    <a:lstStyle/>
                    <a:p>
                      <a:endParaRPr lang="en-US" b="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endParaRPr lang="en-US" b="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endParaRPr lang="en-US" b="0"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38045110"/>
                  </a:ext>
                </a:extLst>
              </a:tr>
            </a:tbl>
          </a:graphicData>
        </a:graphic>
      </p:graphicFrame>
      <p:sp>
        <p:nvSpPr>
          <p:cNvPr id="12" name="Footer Placeholder 5">
            <a:extLst>
              <a:ext uri="{FF2B5EF4-FFF2-40B4-BE49-F238E27FC236}">
                <a16:creationId xmlns:a16="http://schemas.microsoft.com/office/drawing/2014/main" id="{1DE63782-BC30-D541-B181-255C3C12BCD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3" name="Rectangle 2">
            <a:extLst>
              <a:ext uri="{FF2B5EF4-FFF2-40B4-BE49-F238E27FC236}">
                <a16:creationId xmlns:a16="http://schemas.microsoft.com/office/drawing/2014/main" id="{15FA1B11-D612-419C-B0E4-A3DC5D1E5067}"/>
              </a:ext>
            </a:extLst>
          </p:cNvPr>
          <p:cNvSpPr/>
          <p:nvPr/>
        </p:nvSpPr>
        <p:spPr>
          <a:xfrm>
            <a:off x="667686" y="5852629"/>
            <a:ext cx="2214068" cy="246221"/>
          </a:xfrm>
          <a:prstGeom prst="rect">
            <a:avLst/>
          </a:prstGeom>
        </p:spPr>
        <p:txBody>
          <a:bodyPr wrap="none">
            <a:spAutoFit/>
          </a:bodyPr>
          <a:lstStyle/>
          <a:p>
            <a:r>
              <a:rPr lang="en-US" sz="900" dirty="0">
                <a:solidFill>
                  <a:srgbClr val="4B4D4F"/>
                </a:solidFill>
                <a:latin typeface="Arial" panose="020B0604020202020204" pitchFamily="34" charset="0"/>
              </a:rPr>
              <a:t>State variations and </a:t>
            </a:r>
            <a:r>
              <a:rPr lang="en-US" sz="1000" dirty="0">
                <a:solidFill>
                  <a:srgbClr val="636466"/>
                </a:solidFill>
              </a:rPr>
              <a:t>conditions apply</a:t>
            </a:r>
            <a:r>
              <a:rPr lang="en-US" sz="900" dirty="0">
                <a:solidFill>
                  <a:srgbClr val="4B4D4F"/>
                </a:solidFill>
                <a:latin typeface="Arial" panose="020B0604020202020204" pitchFamily="34" charset="0"/>
              </a:rPr>
              <a:t>. </a:t>
            </a:r>
            <a:endParaRPr lang="en-US" dirty="0"/>
          </a:p>
        </p:txBody>
      </p:sp>
      <p:sp>
        <p:nvSpPr>
          <p:cNvPr id="11" name="Footer Placeholder 5">
            <a:extLst>
              <a:ext uri="{FF2B5EF4-FFF2-40B4-BE49-F238E27FC236}">
                <a16:creationId xmlns:a16="http://schemas.microsoft.com/office/drawing/2014/main" id="{9B6BCEC9-0C87-4D44-B921-96EB2A6F9FA7}"/>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21</a:t>
            </a:fld>
            <a:endParaRPr lang="en-US" sz="1000" dirty="0">
              <a:solidFill>
                <a:srgbClr val="636466"/>
              </a:solidFill>
              <a:ea typeface="STKaiti"/>
            </a:endParaRPr>
          </a:p>
        </p:txBody>
      </p:sp>
    </p:spTree>
    <p:extLst>
      <p:ext uri="{BB962C8B-B14F-4D97-AF65-F5344CB8AC3E}">
        <p14:creationId xmlns:p14="http://schemas.microsoft.com/office/powerpoint/2010/main" val="129078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5BDCF-9723-1C48-83D1-4236B928D2A6}"/>
              </a:ext>
            </a:extLst>
          </p:cNvPr>
          <p:cNvSpPr txBox="1"/>
          <p:nvPr/>
        </p:nvSpPr>
        <p:spPr>
          <a:xfrm>
            <a:off x="588774" y="2667253"/>
            <a:ext cx="4242526" cy="815608"/>
          </a:xfrm>
          <a:prstGeom prst="rect">
            <a:avLst/>
          </a:prstGeom>
          <a:ln>
            <a:noFill/>
          </a:ln>
        </p:spPr>
        <p:txBody>
          <a:bodyPr wrap="square" lIns="0" tIns="0" rIns="0" bIns="0" rtlCol="0" anchor="ctr" anchorCtr="0">
            <a:spAutoFit/>
          </a:bodyPr>
          <a:lstStyle/>
          <a:p>
            <a:pPr>
              <a:spcAft>
                <a:spcPts val="600"/>
              </a:spcAft>
            </a:pPr>
            <a:r>
              <a:rPr lang="en-US" sz="3400" b="1" kern="0" dirty="0">
                <a:solidFill>
                  <a:schemeClr val="bg2"/>
                </a:solidFill>
              </a:rPr>
              <a:t>Top client types </a:t>
            </a:r>
          </a:p>
          <a:p>
            <a:pPr>
              <a:spcAft>
                <a:spcPts val="600"/>
              </a:spcAft>
            </a:pPr>
            <a:r>
              <a:rPr lang="en-US" sz="1400" b="1" kern="0" dirty="0">
                <a:solidFill>
                  <a:schemeClr val="bg1"/>
                </a:solidFill>
              </a:rPr>
              <a:t>Build on an emerging market</a:t>
            </a:r>
          </a:p>
        </p:txBody>
      </p:sp>
      <p:sp>
        <p:nvSpPr>
          <p:cNvPr id="3" name="TextBox 2">
            <a:extLst>
              <a:ext uri="{FF2B5EF4-FFF2-40B4-BE49-F238E27FC236}">
                <a16:creationId xmlns:a16="http://schemas.microsoft.com/office/drawing/2014/main" id="{D5B5D031-FD1F-DC46-9FEC-485D86C1AFC8}"/>
              </a:ext>
            </a:extLst>
          </p:cNvPr>
          <p:cNvSpPr txBox="1"/>
          <p:nvPr/>
        </p:nvSpPr>
        <p:spPr>
          <a:xfrm>
            <a:off x="5300870" y="836920"/>
            <a:ext cx="6169770" cy="5539978"/>
          </a:xfrm>
          <a:prstGeom prst="rect">
            <a:avLst/>
          </a:prstGeom>
          <a:ln>
            <a:noFill/>
          </a:ln>
        </p:spPr>
        <p:txBody>
          <a:bodyPr wrap="square" lIns="0" tIns="0" rIns="0" bIns="0" rtlCol="0" anchor="t" anchorCtr="0">
            <a:spAutoFit/>
          </a:bodyPr>
          <a:lstStyle/>
          <a:p>
            <a:pPr marL="457200" indent="-457200">
              <a:buAutoNum type="arabicParenR"/>
            </a:pPr>
            <a:r>
              <a:rPr lang="en-US" kern="0" dirty="0">
                <a:solidFill>
                  <a:srgbClr val="582C83"/>
                </a:solidFill>
              </a:rPr>
              <a:t>50- to 75-year-olds seeking more upside potential with principal protection</a:t>
            </a:r>
            <a:br>
              <a:rPr lang="en-US" kern="0" dirty="0">
                <a:solidFill>
                  <a:srgbClr val="582C83"/>
                </a:solidFill>
              </a:rPr>
            </a:br>
            <a:endParaRPr lang="en-US" kern="0" dirty="0">
              <a:solidFill>
                <a:srgbClr val="582C83"/>
              </a:solidFill>
            </a:endParaRPr>
          </a:p>
          <a:p>
            <a:pPr marL="457200" indent="-457200">
              <a:buAutoNum type="arabicParenR"/>
            </a:pPr>
            <a:r>
              <a:rPr lang="en-US" kern="0" dirty="0">
                <a:solidFill>
                  <a:srgbClr val="582C83"/>
                </a:solidFill>
              </a:rPr>
              <a:t>Clients considering RILA but with a desire for more downside protection</a:t>
            </a:r>
          </a:p>
          <a:p>
            <a:pPr marL="457200" indent="-457200">
              <a:buAutoNum type="arabicParenR"/>
            </a:pPr>
            <a:endParaRPr lang="en-US" kern="0" dirty="0">
              <a:solidFill>
                <a:srgbClr val="582C83"/>
              </a:solidFill>
            </a:endParaRPr>
          </a:p>
          <a:p>
            <a:pPr marL="457200" indent="-457200">
              <a:buAutoNum type="arabicParenR"/>
            </a:pPr>
            <a:r>
              <a:rPr lang="en-US" kern="0" dirty="0">
                <a:solidFill>
                  <a:srgbClr val="582C83"/>
                </a:solidFill>
              </a:rPr>
              <a:t>Clients considering FIA but with a desire to have more upside potential</a:t>
            </a:r>
          </a:p>
          <a:p>
            <a:pPr marL="457200" indent="-457200">
              <a:buAutoNum type="arabicParenR"/>
            </a:pPr>
            <a:endParaRPr lang="en-US" kern="0" dirty="0">
              <a:solidFill>
                <a:srgbClr val="582C83"/>
              </a:solidFill>
            </a:endParaRPr>
          </a:p>
          <a:p>
            <a:pPr marL="457200" indent="-457200">
              <a:buAutoNum type="arabicParenR"/>
            </a:pPr>
            <a:r>
              <a:rPr lang="en-US" kern="0" dirty="0">
                <a:solidFill>
                  <a:srgbClr val="582C83"/>
                </a:solidFill>
              </a:rPr>
              <a:t>DIY clients who want the flexibility to adjust their downside exposure on an annual basis</a:t>
            </a:r>
            <a:br>
              <a:rPr lang="en-US" kern="0" dirty="0">
                <a:solidFill>
                  <a:srgbClr val="582C83"/>
                </a:solidFill>
              </a:rPr>
            </a:br>
            <a:endParaRPr lang="en-US" kern="0" dirty="0">
              <a:solidFill>
                <a:srgbClr val="582C83"/>
              </a:solidFill>
            </a:endParaRPr>
          </a:p>
          <a:p>
            <a:pPr marL="457200" indent="-457200">
              <a:buFontTx/>
              <a:buAutoNum type="arabicParenR"/>
            </a:pPr>
            <a:r>
              <a:rPr lang="en-US" kern="0" dirty="0">
                <a:solidFill>
                  <a:srgbClr val="582C83"/>
                </a:solidFill>
              </a:rPr>
              <a:t>Clients seeking flexibility to modify risk and return crediting profile</a:t>
            </a:r>
          </a:p>
          <a:p>
            <a:pPr marL="457200" indent="-457200">
              <a:buAutoNum type="arabicParenR"/>
            </a:pPr>
            <a:endParaRPr lang="en-US" kern="0" dirty="0">
              <a:solidFill>
                <a:srgbClr val="582C83"/>
              </a:solidFill>
            </a:endParaRPr>
          </a:p>
          <a:p>
            <a:pPr marL="457200" indent="-457200">
              <a:buAutoNum type="arabicParenR"/>
            </a:pPr>
            <a:r>
              <a:rPr lang="en-US" kern="0" dirty="0">
                <a:solidFill>
                  <a:srgbClr val="582C83"/>
                </a:solidFill>
              </a:rPr>
              <a:t>Clients 59 ½ and up in 401(k) plans with partial withdrawal plan provision</a:t>
            </a:r>
            <a:br>
              <a:rPr lang="en-US" kern="0" dirty="0">
                <a:solidFill>
                  <a:srgbClr val="582C83"/>
                </a:solidFill>
              </a:rPr>
            </a:br>
            <a:endParaRPr lang="en-US" kern="0" dirty="0">
              <a:solidFill>
                <a:srgbClr val="582C83"/>
              </a:solidFill>
            </a:endParaRPr>
          </a:p>
          <a:p>
            <a:pPr marL="457200" indent="-457200">
              <a:buAutoNum type="arabicParenR"/>
            </a:pPr>
            <a:r>
              <a:rPr lang="en-US" kern="0" dirty="0">
                <a:solidFill>
                  <a:srgbClr val="582C83"/>
                </a:solidFill>
              </a:rPr>
              <a:t>Fee-sensitive clients</a:t>
            </a:r>
            <a:br>
              <a:rPr lang="en-US" kern="0" dirty="0">
                <a:solidFill>
                  <a:srgbClr val="582C83"/>
                </a:solidFill>
              </a:rPr>
            </a:br>
            <a:endParaRPr lang="en-US" kern="0" dirty="0">
              <a:solidFill>
                <a:srgbClr val="582C83"/>
              </a:solidFill>
            </a:endParaRPr>
          </a:p>
        </p:txBody>
      </p:sp>
      <p:sp>
        <p:nvSpPr>
          <p:cNvPr id="4" name="Footer Placeholder 5">
            <a:extLst>
              <a:ext uri="{FF2B5EF4-FFF2-40B4-BE49-F238E27FC236}">
                <a16:creationId xmlns:a16="http://schemas.microsoft.com/office/drawing/2014/main" id="{B2FE06D7-6494-E149-BA90-A1FC70F38264}"/>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a:ea typeface="STKaiti"/>
                <a:cs typeface="+mn-cs"/>
              </a:rPr>
              <a:t>For producer use only. Not for use with the general public.</a:t>
            </a:r>
          </a:p>
        </p:txBody>
      </p:sp>
      <p:sp>
        <p:nvSpPr>
          <p:cNvPr id="6" name="Footer Placeholder 5">
            <a:extLst>
              <a:ext uri="{FF2B5EF4-FFF2-40B4-BE49-F238E27FC236}">
                <a16:creationId xmlns:a16="http://schemas.microsoft.com/office/drawing/2014/main" id="{64677017-28ED-4A1B-92BA-41D0D639A27A}"/>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22</a:t>
            </a:fld>
            <a:endParaRPr lang="en-US" sz="1000" dirty="0">
              <a:solidFill>
                <a:srgbClr val="636466"/>
              </a:solidFill>
              <a:ea typeface="STKaiti"/>
            </a:endParaRPr>
          </a:p>
        </p:txBody>
      </p:sp>
    </p:spTree>
    <p:extLst>
      <p:ext uri="{BB962C8B-B14F-4D97-AF65-F5344CB8AC3E}">
        <p14:creationId xmlns:p14="http://schemas.microsoft.com/office/powerpoint/2010/main" val="116440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A3AE34-AE0A-CA40-8C9E-BCFB00164B96}"/>
              </a:ext>
            </a:extLst>
          </p:cNvPr>
          <p:cNvSpPr/>
          <p:nvPr/>
        </p:nvSpPr>
        <p:spPr bwMode="auto">
          <a:xfrm>
            <a:off x="4641228" y="0"/>
            <a:ext cx="755077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sp>
        <p:nvSpPr>
          <p:cNvPr id="7" name="Speech Bubble: Rectangle with Corners Rounded 4">
            <a:extLst>
              <a:ext uri="{FF2B5EF4-FFF2-40B4-BE49-F238E27FC236}">
                <a16:creationId xmlns:a16="http://schemas.microsoft.com/office/drawing/2014/main" id="{7BD5F923-7FE7-6545-A8CD-C64D5D459808}"/>
              </a:ext>
            </a:extLst>
          </p:cNvPr>
          <p:cNvSpPr/>
          <p:nvPr/>
        </p:nvSpPr>
        <p:spPr>
          <a:xfrm flipH="1">
            <a:off x="5399786" y="998001"/>
            <a:ext cx="4711462" cy="1941946"/>
          </a:xfrm>
          <a:prstGeom prst="wedgeRoundRectCallout">
            <a:avLst>
              <a:gd name="adj1" fmla="val 25922"/>
              <a:gd name="adj2" fmla="val 77442"/>
              <a:gd name="adj3" fmla="val 16667"/>
            </a:avLst>
          </a:prstGeom>
          <a:solidFill>
            <a:schemeClr val="accent1">
              <a:alpha val="7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STKaiti"/>
              <a:cs typeface="+mn-cs"/>
            </a:endParaRPr>
          </a:p>
        </p:txBody>
      </p:sp>
      <p:sp>
        <p:nvSpPr>
          <p:cNvPr id="8" name="TextBox 7">
            <a:extLst>
              <a:ext uri="{FF2B5EF4-FFF2-40B4-BE49-F238E27FC236}">
                <a16:creationId xmlns:a16="http://schemas.microsoft.com/office/drawing/2014/main" id="{6E2A48F9-D7CB-A446-B449-71C02E046F28}"/>
              </a:ext>
            </a:extLst>
          </p:cNvPr>
          <p:cNvSpPr txBox="1"/>
          <p:nvPr/>
        </p:nvSpPr>
        <p:spPr>
          <a:xfrm>
            <a:off x="5680627" y="1424210"/>
            <a:ext cx="4340916" cy="1089529"/>
          </a:xfrm>
          <a:prstGeom prst="rect">
            <a:avLst/>
          </a:prstGeom>
          <a:noFill/>
          <a:ln>
            <a:noFill/>
          </a:ln>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STKaiti"/>
                <a:cs typeface="+mn-cs"/>
              </a:rPr>
              <a:t>“How much of your 401(k) plan can you afford to lose between now and retirement?”</a:t>
            </a:r>
          </a:p>
        </p:txBody>
      </p:sp>
      <p:grpSp>
        <p:nvGrpSpPr>
          <p:cNvPr id="10" name="Group 9">
            <a:extLst>
              <a:ext uri="{FF2B5EF4-FFF2-40B4-BE49-F238E27FC236}">
                <a16:creationId xmlns:a16="http://schemas.microsoft.com/office/drawing/2014/main" id="{FFF38450-B5E7-1146-AB23-4177DFFDBB52}"/>
              </a:ext>
            </a:extLst>
          </p:cNvPr>
          <p:cNvGrpSpPr/>
          <p:nvPr/>
        </p:nvGrpSpPr>
        <p:grpSpPr>
          <a:xfrm>
            <a:off x="8791036" y="3276814"/>
            <a:ext cx="3146598" cy="2332785"/>
            <a:chOff x="8949977" y="4143176"/>
            <a:chExt cx="3146598" cy="2332785"/>
          </a:xfrm>
        </p:grpSpPr>
        <p:grpSp>
          <p:nvGrpSpPr>
            <p:cNvPr id="6" name="Group 5">
              <a:extLst>
                <a:ext uri="{FF2B5EF4-FFF2-40B4-BE49-F238E27FC236}">
                  <a16:creationId xmlns:a16="http://schemas.microsoft.com/office/drawing/2014/main" id="{C87C9047-6568-334C-88C4-04739D726146}"/>
                </a:ext>
              </a:extLst>
            </p:cNvPr>
            <p:cNvGrpSpPr/>
            <p:nvPr/>
          </p:nvGrpSpPr>
          <p:grpSpPr>
            <a:xfrm>
              <a:off x="8949977" y="4143176"/>
              <a:ext cx="3146598" cy="2332785"/>
              <a:chOff x="8796988" y="2203116"/>
              <a:chExt cx="3146598" cy="2332785"/>
            </a:xfrm>
          </p:grpSpPr>
          <p:graphicFrame>
            <p:nvGraphicFramePr>
              <p:cNvPr id="18" name="Chart 17">
                <a:extLst>
                  <a:ext uri="{FF2B5EF4-FFF2-40B4-BE49-F238E27FC236}">
                    <a16:creationId xmlns:a16="http://schemas.microsoft.com/office/drawing/2014/main" id="{F0A8EE95-A91E-9844-90BA-011483A097B9}"/>
                  </a:ext>
                </a:extLst>
              </p:cNvPr>
              <p:cNvGraphicFramePr/>
              <p:nvPr/>
            </p:nvGraphicFramePr>
            <p:xfrm>
              <a:off x="9124272" y="2203116"/>
              <a:ext cx="2588673" cy="1806045"/>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34F9075F-D601-4345-A250-E1A7360055B7}"/>
                  </a:ext>
                </a:extLst>
              </p:cNvPr>
              <p:cNvSpPr/>
              <p:nvPr/>
            </p:nvSpPr>
            <p:spPr>
              <a:xfrm>
                <a:off x="8796988" y="3951126"/>
                <a:ext cx="314659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36466"/>
                    </a:solidFill>
                    <a:effectLst/>
                    <a:uLnTx/>
                    <a:uFillTx/>
                    <a:latin typeface="Arial"/>
                    <a:ea typeface="STKaiti"/>
                    <a:cs typeface="+mn-cs"/>
                  </a:rPr>
                  <a:t>Plans that allow 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36466"/>
                    </a:solidFill>
                    <a:effectLst/>
                    <a:uLnTx/>
                    <a:uFillTx/>
                    <a:latin typeface="Arial"/>
                    <a:ea typeface="STKaiti"/>
                    <a:cs typeface="+mn-cs"/>
                  </a:rPr>
                  <a:t>59½ in-service withdrawals</a:t>
                </a:r>
              </a:p>
            </p:txBody>
          </p:sp>
        </p:grpSp>
        <p:sp>
          <p:nvSpPr>
            <p:cNvPr id="20" name="TextBox 19">
              <a:extLst>
                <a:ext uri="{FF2B5EF4-FFF2-40B4-BE49-F238E27FC236}">
                  <a16:creationId xmlns:a16="http://schemas.microsoft.com/office/drawing/2014/main" id="{610C9EE0-A0BC-4DDA-B986-4038816F5BA0}"/>
                </a:ext>
              </a:extLst>
            </p:cNvPr>
            <p:cNvSpPr txBox="1"/>
            <p:nvPr/>
          </p:nvSpPr>
          <p:spPr>
            <a:xfrm>
              <a:off x="9955800" y="4581459"/>
              <a:ext cx="1345171" cy="430887"/>
            </a:xfrm>
            <a:prstGeom prst="rect">
              <a:avLst/>
            </a:prstGeom>
            <a:ln>
              <a:noFill/>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STKaiti"/>
                  <a:cs typeface="+mn-cs"/>
                </a:rPr>
                <a:t>77%</a:t>
              </a:r>
            </a:p>
          </p:txBody>
        </p:sp>
      </p:grpSp>
      <p:sp>
        <p:nvSpPr>
          <p:cNvPr id="22" name="Rectangle 21">
            <a:extLst>
              <a:ext uri="{FF2B5EF4-FFF2-40B4-BE49-F238E27FC236}">
                <a16:creationId xmlns:a16="http://schemas.microsoft.com/office/drawing/2014/main" id="{8539EB6C-09F5-4BB1-913B-BF2E0A325E8F}"/>
              </a:ext>
            </a:extLst>
          </p:cNvPr>
          <p:cNvSpPr/>
          <p:nvPr/>
        </p:nvSpPr>
        <p:spPr>
          <a:xfrm>
            <a:off x="5070766" y="6347493"/>
            <a:ext cx="7550772" cy="3416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36466"/>
                </a:solidFill>
                <a:effectLst/>
                <a:uLnTx/>
                <a:uFillTx/>
                <a:latin typeface="Arial"/>
                <a:ea typeface="Calibri" panose="020F0502020204030204" pitchFamily="34" charset="0"/>
                <a:cs typeface="Times New Roman" panose="02020603050405020304" pitchFamily="18" charset="0"/>
              </a:rPr>
              <a:t>Source</a:t>
            </a:r>
            <a:r>
              <a:rPr lang="en-US" sz="900" dirty="0">
                <a:solidFill>
                  <a:srgbClr val="636466"/>
                </a:solidFill>
                <a:latin typeface="Arial"/>
                <a:ea typeface="Calibri" panose="020F0502020204030204" pitchFamily="34" charset="0"/>
                <a:cs typeface="Times New Roman" panose="02020603050405020304" pitchFamily="18" charset="0"/>
              </a:rPr>
              <a:t>: </a:t>
            </a:r>
            <a:r>
              <a:rPr kumimoji="0" lang="en-US" sz="900" b="0" i="0" u="none" strike="noStrike" kern="1200" cap="none" spc="0" normalizeH="0" baseline="0" noProof="0" dirty="0">
                <a:ln>
                  <a:noFill/>
                </a:ln>
                <a:solidFill>
                  <a:srgbClr val="636466"/>
                </a:solidFill>
                <a:effectLst/>
                <a:uLnTx/>
                <a:uFillTx/>
                <a:latin typeface="Arial"/>
                <a:ea typeface="Calibri" panose="020F0502020204030204" pitchFamily="34" charset="0"/>
                <a:cs typeface="Times New Roman" panose="02020603050405020304" pitchFamily="18" charset="0"/>
              </a:rPr>
              <a:t>Profit Sharing Council of America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36466"/>
                </a:solidFill>
                <a:effectLst/>
                <a:uLnTx/>
                <a:uFillTx/>
                <a:latin typeface="Arial"/>
                <a:ea typeface="Calibri" panose="020F0502020204030204" pitchFamily="34" charset="0"/>
                <a:cs typeface="Times New Roman" panose="02020603050405020304" pitchFamily="18" charset="0"/>
              </a:rPr>
              <a:t>forbes.com/sites/financialfinesse/2017/03/16/the-401k-distribution-opportunity-you-need-to-think-twice-about</a:t>
            </a:r>
          </a:p>
        </p:txBody>
      </p:sp>
      <p:grpSp>
        <p:nvGrpSpPr>
          <p:cNvPr id="9" name="Group 8">
            <a:extLst>
              <a:ext uri="{FF2B5EF4-FFF2-40B4-BE49-F238E27FC236}">
                <a16:creationId xmlns:a16="http://schemas.microsoft.com/office/drawing/2014/main" id="{E4C760EE-757C-A145-8C23-6884275169EB}"/>
              </a:ext>
            </a:extLst>
          </p:cNvPr>
          <p:cNvGrpSpPr/>
          <p:nvPr/>
        </p:nvGrpSpPr>
        <p:grpSpPr>
          <a:xfrm>
            <a:off x="5399786" y="3682273"/>
            <a:ext cx="3050497" cy="2177726"/>
            <a:chOff x="5012317" y="3635118"/>
            <a:chExt cx="3303588" cy="2358406"/>
          </a:xfrm>
        </p:grpSpPr>
        <p:sp>
          <p:nvSpPr>
            <p:cNvPr id="16" name="Freeform 15">
              <a:extLst>
                <a:ext uri="{FF2B5EF4-FFF2-40B4-BE49-F238E27FC236}">
                  <a16:creationId xmlns:a16="http://schemas.microsoft.com/office/drawing/2014/main" id="{B0A0519B-0F73-A24D-A96F-E004D6C503C2}"/>
                </a:ext>
              </a:extLst>
            </p:cNvPr>
            <p:cNvSpPr>
              <a:spLocks/>
            </p:cNvSpPr>
            <p:nvPr/>
          </p:nvSpPr>
          <p:spPr bwMode="auto">
            <a:xfrm>
              <a:off x="7436239" y="3635118"/>
              <a:ext cx="879666" cy="2358406"/>
            </a:xfrm>
            <a:custGeom>
              <a:avLst/>
              <a:gdLst>
                <a:gd name="connsiteX0" fmla="*/ 152754 w 234723"/>
                <a:gd name="connsiteY0" fmla="*/ 119384 h 629300"/>
                <a:gd name="connsiteX1" fmla="*/ 160822 w 234723"/>
                <a:gd name="connsiteY1" fmla="*/ 119789 h 629300"/>
                <a:gd name="connsiteX2" fmla="*/ 167974 w 234723"/>
                <a:gd name="connsiteY2" fmla="*/ 120802 h 629300"/>
                <a:gd name="connsiteX3" fmla="*/ 174575 w 234723"/>
                <a:gd name="connsiteY3" fmla="*/ 122626 h 629300"/>
                <a:gd name="connsiteX4" fmla="*/ 180444 w 234723"/>
                <a:gd name="connsiteY4" fmla="*/ 124449 h 629300"/>
                <a:gd name="connsiteX5" fmla="*/ 185578 w 234723"/>
                <a:gd name="connsiteY5" fmla="*/ 126880 h 629300"/>
                <a:gd name="connsiteX6" fmla="*/ 190163 w 234723"/>
                <a:gd name="connsiteY6" fmla="*/ 129514 h 629300"/>
                <a:gd name="connsiteX7" fmla="*/ 194197 w 234723"/>
                <a:gd name="connsiteY7" fmla="*/ 132350 h 629300"/>
                <a:gd name="connsiteX8" fmla="*/ 197681 w 234723"/>
                <a:gd name="connsiteY8" fmla="*/ 135186 h 629300"/>
                <a:gd name="connsiteX9" fmla="*/ 200615 w 234723"/>
                <a:gd name="connsiteY9" fmla="*/ 138428 h 629300"/>
                <a:gd name="connsiteX10" fmla="*/ 203182 w 234723"/>
                <a:gd name="connsiteY10" fmla="*/ 141264 h 629300"/>
                <a:gd name="connsiteX11" fmla="*/ 205199 w 234723"/>
                <a:gd name="connsiteY11" fmla="*/ 144100 h 629300"/>
                <a:gd name="connsiteX12" fmla="*/ 206483 w 234723"/>
                <a:gd name="connsiteY12" fmla="*/ 146531 h 629300"/>
                <a:gd name="connsiteX13" fmla="*/ 207767 w 234723"/>
                <a:gd name="connsiteY13" fmla="*/ 148760 h 629300"/>
                <a:gd name="connsiteX14" fmla="*/ 208500 w 234723"/>
                <a:gd name="connsiteY14" fmla="*/ 150786 h 629300"/>
                <a:gd name="connsiteX15" fmla="*/ 208684 w 234723"/>
                <a:gd name="connsiteY15" fmla="*/ 151191 h 629300"/>
                <a:gd name="connsiteX16" fmla="*/ 209234 w 234723"/>
                <a:gd name="connsiteY16" fmla="*/ 153014 h 629300"/>
                <a:gd name="connsiteX17" fmla="*/ 210151 w 234723"/>
                <a:gd name="connsiteY17" fmla="*/ 155850 h 629300"/>
                <a:gd name="connsiteX18" fmla="*/ 211068 w 234723"/>
                <a:gd name="connsiteY18" fmla="*/ 159294 h 629300"/>
                <a:gd name="connsiteX19" fmla="*/ 212535 w 234723"/>
                <a:gd name="connsiteY19" fmla="*/ 163751 h 629300"/>
                <a:gd name="connsiteX20" fmla="*/ 214185 w 234723"/>
                <a:gd name="connsiteY20" fmla="*/ 168816 h 629300"/>
                <a:gd name="connsiteX21" fmla="*/ 215652 w 234723"/>
                <a:gd name="connsiteY21" fmla="*/ 174488 h 629300"/>
                <a:gd name="connsiteX22" fmla="*/ 217302 w 234723"/>
                <a:gd name="connsiteY22" fmla="*/ 180566 h 629300"/>
                <a:gd name="connsiteX23" fmla="*/ 219136 w 234723"/>
                <a:gd name="connsiteY23" fmla="*/ 186846 h 629300"/>
                <a:gd name="connsiteX24" fmla="*/ 220970 w 234723"/>
                <a:gd name="connsiteY24" fmla="*/ 193734 h 629300"/>
                <a:gd name="connsiteX25" fmla="*/ 222620 w 234723"/>
                <a:gd name="connsiteY25" fmla="*/ 200622 h 629300"/>
                <a:gd name="connsiteX26" fmla="*/ 224454 w 234723"/>
                <a:gd name="connsiteY26" fmla="*/ 207510 h 629300"/>
                <a:gd name="connsiteX27" fmla="*/ 225921 w 234723"/>
                <a:gd name="connsiteY27" fmla="*/ 214398 h 629300"/>
                <a:gd name="connsiteX28" fmla="*/ 227572 w 234723"/>
                <a:gd name="connsiteY28" fmla="*/ 220881 h 629300"/>
                <a:gd name="connsiteX29" fmla="*/ 228672 w 234723"/>
                <a:gd name="connsiteY29" fmla="*/ 227567 h 629300"/>
                <a:gd name="connsiteX30" fmla="*/ 229405 w 234723"/>
                <a:gd name="connsiteY30" fmla="*/ 233442 h 629300"/>
                <a:gd name="connsiteX31" fmla="*/ 230322 w 234723"/>
                <a:gd name="connsiteY31" fmla="*/ 238912 h 629300"/>
                <a:gd name="connsiteX32" fmla="*/ 230506 w 234723"/>
                <a:gd name="connsiteY32" fmla="*/ 243976 h 629300"/>
                <a:gd name="connsiteX33" fmla="*/ 230506 w 234723"/>
                <a:gd name="connsiteY33" fmla="*/ 248028 h 629300"/>
                <a:gd name="connsiteX34" fmla="*/ 230139 w 234723"/>
                <a:gd name="connsiteY34" fmla="*/ 251472 h 629300"/>
                <a:gd name="connsiteX35" fmla="*/ 228672 w 234723"/>
                <a:gd name="connsiteY35" fmla="*/ 255119 h 629300"/>
                <a:gd name="connsiteX36" fmla="*/ 226288 w 234723"/>
                <a:gd name="connsiteY36" fmla="*/ 259171 h 629300"/>
                <a:gd name="connsiteX37" fmla="*/ 223170 w 234723"/>
                <a:gd name="connsiteY37" fmla="*/ 263020 h 629300"/>
                <a:gd name="connsiteX38" fmla="*/ 219136 w 234723"/>
                <a:gd name="connsiteY38" fmla="*/ 266869 h 629300"/>
                <a:gd name="connsiteX39" fmla="*/ 214368 w 234723"/>
                <a:gd name="connsiteY39" fmla="*/ 270921 h 629300"/>
                <a:gd name="connsiteX40" fmla="*/ 208867 w 234723"/>
                <a:gd name="connsiteY40" fmla="*/ 274972 h 629300"/>
                <a:gd name="connsiteX41" fmla="*/ 203182 w 234723"/>
                <a:gd name="connsiteY41" fmla="*/ 278619 h 629300"/>
                <a:gd name="connsiteX42" fmla="*/ 196948 w 234723"/>
                <a:gd name="connsiteY42" fmla="*/ 282468 h 629300"/>
                <a:gd name="connsiteX43" fmla="*/ 190529 w 234723"/>
                <a:gd name="connsiteY43" fmla="*/ 285912 h 629300"/>
                <a:gd name="connsiteX44" fmla="*/ 234723 w 234723"/>
                <a:gd name="connsiteY44" fmla="*/ 434207 h 629300"/>
                <a:gd name="connsiteX45" fmla="*/ 162106 w 234723"/>
                <a:gd name="connsiteY45" fmla="*/ 434207 h 629300"/>
                <a:gd name="connsiteX46" fmla="*/ 162106 w 234723"/>
                <a:gd name="connsiteY46" fmla="*/ 610459 h 629300"/>
                <a:gd name="connsiteX47" fmla="*/ 161189 w 234723"/>
                <a:gd name="connsiteY47" fmla="*/ 615322 h 629300"/>
                <a:gd name="connsiteX48" fmla="*/ 159722 w 234723"/>
                <a:gd name="connsiteY48" fmla="*/ 619171 h 629300"/>
                <a:gd name="connsiteX49" fmla="*/ 157521 w 234723"/>
                <a:gd name="connsiteY49" fmla="*/ 622412 h 629300"/>
                <a:gd name="connsiteX50" fmla="*/ 154954 w 234723"/>
                <a:gd name="connsiteY50" fmla="*/ 624843 h 629300"/>
                <a:gd name="connsiteX51" fmla="*/ 151837 w 234723"/>
                <a:gd name="connsiteY51" fmla="*/ 626667 h 629300"/>
                <a:gd name="connsiteX52" fmla="*/ 148169 w 234723"/>
                <a:gd name="connsiteY52" fmla="*/ 628085 h 629300"/>
                <a:gd name="connsiteX53" fmla="*/ 144318 w 234723"/>
                <a:gd name="connsiteY53" fmla="*/ 629098 h 629300"/>
                <a:gd name="connsiteX54" fmla="*/ 140284 w 234723"/>
                <a:gd name="connsiteY54" fmla="*/ 629300 h 629300"/>
                <a:gd name="connsiteX55" fmla="*/ 136250 w 234723"/>
                <a:gd name="connsiteY55" fmla="*/ 629098 h 629300"/>
                <a:gd name="connsiteX56" fmla="*/ 132215 w 234723"/>
                <a:gd name="connsiteY56" fmla="*/ 628085 h 629300"/>
                <a:gd name="connsiteX57" fmla="*/ 128915 w 234723"/>
                <a:gd name="connsiteY57" fmla="*/ 626869 h 629300"/>
                <a:gd name="connsiteX58" fmla="*/ 125614 w 234723"/>
                <a:gd name="connsiteY58" fmla="*/ 625046 h 629300"/>
                <a:gd name="connsiteX59" fmla="*/ 123046 w 234723"/>
                <a:gd name="connsiteY59" fmla="*/ 622615 h 629300"/>
                <a:gd name="connsiteX60" fmla="*/ 120846 w 234723"/>
                <a:gd name="connsiteY60" fmla="*/ 619373 h 629300"/>
                <a:gd name="connsiteX61" fmla="*/ 119379 w 234723"/>
                <a:gd name="connsiteY61" fmla="*/ 615524 h 629300"/>
                <a:gd name="connsiteX62" fmla="*/ 118645 w 234723"/>
                <a:gd name="connsiteY62" fmla="*/ 610662 h 629300"/>
                <a:gd name="connsiteX63" fmla="*/ 111494 w 234723"/>
                <a:gd name="connsiteY63" fmla="*/ 610662 h 629300"/>
                <a:gd name="connsiteX64" fmla="*/ 110577 w 234723"/>
                <a:gd name="connsiteY64" fmla="*/ 615524 h 629300"/>
                <a:gd name="connsiteX65" fmla="*/ 109293 w 234723"/>
                <a:gd name="connsiteY65" fmla="*/ 619373 h 629300"/>
                <a:gd name="connsiteX66" fmla="*/ 107093 w 234723"/>
                <a:gd name="connsiteY66" fmla="*/ 622412 h 629300"/>
                <a:gd name="connsiteX67" fmla="*/ 104525 w 234723"/>
                <a:gd name="connsiteY67" fmla="*/ 624843 h 629300"/>
                <a:gd name="connsiteX68" fmla="*/ 101225 w 234723"/>
                <a:gd name="connsiteY68" fmla="*/ 626667 h 629300"/>
                <a:gd name="connsiteX69" fmla="*/ 97924 w 234723"/>
                <a:gd name="connsiteY69" fmla="*/ 627882 h 629300"/>
                <a:gd name="connsiteX70" fmla="*/ 93889 w 234723"/>
                <a:gd name="connsiteY70" fmla="*/ 628490 h 629300"/>
                <a:gd name="connsiteX71" fmla="*/ 89855 w 234723"/>
                <a:gd name="connsiteY71" fmla="*/ 628692 h 629300"/>
                <a:gd name="connsiteX72" fmla="*/ 85637 w 234723"/>
                <a:gd name="connsiteY72" fmla="*/ 628490 h 629300"/>
                <a:gd name="connsiteX73" fmla="*/ 81970 w 234723"/>
                <a:gd name="connsiteY73" fmla="*/ 627882 h 629300"/>
                <a:gd name="connsiteX74" fmla="*/ 78302 w 234723"/>
                <a:gd name="connsiteY74" fmla="*/ 626464 h 629300"/>
                <a:gd name="connsiteX75" fmla="*/ 75185 w 234723"/>
                <a:gd name="connsiteY75" fmla="*/ 624641 h 629300"/>
                <a:gd name="connsiteX76" fmla="*/ 72434 w 234723"/>
                <a:gd name="connsiteY76" fmla="*/ 622210 h 629300"/>
                <a:gd name="connsiteX77" fmla="*/ 70234 w 234723"/>
                <a:gd name="connsiteY77" fmla="*/ 618968 h 629300"/>
                <a:gd name="connsiteX78" fmla="*/ 68950 w 234723"/>
                <a:gd name="connsiteY78" fmla="*/ 615119 h 629300"/>
                <a:gd name="connsiteX79" fmla="*/ 68033 w 234723"/>
                <a:gd name="connsiteY79" fmla="*/ 610257 h 629300"/>
                <a:gd name="connsiteX80" fmla="*/ 67849 w 234723"/>
                <a:gd name="connsiteY80" fmla="*/ 434207 h 629300"/>
                <a:gd name="connsiteX81" fmla="*/ 0 w 234723"/>
                <a:gd name="connsiteY81" fmla="*/ 434410 h 629300"/>
                <a:gd name="connsiteX82" fmla="*/ 46394 w 234723"/>
                <a:gd name="connsiteY82" fmla="*/ 289154 h 629300"/>
                <a:gd name="connsiteX83" fmla="*/ 38876 w 234723"/>
                <a:gd name="connsiteY83" fmla="*/ 285304 h 629300"/>
                <a:gd name="connsiteX84" fmla="*/ 31907 w 234723"/>
                <a:gd name="connsiteY84" fmla="*/ 281455 h 629300"/>
                <a:gd name="connsiteX85" fmla="*/ 25122 w 234723"/>
                <a:gd name="connsiteY85" fmla="*/ 277404 h 629300"/>
                <a:gd name="connsiteX86" fmla="*/ 18888 w 234723"/>
                <a:gd name="connsiteY86" fmla="*/ 272947 h 629300"/>
                <a:gd name="connsiteX87" fmla="*/ 13386 w 234723"/>
                <a:gd name="connsiteY87" fmla="*/ 268490 h 629300"/>
                <a:gd name="connsiteX88" fmla="*/ 8618 w 234723"/>
                <a:gd name="connsiteY88" fmla="*/ 264235 h 629300"/>
                <a:gd name="connsiteX89" fmla="*/ 4768 w 234723"/>
                <a:gd name="connsiteY89" fmla="*/ 259981 h 629300"/>
                <a:gd name="connsiteX90" fmla="*/ 2017 w 234723"/>
                <a:gd name="connsiteY90" fmla="*/ 255524 h 629300"/>
                <a:gd name="connsiteX91" fmla="*/ 367 w 234723"/>
                <a:gd name="connsiteY91" fmla="*/ 251472 h 629300"/>
                <a:gd name="connsiteX92" fmla="*/ 0 w 234723"/>
                <a:gd name="connsiteY92" fmla="*/ 248231 h 629300"/>
                <a:gd name="connsiteX93" fmla="*/ 0 w 234723"/>
                <a:gd name="connsiteY93" fmla="*/ 244179 h 629300"/>
                <a:gd name="connsiteX94" fmla="*/ 367 w 234723"/>
                <a:gd name="connsiteY94" fmla="*/ 239317 h 629300"/>
                <a:gd name="connsiteX95" fmla="*/ 917 w 234723"/>
                <a:gd name="connsiteY95" fmla="*/ 234050 h 629300"/>
                <a:gd name="connsiteX96" fmla="*/ 2017 w 234723"/>
                <a:gd name="connsiteY96" fmla="*/ 228174 h 629300"/>
                <a:gd name="connsiteX97" fmla="*/ 3117 w 234723"/>
                <a:gd name="connsiteY97" fmla="*/ 221692 h 629300"/>
                <a:gd name="connsiteX98" fmla="*/ 4584 w 234723"/>
                <a:gd name="connsiteY98" fmla="*/ 215209 h 629300"/>
                <a:gd name="connsiteX99" fmla="*/ 6051 w 234723"/>
                <a:gd name="connsiteY99" fmla="*/ 208523 h 629300"/>
                <a:gd name="connsiteX100" fmla="*/ 7702 w 234723"/>
                <a:gd name="connsiteY100" fmla="*/ 201433 h 629300"/>
                <a:gd name="connsiteX101" fmla="*/ 9352 w 234723"/>
                <a:gd name="connsiteY101" fmla="*/ 194747 h 629300"/>
                <a:gd name="connsiteX102" fmla="*/ 11186 w 234723"/>
                <a:gd name="connsiteY102" fmla="*/ 187859 h 629300"/>
                <a:gd name="connsiteX103" fmla="*/ 13020 w 234723"/>
                <a:gd name="connsiteY103" fmla="*/ 181376 h 629300"/>
                <a:gd name="connsiteX104" fmla="*/ 14670 w 234723"/>
                <a:gd name="connsiteY104" fmla="*/ 175299 h 629300"/>
                <a:gd name="connsiteX105" fmla="*/ 16137 w 234723"/>
                <a:gd name="connsiteY105" fmla="*/ 169626 h 629300"/>
                <a:gd name="connsiteX106" fmla="*/ 17604 w 234723"/>
                <a:gd name="connsiteY106" fmla="*/ 164562 h 629300"/>
                <a:gd name="connsiteX107" fmla="*/ 18888 w 234723"/>
                <a:gd name="connsiteY107" fmla="*/ 160307 h 629300"/>
                <a:gd name="connsiteX108" fmla="*/ 19988 w 234723"/>
                <a:gd name="connsiteY108" fmla="*/ 156661 h 629300"/>
                <a:gd name="connsiteX109" fmla="*/ 20721 w 234723"/>
                <a:gd name="connsiteY109" fmla="*/ 153824 h 629300"/>
                <a:gd name="connsiteX110" fmla="*/ 21455 w 234723"/>
                <a:gd name="connsiteY110" fmla="*/ 152001 h 629300"/>
                <a:gd name="connsiteX111" fmla="*/ 21638 w 234723"/>
                <a:gd name="connsiteY111" fmla="*/ 151393 h 629300"/>
                <a:gd name="connsiteX112" fmla="*/ 22372 w 234723"/>
                <a:gd name="connsiteY112" fmla="*/ 148760 h 629300"/>
                <a:gd name="connsiteX113" fmla="*/ 23839 w 234723"/>
                <a:gd name="connsiteY113" fmla="*/ 145923 h 629300"/>
                <a:gd name="connsiteX114" fmla="*/ 25306 w 234723"/>
                <a:gd name="connsiteY114" fmla="*/ 142885 h 629300"/>
                <a:gd name="connsiteX115" fmla="*/ 27323 w 234723"/>
                <a:gd name="connsiteY115" fmla="*/ 139846 h 629300"/>
                <a:gd name="connsiteX116" fmla="*/ 29890 w 234723"/>
                <a:gd name="connsiteY116" fmla="*/ 136402 h 629300"/>
                <a:gd name="connsiteX117" fmla="*/ 32824 w 234723"/>
                <a:gd name="connsiteY117" fmla="*/ 133363 h 629300"/>
                <a:gd name="connsiteX118" fmla="*/ 36308 w 234723"/>
                <a:gd name="connsiteY118" fmla="*/ 130324 h 629300"/>
                <a:gd name="connsiteX119" fmla="*/ 40343 w 234723"/>
                <a:gd name="connsiteY119" fmla="*/ 127690 h 629300"/>
                <a:gd name="connsiteX120" fmla="*/ 44744 w 234723"/>
                <a:gd name="connsiteY120" fmla="*/ 125259 h 629300"/>
                <a:gd name="connsiteX121" fmla="*/ 49878 w 234723"/>
                <a:gd name="connsiteY121" fmla="*/ 123031 h 629300"/>
                <a:gd name="connsiteX122" fmla="*/ 55746 w 234723"/>
                <a:gd name="connsiteY122" fmla="*/ 121208 h 629300"/>
                <a:gd name="connsiteX123" fmla="*/ 61981 w 234723"/>
                <a:gd name="connsiteY123" fmla="*/ 120195 h 629300"/>
                <a:gd name="connsiteX124" fmla="*/ 69134 w 234723"/>
                <a:gd name="connsiteY124" fmla="*/ 119587 h 629300"/>
                <a:gd name="connsiteX125" fmla="*/ 76652 w 234723"/>
                <a:gd name="connsiteY125" fmla="*/ 119587 h 629300"/>
                <a:gd name="connsiteX126" fmla="*/ 119293 w 234723"/>
                <a:gd name="connsiteY126" fmla="*/ 0 h 629300"/>
                <a:gd name="connsiteX127" fmla="*/ 126638 w 234723"/>
                <a:gd name="connsiteY127" fmla="*/ 605 h 629300"/>
                <a:gd name="connsiteX128" fmla="*/ 133983 w 234723"/>
                <a:gd name="connsiteY128" fmla="*/ 2218 h 629300"/>
                <a:gd name="connsiteX129" fmla="*/ 140593 w 234723"/>
                <a:gd name="connsiteY129" fmla="*/ 5040 h 629300"/>
                <a:gd name="connsiteX130" fmla="*/ 146653 w 234723"/>
                <a:gd name="connsiteY130" fmla="*/ 8668 h 629300"/>
                <a:gd name="connsiteX131" fmla="*/ 152528 w 234723"/>
                <a:gd name="connsiteY131" fmla="*/ 13102 h 629300"/>
                <a:gd name="connsiteX132" fmla="*/ 157486 w 234723"/>
                <a:gd name="connsiteY132" fmla="*/ 18142 h 629300"/>
                <a:gd name="connsiteX133" fmla="*/ 161709 w 234723"/>
                <a:gd name="connsiteY133" fmla="*/ 24189 h 629300"/>
                <a:gd name="connsiteX134" fmla="*/ 165198 w 234723"/>
                <a:gd name="connsiteY134" fmla="*/ 30438 h 629300"/>
                <a:gd name="connsiteX135" fmla="*/ 167769 w 234723"/>
                <a:gd name="connsiteY135" fmla="*/ 37694 h 629300"/>
                <a:gd name="connsiteX136" fmla="*/ 169238 w 234723"/>
                <a:gd name="connsiteY136" fmla="*/ 44951 h 629300"/>
                <a:gd name="connsiteX137" fmla="*/ 169972 w 234723"/>
                <a:gd name="connsiteY137" fmla="*/ 52611 h 629300"/>
                <a:gd name="connsiteX138" fmla="*/ 169238 w 234723"/>
                <a:gd name="connsiteY138" fmla="*/ 60472 h 629300"/>
                <a:gd name="connsiteX139" fmla="*/ 167769 w 234723"/>
                <a:gd name="connsiteY139" fmla="*/ 67729 h 629300"/>
                <a:gd name="connsiteX140" fmla="*/ 165198 w 234723"/>
                <a:gd name="connsiteY140" fmla="*/ 74985 h 629300"/>
                <a:gd name="connsiteX141" fmla="*/ 161709 w 234723"/>
                <a:gd name="connsiteY141" fmla="*/ 81234 h 629300"/>
                <a:gd name="connsiteX142" fmla="*/ 157486 w 234723"/>
                <a:gd name="connsiteY142" fmla="*/ 87281 h 629300"/>
                <a:gd name="connsiteX143" fmla="*/ 152528 w 234723"/>
                <a:gd name="connsiteY143" fmla="*/ 92321 h 629300"/>
                <a:gd name="connsiteX144" fmla="*/ 146653 w 234723"/>
                <a:gd name="connsiteY144" fmla="*/ 96755 h 629300"/>
                <a:gd name="connsiteX145" fmla="*/ 140593 w 234723"/>
                <a:gd name="connsiteY145" fmla="*/ 100383 h 629300"/>
                <a:gd name="connsiteX146" fmla="*/ 133983 w 234723"/>
                <a:gd name="connsiteY146" fmla="*/ 103004 h 629300"/>
                <a:gd name="connsiteX147" fmla="*/ 126638 w 234723"/>
                <a:gd name="connsiteY147" fmla="*/ 104818 h 629300"/>
                <a:gd name="connsiteX148" fmla="*/ 119293 w 234723"/>
                <a:gd name="connsiteY148" fmla="*/ 105221 h 629300"/>
                <a:gd name="connsiteX149" fmla="*/ 111765 w 234723"/>
                <a:gd name="connsiteY149" fmla="*/ 104818 h 629300"/>
                <a:gd name="connsiteX150" fmla="*/ 104788 w 234723"/>
                <a:gd name="connsiteY150" fmla="*/ 103004 h 629300"/>
                <a:gd name="connsiteX151" fmla="*/ 97994 w 234723"/>
                <a:gd name="connsiteY151" fmla="*/ 100383 h 629300"/>
                <a:gd name="connsiteX152" fmla="*/ 91751 w 234723"/>
                <a:gd name="connsiteY152" fmla="*/ 96755 h 629300"/>
                <a:gd name="connsiteX153" fmla="*/ 86058 w 234723"/>
                <a:gd name="connsiteY153" fmla="*/ 92321 h 629300"/>
                <a:gd name="connsiteX154" fmla="*/ 81101 w 234723"/>
                <a:gd name="connsiteY154" fmla="*/ 87281 h 629300"/>
                <a:gd name="connsiteX155" fmla="*/ 76694 w 234723"/>
                <a:gd name="connsiteY155" fmla="*/ 81234 h 629300"/>
                <a:gd name="connsiteX156" fmla="*/ 73389 w 234723"/>
                <a:gd name="connsiteY156" fmla="*/ 74985 h 629300"/>
                <a:gd name="connsiteX157" fmla="*/ 70634 w 234723"/>
                <a:gd name="connsiteY157" fmla="*/ 67729 h 629300"/>
                <a:gd name="connsiteX158" fmla="*/ 69165 w 234723"/>
                <a:gd name="connsiteY158" fmla="*/ 60472 h 629300"/>
                <a:gd name="connsiteX159" fmla="*/ 68798 w 234723"/>
                <a:gd name="connsiteY159" fmla="*/ 52611 h 629300"/>
                <a:gd name="connsiteX160" fmla="*/ 69165 w 234723"/>
                <a:gd name="connsiteY160" fmla="*/ 44951 h 629300"/>
                <a:gd name="connsiteX161" fmla="*/ 70634 w 234723"/>
                <a:gd name="connsiteY161" fmla="*/ 37694 h 629300"/>
                <a:gd name="connsiteX162" fmla="*/ 73389 w 234723"/>
                <a:gd name="connsiteY162" fmla="*/ 30438 h 629300"/>
                <a:gd name="connsiteX163" fmla="*/ 76694 w 234723"/>
                <a:gd name="connsiteY163" fmla="*/ 24189 h 629300"/>
                <a:gd name="connsiteX164" fmla="*/ 81101 w 234723"/>
                <a:gd name="connsiteY164" fmla="*/ 18142 h 629300"/>
                <a:gd name="connsiteX165" fmla="*/ 86058 w 234723"/>
                <a:gd name="connsiteY165" fmla="*/ 13102 h 629300"/>
                <a:gd name="connsiteX166" fmla="*/ 91751 w 234723"/>
                <a:gd name="connsiteY166" fmla="*/ 8668 h 629300"/>
                <a:gd name="connsiteX167" fmla="*/ 97994 w 234723"/>
                <a:gd name="connsiteY167" fmla="*/ 5040 h 629300"/>
                <a:gd name="connsiteX168" fmla="*/ 104788 w 234723"/>
                <a:gd name="connsiteY168" fmla="*/ 2218 h 629300"/>
                <a:gd name="connsiteX169" fmla="*/ 111765 w 234723"/>
                <a:gd name="connsiteY169" fmla="*/ 605 h 6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34723" h="629300">
                  <a:moveTo>
                    <a:pt x="152754" y="119384"/>
                  </a:moveTo>
                  <a:lnTo>
                    <a:pt x="160822" y="119789"/>
                  </a:lnTo>
                  <a:lnTo>
                    <a:pt x="167974" y="120802"/>
                  </a:lnTo>
                  <a:lnTo>
                    <a:pt x="174575" y="122626"/>
                  </a:lnTo>
                  <a:lnTo>
                    <a:pt x="180444" y="124449"/>
                  </a:lnTo>
                  <a:lnTo>
                    <a:pt x="185578" y="126880"/>
                  </a:lnTo>
                  <a:lnTo>
                    <a:pt x="190163" y="129514"/>
                  </a:lnTo>
                  <a:lnTo>
                    <a:pt x="194197" y="132350"/>
                  </a:lnTo>
                  <a:lnTo>
                    <a:pt x="197681" y="135186"/>
                  </a:lnTo>
                  <a:lnTo>
                    <a:pt x="200615" y="138428"/>
                  </a:lnTo>
                  <a:lnTo>
                    <a:pt x="203182" y="141264"/>
                  </a:lnTo>
                  <a:lnTo>
                    <a:pt x="205199" y="144100"/>
                  </a:lnTo>
                  <a:lnTo>
                    <a:pt x="206483" y="146531"/>
                  </a:lnTo>
                  <a:lnTo>
                    <a:pt x="207767" y="148760"/>
                  </a:lnTo>
                  <a:lnTo>
                    <a:pt x="208500" y="150786"/>
                  </a:lnTo>
                  <a:lnTo>
                    <a:pt x="208684" y="151191"/>
                  </a:lnTo>
                  <a:lnTo>
                    <a:pt x="209234" y="153014"/>
                  </a:lnTo>
                  <a:lnTo>
                    <a:pt x="210151" y="155850"/>
                  </a:lnTo>
                  <a:lnTo>
                    <a:pt x="211068" y="159294"/>
                  </a:lnTo>
                  <a:lnTo>
                    <a:pt x="212535" y="163751"/>
                  </a:lnTo>
                  <a:lnTo>
                    <a:pt x="214185" y="168816"/>
                  </a:lnTo>
                  <a:lnTo>
                    <a:pt x="215652" y="174488"/>
                  </a:lnTo>
                  <a:lnTo>
                    <a:pt x="217302" y="180566"/>
                  </a:lnTo>
                  <a:lnTo>
                    <a:pt x="219136" y="186846"/>
                  </a:lnTo>
                  <a:lnTo>
                    <a:pt x="220970" y="193734"/>
                  </a:lnTo>
                  <a:lnTo>
                    <a:pt x="222620" y="200622"/>
                  </a:lnTo>
                  <a:lnTo>
                    <a:pt x="224454" y="207510"/>
                  </a:lnTo>
                  <a:lnTo>
                    <a:pt x="225921" y="214398"/>
                  </a:lnTo>
                  <a:lnTo>
                    <a:pt x="227572" y="220881"/>
                  </a:lnTo>
                  <a:lnTo>
                    <a:pt x="228672" y="227567"/>
                  </a:lnTo>
                  <a:lnTo>
                    <a:pt x="229405" y="233442"/>
                  </a:lnTo>
                  <a:lnTo>
                    <a:pt x="230322" y="238912"/>
                  </a:lnTo>
                  <a:lnTo>
                    <a:pt x="230506" y="243976"/>
                  </a:lnTo>
                  <a:lnTo>
                    <a:pt x="230506" y="248028"/>
                  </a:lnTo>
                  <a:lnTo>
                    <a:pt x="230139" y="251472"/>
                  </a:lnTo>
                  <a:lnTo>
                    <a:pt x="228672" y="255119"/>
                  </a:lnTo>
                  <a:lnTo>
                    <a:pt x="226288" y="259171"/>
                  </a:lnTo>
                  <a:lnTo>
                    <a:pt x="223170" y="263020"/>
                  </a:lnTo>
                  <a:lnTo>
                    <a:pt x="219136" y="266869"/>
                  </a:lnTo>
                  <a:lnTo>
                    <a:pt x="214368" y="270921"/>
                  </a:lnTo>
                  <a:lnTo>
                    <a:pt x="208867" y="274972"/>
                  </a:lnTo>
                  <a:lnTo>
                    <a:pt x="203182" y="278619"/>
                  </a:lnTo>
                  <a:lnTo>
                    <a:pt x="196948" y="282468"/>
                  </a:lnTo>
                  <a:lnTo>
                    <a:pt x="190529" y="285912"/>
                  </a:lnTo>
                  <a:lnTo>
                    <a:pt x="234723" y="434207"/>
                  </a:lnTo>
                  <a:lnTo>
                    <a:pt x="162106" y="434207"/>
                  </a:lnTo>
                  <a:lnTo>
                    <a:pt x="162106" y="610459"/>
                  </a:lnTo>
                  <a:lnTo>
                    <a:pt x="161189" y="615322"/>
                  </a:lnTo>
                  <a:lnTo>
                    <a:pt x="159722" y="619171"/>
                  </a:lnTo>
                  <a:lnTo>
                    <a:pt x="157521" y="622412"/>
                  </a:lnTo>
                  <a:lnTo>
                    <a:pt x="154954" y="624843"/>
                  </a:lnTo>
                  <a:lnTo>
                    <a:pt x="151837" y="626667"/>
                  </a:lnTo>
                  <a:lnTo>
                    <a:pt x="148169" y="628085"/>
                  </a:lnTo>
                  <a:lnTo>
                    <a:pt x="144318" y="629098"/>
                  </a:lnTo>
                  <a:lnTo>
                    <a:pt x="140284" y="629300"/>
                  </a:lnTo>
                  <a:lnTo>
                    <a:pt x="136250" y="629098"/>
                  </a:lnTo>
                  <a:lnTo>
                    <a:pt x="132215" y="628085"/>
                  </a:lnTo>
                  <a:lnTo>
                    <a:pt x="128915" y="626869"/>
                  </a:lnTo>
                  <a:lnTo>
                    <a:pt x="125614" y="625046"/>
                  </a:lnTo>
                  <a:lnTo>
                    <a:pt x="123046" y="622615"/>
                  </a:lnTo>
                  <a:lnTo>
                    <a:pt x="120846" y="619373"/>
                  </a:lnTo>
                  <a:lnTo>
                    <a:pt x="119379" y="615524"/>
                  </a:lnTo>
                  <a:lnTo>
                    <a:pt x="118645" y="610662"/>
                  </a:lnTo>
                  <a:lnTo>
                    <a:pt x="111494" y="610662"/>
                  </a:lnTo>
                  <a:lnTo>
                    <a:pt x="110577" y="615524"/>
                  </a:lnTo>
                  <a:lnTo>
                    <a:pt x="109293" y="619373"/>
                  </a:lnTo>
                  <a:lnTo>
                    <a:pt x="107093" y="622412"/>
                  </a:lnTo>
                  <a:lnTo>
                    <a:pt x="104525" y="624843"/>
                  </a:lnTo>
                  <a:lnTo>
                    <a:pt x="101225" y="626667"/>
                  </a:lnTo>
                  <a:lnTo>
                    <a:pt x="97924" y="627882"/>
                  </a:lnTo>
                  <a:lnTo>
                    <a:pt x="93889" y="628490"/>
                  </a:lnTo>
                  <a:lnTo>
                    <a:pt x="89855" y="628692"/>
                  </a:lnTo>
                  <a:lnTo>
                    <a:pt x="85637" y="628490"/>
                  </a:lnTo>
                  <a:lnTo>
                    <a:pt x="81970" y="627882"/>
                  </a:lnTo>
                  <a:lnTo>
                    <a:pt x="78302" y="626464"/>
                  </a:lnTo>
                  <a:lnTo>
                    <a:pt x="75185" y="624641"/>
                  </a:lnTo>
                  <a:lnTo>
                    <a:pt x="72434" y="622210"/>
                  </a:lnTo>
                  <a:lnTo>
                    <a:pt x="70234" y="618968"/>
                  </a:lnTo>
                  <a:lnTo>
                    <a:pt x="68950" y="615119"/>
                  </a:lnTo>
                  <a:lnTo>
                    <a:pt x="68033" y="610257"/>
                  </a:lnTo>
                  <a:lnTo>
                    <a:pt x="67849" y="434207"/>
                  </a:lnTo>
                  <a:lnTo>
                    <a:pt x="0" y="434410"/>
                  </a:lnTo>
                  <a:lnTo>
                    <a:pt x="46394" y="289154"/>
                  </a:lnTo>
                  <a:lnTo>
                    <a:pt x="38876" y="285304"/>
                  </a:lnTo>
                  <a:lnTo>
                    <a:pt x="31907" y="281455"/>
                  </a:lnTo>
                  <a:lnTo>
                    <a:pt x="25122" y="277404"/>
                  </a:lnTo>
                  <a:lnTo>
                    <a:pt x="18888" y="272947"/>
                  </a:lnTo>
                  <a:lnTo>
                    <a:pt x="13386" y="268490"/>
                  </a:lnTo>
                  <a:lnTo>
                    <a:pt x="8618" y="264235"/>
                  </a:lnTo>
                  <a:lnTo>
                    <a:pt x="4768" y="259981"/>
                  </a:lnTo>
                  <a:lnTo>
                    <a:pt x="2017" y="255524"/>
                  </a:lnTo>
                  <a:lnTo>
                    <a:pt x="367" y="251472"/>
                  </a:lnTo>
                  <a:lnTo>
                    <a:pt x="0" y="248231"/>
                  </a:lnTo>
                  <a:lnTo>
                    <a:pt x="0" y="244179"/>
                  </a:lnTo>
                  <a:lnTo>
                    <a:pt x="367" y="239317"/>
                  </a:lnTo>
                  <a:lnTo>
                    <a:pt x="917" y="234050"/>
                  </a:lnTo>
                  <a:lnTo>
                    <a:pt x="2017" y="228174"/>
                  </a:lnTo>
                  <a:lnTo>
                    <a:pt x="3117" y="221692"/>
                  </a:lnTo>
                  <a:lnTo>
                    <a:pt x="4584" y="215209"/>
                  </a:lnTo>
                  <a:lnTo>
                    <a:pt x="6051" y="208523"/>
                  </a:lnTo>
                  <a:lnTo>
                    <a:pt x="7702" y="201433"/>
                  </a:lnTo>
                  <a:lnTo>
                    <a:pt x="9352" y="194747"/>
                  </a:lnTo>
                  <a:lnTo>
                    <a:pt x="11186" y="187859"/>
                  </a:lnTo>
                  <a:lnTo>
                    <a:pt x="13020" y="181376"/>
                  </a:lnTo>
                  <a:lnTo>
                    <a:pt x="14670" y="175299"/>
                  </a:lnTo>
                  <a:lnTo>
                    <a:pt x="16137" y="169626"/>
                  </a:lnTo>
                  <a:lnTo>
                    <a:pt x="17604" y="164562"/>
                  </a:lnTo>
                  <a:lnTo>
                    <a:pt x="18888" y="160307"/>
                  </a:lnTo>
                  <a:lnTo>
                    <a:pt x="19988" y="156661"/>
                  </a:lnTo>
                  <a:lnTo>
                    <a:pt x="20721" y="153824"/>
                  </a:lnTo>
                  <a:lnTo>
                    <a:pt x="21455" y="152001"/>
                  </a:lnTo>
                  <a:lnTo>
                    <a:pt x="21638" y="151393"/>
                  </a:lnTo>
                  <a:lnTo>
                    <a:pt x="22372" y="148760"/>
                  </a:lnTo>
                  <a:lnTo>
                    <a:pt x="23839" y="145923"/>
                  </a:lnTo>
                  <a:lnTo>
                    <a:pt x="25306" y="142885"/>
                  </a:lnTo>
                  <a:lnTo>
                    <a:pt x="27323" y="139846"/>
                  </a:lnTo>
                  <a:lnTo>
                    <a:pt x="29890" y="136402"/>
                  </a:lnTo>
                  <a:lnTo>
                    <a:pt x="32824" y="133363"/>
                  </a:lnTo>
                  <a:lnTo>
                    <a:pt x="36308" y="130324"/>
                  </a:lnTo>
                  <a:lnTo>
                    <a:pt x="40343" y="127690"/>
                  </a:lnTo>
                  <a:lnTo>
                    <a:pt x="44744" y="125259"/>
                  </a:lnTo>
                  <a:lnTo>
                    <a:pt x="49878" y="123031"/>
                  </a:lnTo>
                  <a:lnTo>
                    <a:pt x="55746" y="121208"/>
                  </a:lnTo>
                  <a:lnTo>
                    <a:pt x="61981" y="120195"/>
                  </a:lnTo>
                  <a:lnTo>
                    <a:pt x="69134" y="119587"/>
                  </a:lnTo>
                  <a:lnTo>
                    <a:pt x="76652" y="119587"/>
                  </a:lnTo>
                  <a:close/>
                  <a:moveTo>
                    <a:pt x="119293" y="0"/>
                  </a:moveTo>
                  <a:lnTo>
                    <a:pt x="126638" y="605"/>
                  </a:lnTo>
                  <a:lnTo>
                    <a:pt x="133983" y="2218"/>
                  </a:lnTo>
                  <a:lnTo>
                    <a:pt x="140593" y="5040"/>
                  </a:lnTo>
                  <a:lnTo>
                    <a:pt x="146653" y="8668"/>
                  </a:lnTo>
                  <a:lnTo>
                    <a:pt x="152528" y="13102"/>
                  </a:lnTo>
                  <a:lnTo>
                    <a:pt x="157486" y="18142"/>
                  </a:lnTo>
                  <a:lnTo>
                    <a:pt x="161709" y="24189"/>
                  </a:lnTo>
                  <a:lnTo>
                    <a:pt x="165198" y="30438"/>
                  </a:lnTo>
                  <a:lnTo>
                    <a:pt x="167769" y="37694"/>
                  </a:lnTo>
                  <a:lnTo>
                    <a:pt x="169238" y="44951"/>
                  </a:lnTo>
                  <a:lnTo>
                    <a:pt x="169972" y="52611"/>
                  </a:lnTo>
                  <a:lnTo>
                    <a:pt x="169238" y="60472"/>
                  </a:lnTo>
                  <a:lnTo>
                    <a:pt x="167769" y="67729"/>
                  </a:lnTo>
                  <a:lnTo>
                    <a:pt x="165198" y="74985"/>
                  </a:lnTo>
                  <a:lnTo>
                    <a:pt x="161709" y="81234"/>
                  </a:lnTo>
                  <a:lnTo>
                    <a:pt x="157486" y="87281"/>
                  </a:lnTo>
                  <a:lnTo>
                    <a:pt x="152528" y="92321"/>
                  </a:lnTo>
                  <a:lnTo>
                    <a:pt x="146653" y="96755"/>
                  </a:lnTo>
                  <a:lnTo>
                    <a:pt x="140593" y="100383"/>
                  </a:lnTo>
                  <a:lnTo>
                    <a:pt x="133983" y="103004"/>
                  </a:lnTo>
                  <a:lnTo>
                    <a:pt x="126638" y="104818"/>
                  </a:lnTo>
                  <a:lnTo>
                    <a:pt x="119293" y="105221"/>
                  </a:lnTo>
                  <a:lnTo>
                    <a:pt x="111765" y="104818"/>
                  </a:lnTo>
                  <a:lnTo>
                    <a:pt x="104788" y="103004"/>
                  </a:lnTo>
                  <a:lnTo>
                    <a:pt x="97994" y="100383"/>
                  </a:lnTo>
                  <a:lnTo>
                    <a:pt x="91751" y="96755"/>
                  </a:lnTo>
                  <a:lnTo>
                    <a:pt x="86058" y="92321"/>
                  </a:lnTo>
                  <a:lnTo>
                    <a:pt x="81101" y="87281"/>
                  </a:lnTo>
                  <a:lnTo>
                    <a:pt x="76694" y="81234"/>
                  </a:lnTo>
                  <a:lnTo>
                    <a:pt x="73389" y="74985"/>
                  </a:lnTo>
                  <a:lnTo>
                    <a:pt x="70634" y="67729"/>
                  </a:lnTo>
                  <a:lnTo>
                    <a:pt x="69165" y="60472"/>
                  </a:lnTo>
                  <a:lnTo>
                    <a:pt x="68798" y="52611"/>
                  </a:lnTo>
                  <a:lnTo>
                    <a:pt x="69165" y="44951"/>
                  </a:lnTo>
                  <a:lnTo>
                    <a:pt x="70634" y="37694"/>
                  </a:lnTo>
                  <a:lnTo>
                    <a:pt x="73389" y="30438"/>
                  </a:lnTo>
                  <a:lnTo>
                    <a:pt x="76694" y="24189"/>
                  </a:lnTo>
                  <a:lnTo>
                    <a:pt x="81101" y="18142"/>
                  </a:lnTo>
                  <a:lnTo>
                    <a:pt x="86058" y="13102"/>
                  </a:lnTo>
                  <a:lnTo>
                    <a:pt x="91751" y="8668"/>
                  </a:lnTo>
                  <a:lnTo>
                    <a:pt x="97994" y="5040"/>
                  </a:lnTo>
                  <a:lnTo>
                    <a:pt x="104788" y="2218"/>
                  </a:lnTo>
                  <a:lnTo>
                    <a:pt x="111765" y="605"/>
                  </a:lnTo>
                  <a:close/>
                </a:path>
              </a:pathLst>
            </a:custGeom>
            <a:solidFill>
              <a:schemeClr val="tx1"/>
            </a:solidFill>
            <a:ln w="0">
              <a:noFill/>
              <a:prstDash val="solid"/>
              <a:round/>
              <a:headEnd/>
              <a:tailEnd/>
            </a:ln>
          </p:spPr>
          <p:txBody>
            <a:bodyPr vert="horz" wrap="square" lIns="51435" tIns="25718" rIns="51435" bIns="25718"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4D4D4F"/>
                </a:solidFill>
                <a:effectLst/>
                <a:uLnTx/>
                <a:uFillTx/>
                <a:latin typeface="Arial"/>
                <a:ea typeface="STKaiti"/>
                <a:cs typeface="+mn-cs"/>
              </a:endParaRPr>
            </a:p>
          </p:txBody>
        </p:sp>
        <p:grpSp>
          <p:nvGrpSpPr>
            <p:cNvPr id="25" name="Group 24">
              <a:extLst>
                <a:ext uri="{FF2B5EF4-FFF2-40B4-BE49-F238E27FC236}">
                  <a16:creationId xmlns:a16="http://schemas.microsoft.com/office/drawing/2014/main" id="{AEB817D8-A1FB-1342-BA11-B12C9A4AE382}"/>
                </a:ext>
              </a:extLst>
            </p:cNvPr>
            <p:cNvGrpSpPr/>
            <p:nvPr/>
          </p:nvGrpSpPr>
          <p:grpSpPr>
            <a:xfrm>
              <a:off x="5711667" y="3635118"/>
              <a:ext cx="876307" cy="1031599"/>
              <a:chOff x="3194050" y="4278313"/>
              <a:chExt cx="250825" cy="295274"/>
            </a:xfrm>
            <a:solidFill>
              <a:schemeClr val="tx1"/>
            </a:solidFill>
          </p:grpSpPr>
          <p:sp>
            <p:nvSpPr>
              <p:cNvPr id="26" name="Freeform 178">
                <a:extLst>
                  <a:ext uri="{FF2B5EF4-FFF2-40B4-BE49-F238E27FC236}">
                    <a16:creationId xmlns:a16="http://schemas.microsoft.com/office/drawing/2014/main" id="{83833094-5E7E-D64F-9A5E-E22AAE080693}"/>
                  </a:ext>
                </a:extLst>
              </p:cNvPr>
              <p:cNvSpPr>
                <a:spLocks/>
              </p:cNvSpPr>
              <p:nvPr/>
            </p:nvSpPr>
            <p:spPr bwMode="auto">
              <a:xfrm>
                <a:off x="3254375" y="4278313"/>
                <a:ext cx="130175" cy="130175"/>
              </a:xfrm>
              <a:custGeom>
                <a:avLst/>
                <a:gdLst>
                  <a:gd name="T0" fmla="*/ 452 w 906"/>
                  <a:gd name="T1" fmla="*/ 0 h 897"/>
                  <a:gd name="T2" fmla="*/ 506 w 906"/>
                  <a:gd name="T3" fmla="*/ 4 h 897"/>
                  <a:gd name="T4" fmla="*/ 557 w 906"/>
                  <a:gd name="T5" fmla="*/ 12 h 897"/>
                  <a:gd name="T6" fmla="*/ 605 w 906"/>
                  <a:gd name="T7" fmla="*/ 26 h 897"/>
                  <a:gd name="T8" fmla="*/ 652 w 906"/>
                  <a:gd name="T9" fmla="*/ 46 h 897"/>
                  <a:gd name="T10" fmla="*/ 695 w 906"/>
                  <a:gd name="T11" fmla="*/ 70 h 897"/>
                  <a:gd name="T12" fmla="*/ 736 w 906"/>
                  <a:gd name="T13" fmla="*/ 99 h 897"/>
                  <a:gd name="T14" fmla="*/ 773 w 906"/>
                  <a:gd name="T15" fmla="*/ 132 h 897"/>
                  <a:gd name="T16" fmla="*/ 806 w 906"/>
                  <a:gd name="T17" fmla="*/ 168 h 897"/>
                  <a:gd name="T18" fmla="*/ 835 w 906"/>
                  <a:gd name="T19" fmla="*/ 209 h 897"/>
                  <a:gd name="T20" fmla="*/ 860 w 906"/>
                  <a:gd name="T21" fmla="*/ 252 h 897"/>
                  <a:gd name="T22" fmla="*/ 879 w 906"/>
                  <a:gd name="T23" fmla="*/ 298 h 897"/>
                  <a:gd name="T24" fmla="*/ 894 w 906"/>
                  <a:gd name="T25" fmla="*/ 346 h 897"/>
                  <a:gd name="T26" fmla="*/ 903 w 906"/>
                  <a:gd name="T27" fmla="*/ 396 h 897"/>
                  <a:gd name="T28" fmla="*/ 906 w 906"/>
                  <a:gd name="T29" fmla="*/ 449 h 897"/>
                  <a:gd name="T30" fmla="*/ 903 w 906"/>
                  <a:gd name="T31" fmla="*/ 501 h 897"/>
                  <a:gd name="T32" fmla="*/ 894 w 906"/>
                  <a:gd name="T33" fmla="*/ 551 h 897"/>
                  <a:gd name="T34" fmla="*/ 879 w 906"/>
                  <a:gd name="T35" fmla="*/ 601 h 897"/>
                  <a:gd name="T36" fmla="*/ 860 w 906"/>
                  <a:gd name="T37" fmla="*/ 647 h 897"/>
                  <a:gd name="T38" fmla="*/ 835 w 906"/>
                  <a:gd name="T39" fmla="*/ 689 h 897"/>
                  <a:gd name="T40" fmla="*/ 806 w 906"/>
                  <a:gd name="T41" fmla="*/ 729 h 897"/>
                  <a:gd name="T42" fmla="*/ 773 w 906"/>
                  <a:gd name="T43" fmla="*/ 766 h 897"/>
                  <a:gd name="T44" fmla="*/ 736 w 906"/>
                  <a:gd name="T45" fmla="*/ 799 h 897"/>
                  <a:gd name="T46" fmla="*/ 695 w 906"/>
                  <a:gd name="T47" fmla="*/ 827 h 897"/>
                  <a:gd name="T48" fmla="*/ 652 w 906"/>
                  <a:gd name="T49" fmla="*/ 852 h 897"/>
                  <a:gd name="T50" fmla="*/ 605 w 906"/>
                  <a:gd name="T51" fmla="*/ 871 h 897"/>
                  <a:gd name="T52" fmla="*/ 557 w 906"/>
                  <a:gd name="T53" fmla="*/ 885 h 897"/>
                  <a:gd name="T54" fmla="*/ 506 w 906"/>
                  <a:gd name="T55" fmla="*/ 895 h 897"/>
                  <a:gd name="T56" fmla="*/ 452 w 906"/>
                  <a:gd name="T57" fmla="*/ 897 h 897"/>
                  <a:gd name="T58" fmla="*/ 400 w 906"/>
                  <a:gd name="T59" fmla="*/ 895 h 897"/>
                  <a:gd name="T60" fmla="*/ 348 w 906"/>
                  <a:gd name="T61" fmla="*/ 885 h 897"/>
                  <a:gd name="T62" fmla="*/ 300 w 906"/>
                  <a:gd name="T63" fmla="*/ 871 h 897"/>
                  <a:gd name="T64" fmla="*/ 253 w 906"/>
                  <a:gd name="T65" fmla="*/ 852 h 897"/>
                  <a:gd name="T66" fmla="*/ 209 w 906"/>
                  <a:gd name="T67" fmla="*/ 827 h 897"/>
                  <a:gd name="T68" fmla="*/ 170 w 906"/>
                  <a:gd name="T69" fmla="*/ 799 h 897"/>
                  <a:gd name="T70" fmla="*/ 132 w 906"/>
                  <a:gd name="T71" fmla="*/ 766 h 897"/>
                  <a:gd name="T72" fmla="*/ 99 w 906"/>
                  <a:gd name="T73" fmla="*/ 729 h 897"/>
                  <a:gd name="T74" fmla="*/ 70 w 906"/>
                  <a:gd name="T75" fmla="*/ 689 h 897"/>
                  <a:gd name="T76" fmla="*/ 46 w 906"/>
                  <a:gd name="T77" fmla="*/ 647 h 897"/>
                  <a:gd name="T78" fmla="*/ 26 w 906"/>
                  <a:gd name="T79" fmla="*/ 601 h 897"/>
                  <a:gd name="T80" fmla="*/ 11 w 906"/>
                  <a:gd name="T81" fmla="*/ 551 h 897"/>
                  <a:gd name="T82" fmla="*/ 3 w 906"/>
                  <a:gd name="T83" fmla="*/ 501 h 897"/>
                  <a:gd name="T84" fmla="*/ 0 w 906"/>
                  <a:gd name="T85" fmla="*/ 449 h 897"/>
                  <a:gd name="T86" fmla="*/ 3 w 906"/>
                  <a:gd name="T87" fmla="*/ 396 h 897"/>
                  <a:gd name="T88" fmla="*/ 11 w 906"/>
                  <a:gd name="T89" fmla="*/ 346 h 897"/>
                  <a:gd name="T90" fmla="*/ 26 w 906"/>
                  <a:gd name="T91" fmla="*/ 298 h 897"/>
                  <a:gd name="T92" fmla="*/ 46 w 906"/>
                  <a:gd name="T93" fmla="*/ 252 h 897"/>
                  <a:gd name="T94" fmla="*/ 70 w 906"/>
                  <a:gd name="T95" fmla="*/ 209 h 897"/>
                  <a:gd name="T96" fmla="*/ 99 w 906"/>
                  <a:gd name="T97" fmla="*/ 168 h 897"/>
                  <a:gd name="T98" fmla="*/ 132 w 906"/>
                  <a:gd name="T99" fmla="*/ 132 h 897"/>
                  <a:gd name="T100" fmla="*/ 170 w 906"/>
                  <a:gd name="T101" fmla="*/ 99 h 897"/>
                  <a:gd name="T102" fmla="*/ 209 w 906"/>
                  <a:gd name="T103" fmla="*/ 70 h 897"/>
                  <a:gd name="T104" fmla="*/ 253 w 906"/>
                  <a:gd name="T105" fmla="*/ 46 h 897"/>
                  <a:gd name="T106" fmla="*/ 300 w 906"/>
                  <a:gd name="T107" fmla="*/ 26 h 897"/>
                  <a:gd name="T108" fmla="*/ 348 w 906"/>
                  <a:gd name="T109" fmla="*/ 12 h 897"/>
                  <a:gd name="T110" fmla="*/ 400 w 906"/>
                  <a:gd name="T111" fmla="*/ 4 h 897"/>
                  <a:gd name="T112" fmla="*/ 452 w 906"/>
                  <a:gd name="T11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6" h="897">
                    <a:moveTo>
                      <a:pt x="452" y="0"/>
                    </a:moveTo>
                    <a:lnTo>
                      <a:pt x="506" y="4"/>
                    </a:lnTo>
                    <a:lnTo>
                      <a:pt x="557" y="12"/>
                    </a:lnTo>
                    <a:lnTo>
                      <a:pt x="605" y="26"/>
                    </a:lnTo>
                    <a:lnTo>
                      <a:pt x="652" y="46"/>
                    </a:lnTo>
                    <a:lnTo>
                      <a:pt x="695" y="70"/>
                    </a:lnTo>
                    <a:lnTo>
                      <a:pt x="736" y="99"/>
                    </a:lnTo>
                    <a:lnTo>
                      <a:pt x="773" y="132"/>
                    </a:lnTo>
                    <a:lnTo>
                      <a:pt x="806" y="168"/>
                    </a:lnTo>
                    <a:lnTo>
                      <a:pt x="835" y="209"/>
                    </a:lnTo>
                    <a:lnTo>
                      <a:pt x="860" y="252"/>
                    </a:lnTo>
                    <a:lnTo>
                      <a:pt x="879" y="298"/>
                    </a:lnTo>
                    <a:lnTo>
                      <a:pt x="894" y="346"/>
                    </a:lnTo>
                    <a:lnTo>
                      <a:pt x="903" y="396"/>
                    </a:lnTo>
                    <a:lnTo>
                      <a:pt x="906" y="449"/>
                    </a:lnTo>
                    <a:lnTo>
                      <a:pt x="903" y="501"/>
                    </a:lnTo>
                    <a:lnTo>
                      <a:pt x="894" y="551"/>
                    </a:lnTo>
                    <a:lnTo>
                      <a:pt x="879" y="601"/>
                    </a:lnTo>
                    <a:lnTo>
                      <a:pt x="860" y="647"/>
                    </a:lnTo>
                    <a:lnTo>
                      <a:pt x="835" y="689"/>
                    </a:lnTo>
                    <a:lnTo>
                      <a:pt x="806" y="729"/>
                    </a:lnTo>
                    <a:lnTo>
                      <a:pt x="773" y="766"/>
                    </a:lnTo>
                    <a:lnTo>
                      <a:pt x="736" y="799"/>
                    </a:lnTo>
                    <a:lnTo>
                      <a:pt x="695" y="827"/>
                    </a:lnTo>
                    <a:lnTo>
                      <a:pt x="652" y="852"/>
                    </a:lnTo>
                    <a:lnTo>
                      <a:pt x="605" y="871"/>
                    </a:lnTo>
                    <a:lnTo>
                      <a:pt x="557" y="885"/>
                    </a:lnTo>
                    <a:lnTo>
                      <a:pt x="506" y="895"/>
                    </a:lnTo>
                    <a:lnTo>
                      <a:pt x="452" y="897"/>
                    </a:lnTo>
                    <a:lnTo>
                      <a:pt x="400" y="895"/>
                    </a:lnTo>
                    <a:lnTo>
                      <a:pt x="348" y="885"/>
                    </a:lnTo>
                    <a:lnTo>
                      <a:pt x="300" y="871"/>
                    </a:lnTo>
                    <a:lnTo>
                      <a:pt x="253" y="852"/>
                    </a:lnTo>
                    <a:lnTo>
                      <a:pt x="209" y="827"/>
                    </a:lnTo>
                    <a:lnTo>
                      <a:pt x="170" y="799"/>
                    </a:lnTo>
                    <a:lnTo>
                      <a:pt x="132" y="766"/>
                    </a:lnTo>
                    <a:lnTo>
                      <a:pt x="99" y="729"/>
                    </a:lnTo>
                    <a:lnTo>
                      <a:pt x="70" y="689"/>
                    </a:lnTo>
                    <a:lnTo>
                      <a:pt x="46" y="647"/>
                    </a:lnTo>
                    <a:lnTo>
                      <a:pt x="26" y="601"/>
                    </a:lnTo>
                    <a:lnTo>
                      <a:pt x="11" y="551"/>
                    </a:lnTo>
                    <a:lnTo>
                      <a:pt x="3" y="501"/>
                    </a:lnTo>
                    <a:lnTo>
                      <a:pt x="0" y="449"/>
                    </a:lnTo>
                    <a:lnTo>
                      <a:pt x="3" y="396"/>
                    </a:lnTo>
                    <a:lnTo>
                      <a:pt x="11" y="346"/>
                    </a:lnTo>
                    <a:lnTo>
                      <a:pt x="26" y="298"/>
                    </a:lnTo>
                    <a:lnTo>
                      <a:pt x="46" y="252"/>
                    </a:lnTo>
                    <a:lnTo>
                      <a:pt x="70" y="209"/>
                    </a:lnTo>
                    <a:lnTo>
                      <a:pt x="99" y="168"/>
                    </a:lnTo>
                    <a:lnTo>
                      <a:pt x="132" y="132"/>
                    </a:lnTo>
                    <a:lnTo>
                      <a:pt x="170" y="99"/>
                    </a:lnTo>
                    <a:lnTo>
                      <a:pt x="209" y="70"/>
                    </a:lnTo>
                    <a:lnTo>
                      <a:pt x="253" y="46"/>
                    </a:lnTo>
                    <a:lnTo>
                      <a:pt x="300" y="26"/>
                    </a:lnTo>
                    <a:lnTo>
                      <a:pt x="348" y="12"/>
                    </a:lnTo>
                    <a:lnTo>
                      <a:pt x="400" y="4"/>
                    </a:lnTo>
                    <a:lnTo>
                      <a:pt x="45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D4D4F"/>
                  </a:solidFill>
                  <a:effectLst/>
                  <a:uLnTx/>
                  <a:uFillTx/>
                  <a:latin typeface="Arial"/>
                  <a:ea typeface="STKaiti"/>
                  <a:cs typeface="+mn-cs"/>
                </a:endParaRPr>
              </a:p>
            </p:txBody>
          </p:sp>
          <p:sp>
            <p:nvSpPr>
              <p:cNvPr id="27" name="Freeform 179">
                <a:extLst>
                  <a:ext uri="{FF2B5EF4-FFF2-40B4-BE49-F238E27FC236}">
                    <a16:creationId xmlns:a16="http://schemas.microsoft.com/office/drawing/2014/main" id="{CD6859CD-266A-EB48-9B68-CFC35691D4BF}"/>
                  </a:ext>
                </a:extLst>
              </p:cNvPr>
              <p:cNvSpPr>
                <a:spLocks noEditPoints="1"/>
              </p:cNvSpPr>
              <p:nvPr/>
            </p:nvSpPr>
            <p:spPr bwMode="auto">
              <a:xfrm>
                <a:off x="3194050" y="4429125"/>
                <a:ext cx="250825" cy="144462"/>
              </a:xfrm>
              <a:custGeom>
                <a:avLst/>
                <a:gdLst>
                  <a:gd name="T0" fmla="*/ 755 w 1743"/>
                  <a:gd name="T1" fmla="*/ 167 h 998"/>
                  <a:gd name="T2" fmla="*/ 755 w 1743"/>
                  <a:gd name="T3" fmla="*/ 205 h 998"/>
                  <a:gd name="T4" fmla="*/ 759 w 1743"/>
                  <a:gd name="T5" fmla="*/ 260 h 998"/>
                  <a:gd name="T6" fmla="*/ 755 w 1743"/>
                  <a:gd name="T7" fmla="*/ 286 h 998"/>
                  <a:gd name="T8" fmla="*/ 684 w 1743"/>
                  <a:gd name="T9" fmla="*/ 711 h 998"/>
                  <a:gd name="T10" fmla="*/ 871 w 1743"/>
                  <a:gd name="T11" fmla="*/ 873 h 998"/>
                  <a:gd name="T12" fmla="*/ 1060 w 1743"/>
                  <a:gd name="T13" fmla="*/ 711 h 998"/>
                  <a:gd name="T14" fmla="*/ 989 w 1743"/>
                  <a:gd name="T15" fmla="*/ 286 h 998"/>
                  <a:gd name="T16" fmla="*/ 985 w 1743"/>
                  <a:gd name="T17" fmla="*/ 260 h 998"/>
                  <a:gd name="T18" fmla="*/ 989 w 1743"/>
                  <a:gd name="T19" fmla="*/ 205 h 998"/>
                  <a:gd name="T20" fmla="*/ 989 w 1743"/>
                  <a:gd name="T21" fmla="*/ 167 h 998"/>
                  <a:gd name="T22" fmla="*/ 785 w 1743"/>
                  <a:gd name="T23" fmla="*/ 145 h 998"/>
                  <a:gd name="T24" fmla="*/ 1325 w 1743"/>
                  <a:gd name="T25" fmla="*/ 21 h 998"/>
                  <a:gd name="T26" fmla="*/ 1399 w 1743"/>
                  <a:gd name="T27" fmla="*/ 87 h 998"/>
                  <a:gd name="T28" fmla="*/ 1435 w 1743"/>
                  <a:gd name="T29" fmla="*/ 146 h 998"/>
                  <a:gd name="T30" fmla="*/ 1743 w 1743"/>
                  <a:gd name="T31" fmla="*/ 970 h 998"/>
                  <a:gd name="T32" fmla="*/ 1716 w 1743"/>
                  <a:gd name="T33" fmla="*/ 997 h 998"/>
                  <a:gd name="T34" fmla="*/ 1484 w 1743"/>
                  <a:gd name="T35" fmla="*/ 992 h 998"/>
                  <a:gd name="T36" fmla="*/ 1457 w 1743"/>
                  <a:gd name="T37" fmla="*/ 963 h 998"/>
                  <a:gd name="T38" fmla="*/ 1319 w 1743"/>
                  <a:gd name="T39" fmla="*/ 566 h 998"/>
                  <a:gd name="T40" fmla="*/ 1315 w 1743"/>
                  <a:gd name="T41" fmla="*/ 560 h 998"/>
                  <a:gd name="T42" fmla="*/ 1310 w 1743"/>
                  <a:gd name="T43" fmla="*/ 557 h 998"/>
                  <a:gd name="T44" fmla="*/ 1306 w 1743"/>
                  <a:gd name="T45" fmla="*/ 566 h 998"/>
                  <a:gd name="T46" fmla="*/ 1306 w 1743"/>
                  <a:gd name="T47" fmla="*/ 638 h 998"/>
                  <a:gd name="T48" fmla="*/ 1306 w 1743"/>
                  <a:gd name="T49" fmla="*/ 810 h 998"/>
                  <a:gd name="T50" fmla="*/ 1307 w 1743"/>
                  <a:gd name="T51" fmla="*/ 944 h 998"/>
                  <a:gd name="T52" fmla="*/ 1298 w 1743"/>
                  <a:gd name="T53" fmla="*/ 987 h 998"/>
                  <a:gd name="T54" fmla="*/ 524 w 1743"/>
                  <a:gd name="T55" fmla="*/ 998 h 998"/>
                  <a:gd name="T56" fmla="*/ 487 w 1743"/>
                  <a:gd name="T57" fmla="*/ 980 h 998"/>
                  <a:gd name="T58" fmla="*/ 482 w 1743"/>
                  <a:gd name="T59" fmla="*/ 915 h 998"/>
                  <a:gd name="T60" fmla="*/ 481 w 1743"/>
                  <a:gd name="T61" fmla="*/ 755 h 998"/>
                  <a:gd name="T62" fmla="*/ 481 w 1743"/>
                  <a:gd name="T63" fmla="*/ 605 h 998"/>
                  <a:gd name="T64" fmla="*/ 476 w 1743"/>
                  <a:gd name="T65" fmla="*/ 555 h 998"/>
                  <a:gd name="T66" fmla="*/ 467 w 1743"/>
                  <a:gd name="T67" fmla="*/ 567 h 998"/>
                  <a:gd name="T68" fmla="*/ 318 w 1743"/>
                  <a:gd name="T69" fmla="*/ 963 h 998"/>
                  <a:gd name="T70" fmla="*/ 303 w 1743"/>
                  <a:gd name="T71" fmla="*/ 984 h 998"/>
                  <a:gd name="T72" fmla="*/ 42 w 1743"/>
                  <a:gd name="T73" fmla="*/ 998 h 998"/>
                  <a:gd name="T74" fmla="*/ 1 w 1743"/>
                  <a:gd name="T75" fmla="*/ 979 h 998"/>
                  <a:gd name="T76" fmla="*/ 305 w 1743"/>
                  <a:gd name="T77" fmla="*/ 154 h 998"/>
                  <a:gd name="T78" fmla="*/ 325 w 1743"/>
                  <a:gd name="T79" fmla="*/ 110 h 998"/>
                  <a:gd name="T80" fmla="*/ 378 w 1743"/>
                  <a:gd name="T81" fmla="*/ 46 h 998"/>
                  <a:gd name="T82" fmla="*/ 469 w 1743"/>
                  <a:gd name="T83" fmla="*/ 3 h 998"/>
                  <a:gd name="T84" fmla="*/ 544 w 1743"/>
                  <a:gd name="T85" fmla="*/ 1 h 998"/>
                  <a:gd name="T86" fmla="*/ 658 w 1743"/>
                  <a:gd name="T87" fmla="*/ 1 h 998"/>
                  <a:gd name="T88" fmla="*/ 831 w 1743"/>
                  <a:gd name="T89" fmla="*/ 1 h 998"/>
                  <a:gd name="T90" fmla="*/ 1017 w 1743"/>
                  <a:gd name="T91" fmla="*/ 0 h 998"/>
                  <a:gd name="T92" fmla="*/ 1170 w 1743"/>
                  <a:gd name="T93" fmla="*/ 0 h 998"/>
                  <a:gd name="T94" fmla="*/ 1246 w 1743"/>
                  <a:gd name="T95"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3" h="998">
                    <a:moveTo>
                      <a:pt x="785" y="145"/>
                    </a:moveTo>
                    <a:lnTo>
                      <a:pt x="772" y="147"/>
                    </a:lnTo>
                    <a:lnTo>
                      <a:pt x="761" y="155"/>
                    </a:lnTo>
                    <a:lnTo>
                      <a:pt x="755" y="167"/>
                    </a:lnTo>
                    <a:lnTo>
                      <a:pt x="752" y="181"/>
                    </a:lnTo>
                    <a:lnTo>
                      <a:pt x="752" y="184"/>
                    </a:lnTo>
                    <a:lnTo>
                      <a:pt x="753" y="192"/>
                    </a:lnTo>
                    <a:lnTo>
                      <a:pt x="755" y="205"/>
                    </a:lnTo>
                    <a:lnTo>
                      <a:pt x="756" y="220"/>
                    </a:lnTo>
                    <a:lnTo>
                      <a:pt x="757" y="235"/>
                    </a:lnTo>
                    <a:lnTo>
                      <a:pt x="758" y="249"/>
                    </a:lnTo>
                    <a:lnTo>
                      <a:pt x="759" y="260"/>
                    </a:lnTo>
                    <a:lnTo>
                      <a:pt x="759" y="265"/>
                    </a:lnTo>
                    <a:lnTo>
                      <a:pt x="757" y="273"/>
                    </a:lnTo>
                    <a:lnTo>
                      <a:pt x="756" y="281"/>
                    </a:lnTo>
                    <a:lnTo>
                      <a:pt x="755" y="286"/>
                    </a:lnTo>
                    <a:lnTo>
                      <a:pt x="675" y="665"/>
                    </a:lnTo>
                    <a:lnTo>
                      <a:pt x="674" y="680"/>
                    </a:lnTo>
                    <a:lnTo>
                      <a:pt x="678" y="696"/>
                    </a:lnTo>
                    <a:lnTo>
                      <a:pt x="684" y="711"/>
                    </a:lnTo>
                    <a:lnTo>
                      <a:pt x="694" y="723"/>
                    </a:lnTo>
                    <a:lnTo>
                      <a:pt x="846" y="863"/>
                    </a:lnTo>
                    <a:lnTo>
                      <a:pt x="858" y="871"/>
                    </a:lnTo>
                    <a:lnTo>
                      <a:pt x="871" y="873"/>
                    </a:lnTo>
                    <a:lnTo>
                      <a:pt x="885" y="871"/>
                    </a:lnTo>
                    <a:lnTo>
                      <a:pt x="898" y="863"/>
                    </a:lnTo>
                    <a:lnTo>
                      <a:pt x="1050" y="723"/>
                    </a:lnTo>
                    <a:lnTo>
                      <a:pt x="1060" y="711"/>
                    </a:lnTo>
                    <a:lnTo>
                      <a:pt x="1066" y="696"/>
                    </a:lnTo>
                    <a:lnTo>
                      <a:pt x="1069" y="680"/>
                    </a:lnTo>
                    <a:lnTo>
                      <a:pt x="1068" y="665"/>
                    </a:lnTo>
                    <a:lnTo>
                      <a:pt x="989" y="286"/>
                    </a:lnTo>
                    <a:lnTo>
                      <a:pt x="988" y="281"/>
                    </a:lnTo>
                    <a:lnTo>
                      <a:pt x="986" y="273"/>
                    </a:lnTo>
                    <a:lnTo>
                      <a:pt x="985" y="265"/>
                    </a:lnTo>
                    <a:lnTo>
                      <a:pt x="985" y="260"/>
                    </a:lnTo>
                    <a:lnTo>
                      <a:pt x="986" y="249"/>
                    </a:lnTo>
                    <a:lnTo>
                      <a:pt x="987" y="235"/>
                    </a:lnTo>
                    <a:lnTo>
                      <a:pt x="988" y="220"/>
                    </a:lnTo>
                    <a:lnTo>
                      <a:pt x="989" y="205"/>
                    </a:lnTo>
                    <a:lnTo>
                      <a:pt x="990" y="192"/>
                    </a:lnTo>
                    <a:lnTo>
                      <a:pt x="990" y="184"/>
                    </a:lnTo>
                    <a:lnTo>
                      <a:pt x="991" y="181"/>
                    </a:lnTo>
                    <a:lnTo>
                      <a:pt x="989" y="167"/>
                    </a:lnTo>
                    <a:lnTo>
                      <a:pt x="983" y="155"/>
                    </a:lnTo>
                    <a:lnTo>
                      <a:pt x="972" y="147"/>
                    </a:lnTo>
                    <a:lnTo>
                      <a:pt x="958" y="145"/>
                    </a:lnTo>
                    <a:lnTo>
                      <a:pt x="785" y="145"/>
                    </a:lnTo>
                    <a:close/>
                    <a:moveTo>
                      <a:pt x="1246" y="0"/>
                    </a:moveTo>
                    <a:lnTo>
                      <a:pt x="1275" y="3"/>
                    </a:lnTo>
                    <a:lnTo>
                      <a:pt x="1301" y="9"/>
                    </a:lnTo>
                    <a:lnTo>
                      <a:pt x="1325" y="21"/>
                    </a:lnTo>
                    <a:lnTo>
                      <a:pt x="1347" y="35"/>
                    </a:lnTo>
                    <a:lnTo>
                      <a:pt x="1367" y="51"/>
                    </a:lnTo>
                    <a:lnTo>
                      <a:pt x="1384" y="69"/>
                    </a:lnTo>
                    <a:lnTo>
                      <a:pt x="1399" y="87"/>
                    </a:lnTo>
                    <a:lnTo>
                      <a:pt x="1412" y="105"/>
                    </a:lnTo>
                    <a:lnTo>
                      <a:pt x="1422" y="122"/>
                    </a:lnTo>
                    <a:lnTo>
                      <a:pt x="1430" y="136"/>
                    </a:lnTo>
                    <a:lnTo>
                      <a:pt x="1435" y="146"/>
                    </a:lnTo>
                    <a:lnTo>
                      <a:pt x="1438" y="154"/>
                    </a:lnTo>
                    <a:lnTo>
                      <a:pt x="1741" y="952"/>
                    </a:lnTo>
                    <a:lnTo>
                      <a:pt x="1743" y="962"/>
                    </a:lnTo>
                    <a:lnTo>
                      <a:pt x="1743" y="970"/>
                    </a:lnTo>
                    <a:lnTo>
                      <a:pt x="1741" y="979"/>
                    </a:lnTo>
                    <a:lnTo>
                      <a:pt x="1737" y="986"/>
                    </a:lnTo>
                    <a:lnTo>
                      <a:pt x="1728" y="993"/>
                    </a:lnTo>
                    <a:lnTo>
                      <a:pt x="1716" y="997"/>
                    </a:lnTo>
                    <a:lnTo>
                      <a:pt x="1700" y="998"/>
                    </a:lnTo>
                    <a:lnTo>
                      <a:pt x="1514" y="998"/>
                    </a:lnTo>
                    <a:lnTo>
                      <a:pt x="1498" y="996"/>
                    </a:lnTo>
                    <a:lnTo>
                      <a:pt x="1484" y="992"/>
                    </a:lnTo>
                    <a:lnTo>
                      <a:pt x="1474" y="985"/>
                    </a:lnTo>
                    <a:lnTo>
                      <a:pt x="1466" y="977"/>
                    </a:lnTo>
                    <a:lnTo>
                      <a:pt x="1460" y="969"/>
                    </a:lnTo>
                    <a:lnTo>
                      <a:pt x="1457" y="963"/>
                    </a:lnTo>
                    <a:lnTo>
                      <a:pt x="1455" y="958"/>
                    </a:lnTo>
                    <a:lnTo>
                      <a:pt x="1453" y="956"/>
                    </a:lnTo>
                    <a:lnTo>
                      <a:pt x="1319" y="566"/>
                    </a:lnTo>
                    <a:lnTo>
                      <a:pt x="1319" y="566"/>
                    </a:lnTo>
                    <a:lnTo>
                      <a:pt x="1318" y="565"/>
                    </a:lnTo>
                    <a:lnTo>
                      <a:pt x="1318" y="564"/>
                    </a:lnTo>
                    <a:lnTo>
                      <a:pt x="1316" y="561"/>
                    </a:lnTo>
                    <a:lnTo>
                      <a:pt x="1315" y="560"/>
                    </a:lnTo>
                    <a:lnTo>
                      <a:pt x="1314" y="559"/>
                    </a:lnTo>
                    <a:lnTo>
                      <a:pt x="1312" y="558"/>
                    </a:lnTo>
                    <a:lnTo>
                      <a:pt x="1311" y="557"/>
                    </a:lnTo>
                    <a:lnTo>
                      <a:pt x="1310" y="557"/>
                    </a:lnTo>
                    <a:lnTo>
                      <a:pt x="1309" y="558"/>
                    </a:lnTo>
                    <a:lnTo>
                      <a:pt x="1308" y="559"/>
                    </a:lnTo>
                    <a:lnTo>
                      <a:pt x="1307" y="561"/>
                    </a:lnTo>
                    <a:lnTo>
                      <a:pt x="1306" y="566"/>
                    </a:lnTo>
                    <a:lnTo>
                      <a:pt x="1306" y="571"/>
                    </a:lnTo>
                    <a:lnTo>
                      <a:pt x="1306" y="577"/>
                    </a:lnTo>
                    <a:lnTo>
                      <a:pt x="1306" y="604"/>
                    </a:lnTo>
                    <a:lnTo>
                      <a:pt x="1306" y="638"/>
                    </a:lnTo>
                    <a:lnTo>
                      <a:pt x="1306" y="678"/>
                    </a:lnTo>
                    <a:lnTo>
                      <a:pt x="1306" y="720"/>
                    </a:lnTo>
                    <a:lnTo>
                      <a:pt x="1306" y="765"/>
                    </a:lnTo>
                    <a:lnTo>
                      <a:pt x="1306" y="810"/>
                    </a:lnTo>
                    <a:lnTo>
                      <a:pt x="1306" y="852"/>
                    </a:lnTo>
                    <a:lnTo>
                      <a:pt x="1306" y="893"/>
                    </a:lnTo>
                    <a:lnTo>
                      <a:pt x="1307" y="930"/>
                    </a:lnTo>
                    <a:lnTo>
                      <a:pt x="1307" y="944"/>
                    </a:lnTo>
                    <a:lnTo>
                      <a:pt x="1307" y="957"/>
                    </a:lnTo>
                    <a:lnTo>
                      <a:pt x="1306" y="969"/>
                    </a:lnTo>
                    <a:lnTo>
                      <a:pt x="1304" y="979"/>
                    </a:lnTo>
                    <a:lnTo>
                      <a:pt x="1298" y="987"/>
                    </a:lnTo>
                    <a:lnTo>
                      <a:pt x="1290" y="993"/>
                    </a:lnTo>
                    <a:lnTo>
                      <a:pt x="1278" y="997"/>
                    </a:lnTo>
                    <a:lnTo>
                      <a:pt x="1261" y="998"/>
                    </a:lnTo>
                    <a:lnTo>
                      <a:pt x="524" y="998"/>
                    </a:lnTo>
                    <a:lnTo>
                      <a:pt x="511" y="997"/>
                    </a:lnTo>
                    <a:lnTo>
                      <a:pt x="500" y="993"/>
                    </a:lnTo>
                    <a:lnTo>
                      <a:pt x="492" y="987"/>
                    </a:lnTo>
                    <a:lnTo>
                      <a:pt x="487" y="980"/>
                    </a:lnTo>
                    <a:lnTo>
                      <a:pt x="484" y="970"/>
                    </a:lnTo>
                    <a:lnTo>
                      <a:pt x="483" y="958"/>
                    </a:lnTo>
                    <a:lnTo>
                      <a:pt x="482" y="946"/>
                    </a:lnTo>
                    <a:lnTo>
                      <a:pt x="482" y="915"/>
                    </a:lnTo>
                    <a:lnTo>
                      <a:pt x="482" y="878"/>
                    </a:lnTo>
                    <a:lnTo>
                      <a:pt x="482" y="839"/>
                    </a:lnTo>
                    <a:lnTo>
                      <a:pt x="482" y="797"/>
                    </a:lnTo>
                    <a:lnTo>
                      <a:pt x="481" y="755"/>
                    </a:lnTo>
                    <a:lnTo>
                      <a:pt x="481" y="713"/>
                    </a:lnTo>
                    <a:lnTo>
                      <a:pt x="481" y="674"/>
                    </a:lnTo>
                    <a:lnTo>
                      <a:pt x="481" y="637"/>
                    </a:lnTo>
                    <a:lnTo>
                      <a:pt x="481" y="605"/>
                    </a:lnTo>
                    <a:lnTo>
                      <a:pt x="481" y="580"/>
                    </a:lnTo>
                    <a:lnTo>
                      <a:pt x="480" y="567"/>
                    </a:lnTo>
                    <a:lnTo>
                      <a:pt x="478" y="559"/>
                    </a:lnTo>
                    <a:lnTo>
                      <a:pt x="476" y="555"/>
                    </a:lnTo>
                    <a:lnTo>
                      <a:pt x="474" y="555"/>
                    </a:lnTo>
                    <a:lnTo>
                      <a:pt x="471" y="558"/>
                    </a:lnTo>
                    <a:lnTo>
                      <a:pt x="469" y="561"/>
                    </a:lnTo>
                    <a:lnTo>
                      <a:pt x="467" y="567"/>
                    </a:lnTo>
                    <a:lnTo>
                      <a:pt x="465" y="571"/>
                    </a:lnTo>
                    <a:lnTo>
                      <a:pt x="462" y="574"/>
                    </a:lnTo>
                    <a:lnTo>
                      <a:pt x="462" y="575"/>
                    </a:lnTo>
                    <a:lnTo>
                      <a:pt x="318" y="963"/>
                    </a:lnTo>
                    <a:lnTo>
                      <a:pt x="318" y="964"/>
                    </a:lnTo>
                    <a:lnTo>
                      <a:pt x="315" y="969"/>
                    </a:lnTo>
                    <a:lnTo>
                      <a:pt x="310" y="977"/>
                    </a:lnTo>
                    <a:lnTo>
                      <a:pt x="303" y="984"/>
                    </a:lnTo>
                    <a:lnTo>
                      <a:pt x="293" y="990"/>
                    </a:lnTo>
                    <a:lnTo>
                      <a:pt x="280" y="996"/>
                    </a:lnTo>
                    <a:lnTo>
                      <a:pt x="264" y="998"/>
                    </a:lnTo>
                    <a:lnTo>
                      <a:pt x="42" y="998"/>
                    </a:lnTo>
                    <a:lnTo>
                      <a:pt x="26" y="997"/>
                    </a:lnTo>
                    <a:lnTo>
                      <a:pt x="14" y="993"/>
                    </a:lnTo>
                    <a:lnTo>
                      <a:pt x="6" y="986"/>
                    </a:lnTo>
                    <a:lnTo>
                      <a:pt x="1" y="979"/>
                    </a:lnTo>
                    <a:lnTo>
                      <a:pt x="0" y="970"/>
                    </a:lnTo>
                    <a:lnTo>
                      <a:pt x="0" y="962"/>
                    </a:lnTo>
                    <a:lnTo>
                      <a:pt x="2" y="952"/>
                    </a:lnTo>
                    <a:lnTo>
                      <a:pt x="305" y="154"/>
                    </a:lnTo>
                    <a:lnTo>
                      <a:pt x="307" y="147"/>
                    </a:lnTo>
                    <a:lnTo>
                      <a:pt x="311" y="138"/>
                    </a:lnTo>
                    <a:lnTo>
                      <a:pt x="318" y="125"/>
                    </a:lnTo>
                    <a:lnTo>
                      <a:pt x="325" y="110"/>
                    </a:lnTo>
                    <a:lnTo>
                      <a:pt x="335" y="95"/>
                    </a:lnTo>
                    <a:lnTo>
                      <a:pt x="347" y="78"/>
                    </a:lnTo>
                    <a:lnTo>
                      <a:pt x="361" y="62"/>
                    </a:lnTo>
                    <a:lnTo>
                      <a:pt x="378" y="46"/>
                    </a:lnTo>
                    <a:lnTo>
                      <a:pt x="396" y="32"/>
                    </a:lnTo>
                    <a:lnTo>
                      <a:pt x="417" y="19"/>
                    </a:lnTo>
                    <a:lnTo>
                      <a:pt x="442" y="9"/>
                    </a:lnTo>
                    <a:lnTo>
                      <a:pt x="469" y="3"/>
                    </a:lnTo>
                    <a:lnTo>
                      <a:pt x="498" y="1"/>
                    </a:lnTo>
                    <a:lnTo>
                      <a:pt x="523" y="1"/>
                    </a:lnTo>
                    <a:lnTo>
                      <a:pt x="530" y="1"/>
                    </a:lnTo>
                    <a:lnTo>
                      <a:pt x="544" y="1"/>
                    </a:lnTo>
                    <a:lnTo>
                      <a:pt x="564" y="1"/>
                    </a:lnTo>
                    <a:lnTo>
                      <a:pt x="591" y="1"/>
                    </a:lnTo>
                    <a:lnTo>
                      <a:pt x="622" y="1"/>
                    </a:lnTo>
                    <a:lnTo>
                      <a:pt x="658" y="1"/>
                    </a:lnTo>
                    <a:lnTo>
                      <a:pt x="698" y="1"/>
                    </a:lnTo>
                    <a:lnTo>
                      <a:pt x="741" y="1"/>
                    </a:lnTo>
                    <a:lnTo>
                      <a:pt x="785" y="1"/>
                    </a:lnTo>
                    <a:lnTo>
                      <a:pt x="831" y="1"/>
                    </a:lnTo>
                    <a:lnTo>
                      <a:pt x="878" y="1"/>
                    </a:lnTo>
                    <a:lnTo>
                      <a:pt x="925" y="0"/>
                    </a:lnTo>
                    <a:lnTo>
                      <a:pt x="972" y="0"/>
                    </a:lnTo>
                    <a:lnTo>
                      <a:pt x="1017" y="0"/>
                    </a:lnTo>
                    <a:lnTo>
                      <a:pt x="1060" y="0"/>
                    </a:lnTo>
                    <a:lnTo>
                      <a:pt x="1100" y="0"/>
                    </a:lnTo>
                    <a:lnTo>
                      <a:pt x="1138" y="0"/>
                    </a:lnTo>
                    <a:lnTo>
                      <a:pt x="1170" y="0"/>
                    </a:lnTo>
                    <a:lnTo>
                      <a:pt x="1198" y="0"/>
                    </a:lnTo>
                    <a:lnTo>
                      <a:pt x="1220" y="0"/>
                    </a:lnTo>
                    <a:lnTo>
                      <a:pt x="1236" y="0"/>
                    </a:lnTo>
                    <a:lnTo>
                      <a:pt x="124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D4D4F"/>
                  </a:solidFill>
                  <a:effectLst/>
                  <a:uLnTx/>
                  <a:uFillTx/>
                  <a:latin typeface="Arial"/>
                  <a:ea typeface="STKaiti"/>
                  <a:cs typeface="+mn-cs"/>
                </a:endParaRPr>
              </a:p>
            </p:txBody>
          </p:sp>
        </p:grpSp>
        <p:sp>
          <p:nvSpPr>
            <p:cNvPr id="2" name="Rectangle 1">
              <a:extLst>
                <a:ext uri="{FF2B5EF4-FFF2-40B4-BE49-F238E27FC236}">
                  <a16:creationId xmlns:a16="http://schemas.microsoft.com/office/drawing/2014/main" id="{AFE6EE39-12DE-4C44-A807-B23B410F9F94}"/>
                </a:ext>
              </a:extLst>
            </p:cNvPr>
            <p:cNvSpPr/>
            <p:nvPr/>
          </p:nvSpPr>
          <p:spPr bwMode="auto">
            <a:xfrm>
              <a:off x="5012317" y="4688839"/>
              <a:ext cx="2197827" cy="1299325"/>
            </a:xfrm>
            <a:prstGeom prst="rect">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grpSp>
      <p:sp>
        <p:nvSpPr>
          <p:cNvPr id="21" name="Footer Placeholder 5">
            <a:extLst>
              <a:ext uri="{FF2B5EF4-FFF2-40B4-BE49-F238E27FC236}">
                <a16:creationId xmlns:a16="http://schemas.microsoft.com/office/drawing/2014/main" id="{73C5FF68-2634-3B44-94D9-9964D27E88B5}"/>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a:ea typeface="STKaiti"/>
                <a:cs typeface="+mn-cs"/>
              </a:rPr>
              <a:t>For producer use only. Not for use with the general public.</a:t>
            </a:r>
          </a:p>
        </p:txBody>
      </p:sp>
      <p:sp>
        <p:nvSpPr>
          <p:cNvPr id="23" name="Rectangle 22">
            <a:extLst>
              <a:ext uri="{FF2B5EF4-FFF2-40B4-BE49-F238E27FC236}">
                <a16:creationId xmlns:a16="http://schemas.microsoft.com/office/drawing/2014/main" id="{C26505F1-A77B-4421-9049-9F23885919E1}"/>
              </a:ext>
            </a:extLst>
          </p:cNvPr>
          <p:cNvSpPr/>
          <p:nvPr/>
        </p:nvSpPr>
        <p:spPr>
          <a:xfrm>
            <a:off x="918551" y="2756105"/>
            <a:ext cx="3559381" cy="1412694"/>
          </a:xfrm>
          <a:prstGeom prst="rect">
            <a:avLst/>
          </a:prstGeom>
        </p:spPr>
        <p:txBody>
          <a:bodyPr wrap="square" lIns="0" tIns="0" rIns="0" bIns="0" anchor="b">
            <a:spAutoFit/>
          </a:bodyPr>
          <a:lstStyle/>
          <a:p>
            <a:pPr marL="1588" marR="0" lvl="0" indent="0"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2"/>
                </a:solidFill>
                <a:effectLst/>
                <a:uLnTx/>
                <a:uFillTx/>
                <a:latin typeface="Arial"/>
                <a:ea typeface="ＭＳ Ｐゴシック" pitchFamily="34" charset="-128"/>
                <a:cs typeface="+mn-cs"/>
              </a:rPr>
              <a:t>Client conversation starter</a:t>
            </a:r>
            <a:endParaRPr kumimoji="0" lang="en-US" sz="3400" b="0" i="0" u="none" strike="noStrike" kern="1200" cap="none" spc="0" normalizeH="0" baseline="0" noProof="0" dirty="0">
              <a:ln>
                <a:noFill/>
              </a:ln>
              <a:solidFill>
                <a:schemeClr val="bg2"/>
              </a:solidFill>
              <a:effectLst/>
              <a:uLnTx/>
              <a:uFillTx/>
              <a:latin typeface="Arial"/>
              <a:ea typeface="ＭＳ Ｐゴシック" pitchFamily="34" charset="-128"/>
              <a:cs typeface="+mn-cs"/>
            </a:endParaRPr>
          </a:p>
        </p:txBody>
      </p:sp>
      <p:sp>
        <p:nvSpPr>
          <p:cNvPr id="28" name="Footer Placeholder 5">
            <a:extLst>
              <a:ext uri="{FF2B5EF4-FFF2-40B4-BE49-F238E27FC236}">
                <a16:creationId xmlns:a16="http://schemas.microsoft.com/office/drawing/2014/main" id="{1A5CF5A0-B624-46AE-A576-3199E16AFB2B}"/>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23</a:t>
            </a:fld>
            <a:endParaRPr lang="en-US" sz="1000" dirty="0">
              <a:solidFill>
                <a:srgbClr val="636466"/>
              </a:solidFill>
              <a:ea typeface="STKaiti"/>
            </a:endParaRPr>
          </a:p>
        </p:txBody>
      </p:sp>
    </p:spTree>
    <p:extLst>
      <p:ext uri="{BB962C8B-B14F-4D97-AF65-F5344CB8AC3E}">
        <p14:creationId xmlns:p14="http://schemas.microsoft.com/office/powerpoint/2010/main" val="710613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18DC1A-9883-B248-9A29-6F85519BE0F6}"/>
              </a:ext>
            </a:extLst>
          </p:cNvPr>
          <p:cNvPicPr>
            <a:picLocks noChangeAspect="1"/>
          </p:cNvPicPr>
          <p:nvPr/>
        </p:nvPicPr>
        <p:blipFill rotWithShape="1">
          <a:blip r:embed="rId3">
            <a:alphaModFix/>
          </a:blip>
          <a:srcRect r="25000"/>
          <a:stretch/>
        </p:blipFill>
        <p:spPr>
          <a:xfrm>
            <a:off x="0" y="0"/>
            <a:ext cx="9144000" cy="6858000"/>
          </a:xfrm>
          <a:prstGeom prst="rect">
            <a:avLst/>
          </a:prstGeom>
        </p:spPr>
      </p:pic>
      <p:sp>
        <p:nvSpPr>
          <p:cNvPr id="5" name="Rectangle 4">
            <a:extLst>
              <a:ext uri="{FF2B5EF4-FFF2-40B4-BE49-F238E27FC236}">
                <a16:creationId xmlns:a16="http://schemas.microsoft.com/office/drawing/2014/main" id="{70A3AE34-AE0A-CA40-8C9E-BCFB00164B96}"/>
              </a:ext>
            </a:extLst>
          </p:cNvPr>
          <p:cNvSpPr/>
          <p:nvPr/>
        </p:nvSpPr>
        <p:spPr bwMode="auto">
          <a:xfrm>
            <a:off x="4641228" y="0"/>
            <a:ext cx="7550772"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sp>
        <p:nvSpPr>
          <p:cNvPr id="7" name="Speech Bubble: Rectangle with Corners Rounded 4">
            <a:extLst>
              <a:ext uri="{FF2B5EF4-FFF2-40B4-BE49-F238E27FC236}">
                <a16:creationId xmlns:a16="http://schemas.microsoft.com/office/drawing/2014/main" id="{7BD5F923-7FE7-6545-A8CD-C64D5D459808}"/>
              </a:ext>
            </a:extLst>
          </p:cNvPr>
          <p:cNvSpPr/>
          <p:nvPr/>
        </p:nvSpPr>
        <p:spPr>
          <a:xfrm flipH="1">
            <a:off x="5399786" y="433946"/>
            <a:ext cx="5725414" cy="2664853"/>
          </a:xfrm>
          <a:prstGeom prst="wedgeRoundRectCallout">
            <a:avLst>
              <a:gd name="adj1" fmla="val 27697"/>
              <a:gd name="adj2" fmla="val 69817"/>
              <a:gd name="adj3" fmla="val 16667"/>
            </a:avLst>
          </a:prstGeom>
          <a:solidFill>
            <a:schemeClr val="accent1">
              <a:alpha val="7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STKaiti"/>
              <a:cs typeface="+mn-cs"/>
            </a:endParaRPr>
          </a:p>
        </p:txBody>
      </p:sp>
      <p:sp>
        <p:nvSpPr>
          <p:cNvPr id="8" name="TextBox 7">
            <a:extLst>
              <a:ext uri="{FF2B5EF4-FFF2-40B4-BE49-F238E27FC236}">
                <a16:creationId xmlns:a16="http://schemas.microsoft.com/office/drawing/2014/main" id="{6E2A48F9-D7CB-A446-B449-71C02E046F28}"/>
              </a:ext>
            </a:extLst>
          </p:cNvPr>
          <p:cNvSpPr txBox="1"/>
          <p:nvPr/>
        </p:nvSpPr>
        <p:spPr>
          <a:xfrm>
            <a:off x="5610733" y="723009"/>
            <a:ext cx="5514467" cy="2086725"/>
          </a:xfrm>
          <a:prstGeom prst="rect">
            <a:avLst/>
          </a:prstGeom>
          <a:noFill/>
          <a:ln>
            <a:noFill/>
          </a:ln>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STKaiti"/>
                <a:cs typeface="+mn-cs"/>
              </a:rPr>
              <a:t>“Would you be interested in an option for your retirement money that:</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2400" dirty="0">
                <a:solidFill>
                  <a:srgbClr val="FFFFFF"/>
                </a:solidFill>
                <a:latin typeface="Arial"/>
                <a:ea typeface="STKaiti"/>
              </a:rPr>
              <a:t>Provides 100% premium protection</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STKaiti"/>
                <a:cs typeface="+mn-cs"/>
              </a:rPr>
              <a:t>Allows you to dial in your upside potential and downside risk each year?”</a:t>
            </a:r>
          </a:p>
        </p:txBody>
      </p:sp>
      <p:sp>
        <p:nvSpPr>
          <p:cNvPr id="11" name="Rectangle 10">
            <a:extLst>
              <a:ext uri="{FF2B5EF4-FFF2-40B4-BE49-F238E27FC236}">
                <a16:creationId xmlns:a16="http://schemas.microsoft.com/office/drawing/2014/main" id="{1FFF5123-820F-F04D-8575-17B3E3F8680E}"/>
              </a:ext>
            </a:extLst>
          </p:cNvPr>
          <p:cNvSpPr/>
          <p:nvPr/>
        </p:nvSpPr>
        <p:spPr>
          <a:xfrm>
            <a:off x="918551" y="2756105"/>
            <a:ext cx="3559381" cy="1412694"/>
          </a:xfrm>
          <a:prstGeom prst="rect">
            <a:avLst/>
          </a:prstGeom>
        </p:spPr>
        <p:txBody>
          <a:bodyPr wrap="square" lIns="0" tIns="0" rIns="0" bIns="0" anchor="b">
            <a:spAutoFit/>
          </a:bodyPr>
          <a:lstStyle/>
          <a:p>
            <a:pPr marL="1588" marR="0" lvl="0" indent="0"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bg2"/>
                </a:solidFill>
                <a:effectLst/>
                <a:uLnTx/>
                <a:uFillTx/>
                <a:latin typeface="Arial"/>
                <a:ea typeface="ＭＳ Ｐゴシック" pitchFamily="34" charset="-128"/>
                <a:cs typeface="+mn-cs"/>
              </a:rPr>
              <a:t>Client conversation starter</a:t>
            </a:r>
            <a:endParaRPr kumimoji="0" lang="en-US" sz="3400" b="0" i="0" u="none" strike="noStrike" kern="1200" cap="none" spc="0" normalizeH="0" baseline="0" noProof="0" dirty="0">
              <a:ln>
                <a:noFill/>
              </a:ln>
              <a:solidFill>
                <a:schemeClr val="bg2"/>
              </a:solidFill>
              <a:effectLst/>
              <a:uLnTx/>
              <a:uFillTx/>
              <a:latin typeface="Arial"/>
              <a:ea typeface="ＭＳ Ｐゴシック" pitchFamily="34" charset="-128"/>
              <a:cs typeface="+mn-cs"/>
            </a:endParaRPr>
          </a:p>
        </p:txBody>
      </p:sp>
      <p:sp>
        <p:nvSpPr>
          <p:cNvPr id="22" name="Rectangle 21">
            <a:extLst>
              <a:ext uri="{FF2B5EF4-FFF2-40B4-BE49-F238E27FC236}">
                <a16:creationId xmlns:a16="http://schemas.microsoft.com/office/drawing/2014/main" id="{8539EB6C-09F5-4BB1-913B-BF2E0A325E8F}"/>
              </a:ext>
            </a:extLst>
          </p:cNvPr>
          <p:cNvSpPr/>
          <p:nvPr/>
        </p:nvSpPr>
        <p:spPr>
          <a:xfrm>
            <a:off x="5070766" y="6347493"/>
            <a:ext cx="7550772" cy="3416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36466"/>
                </a:solidFill>
                <a:effectLst/>
                <a:uLnTx/>
                <a:uFillTx/>
                <a:latin typeface="Arial"/>
                <a:ea typeface="Calibri" panose="020F0502020204030204" pitchFamily="34" charset="0"/>
                <a:cs typeface="Times New Roman" panose="02020603050405020304" pitchFamily="18" charset="0"/>
              </a:rPr>
              <a:t>Source: Profit Sharing Council of America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36466"/>
                </a:solidFill>
                <a:effectLst/>
                <a:uLnTx/>
                <a:uFillTx/>
                <a:latin typeface="Arial"/>
                <a:ea typeface="Calibri" panose="020F0502020204030204" pitchFamily="34" charset="0"/>
                <a:cs typeface="Times New Roman" panose="02020603050405020304" pitchFamily="18" charset="0"/>
              </a:rPr>
              <a:t>forbes.com/sites/financialfinesse/2017/03/16/the-401k-distribution-opportunity-you-need-to-think-twice-about</a:t>
            </a:r>
          </a:p>
        </p:txBody>
      </p:sp>
      <p:grpSp>
        <p:nvGrpSpPr>
          <p:cNvPr id="9" name="Group 8">
            <a:extLst>
              <a:ext uri="{FF2B5EF4-FFF2-40B4-BE49-F238E27FC236}">
                <a16:creationId xmlns:a16="http://schemas.microsoft.com/office/drawing/2014/main" id="{E4C760EE-757C-A145-8C23-6884275169EB}"/>
              </a:ext>
            </a:extLst>
          </p:cNvPr>
          <p:cNvGrpSpPr/>
          <p:nvPr/>
        </p:nvGrpSpPr>
        <p:grpSpPr>
          <a:xfrm>
            <a:off x="5399786" y="3682273"/>
            <a:ext cx="3050497" cy="2177726"/>
            <a:chOff x="5012317" y="3635118"/>
            <a:chExt cx="3303588" cy="2358406"/>
          </a:xfrm>
        </p:grpSpPr>
        <p:sp>
          <p:nvSpPr>
            <p:cNvPr id="16" name="Freeform 15">
              <a:extLst>
                <a:ext uri="{FF2B5EF4-FFF2-40B4-BE49-F238E27FC236}">
                  <a16:creationId xmlns:a16="http://schemas.microsoft.com/office/drawing/2014/main" id="{B0A0519B-0F73-A24D-A96F-E004D6C503C2}"/>
                </a:ext>
              </a:extLst>
            </p:cNvPr>
            <p:cNvSpPr>
              <a:spLocks/>
            </p:cNvSpPr>
            <p:nvPr/>
          </p:nvSpPr>
          <p:spPr bwMode="auto">
            <a:xfrm>
              <a:off x="7436239" y="3635118"/>
              <a:ext cx="879666" cy="2358406"/>
            </a:xfrm>
            <a:custGeom>
              <a:avLst/>
              <a:gdLst>
                <a:gd name="connsiteX0" fmla="*/ 152754 w 234723"/>
                <a:gd name="connsiteY0" fmla="*/ 119384 h 629300"/>
                <a:gd name="connsiteX1" fmla="*/ 160822 w 234723"/>
                <a:gd name="connsiteY1" fmla="*/ 119789 h 629300"/>
                <a:gd name="connsiteX2" fmla="*/ 167974 w 234723"/>
                <a:gd name="connsiteY2" fmla="*/ 120802 h 629300"/>
                <a:gd name="connsiteX3" fmla="*/ 174575 w 234723"/>
                <a:gd name="connsiteY3" fmla="*/ 122626 h 629300"/>
                <a:gd name="connsiteX4" fmla="*/ 180444 w 234723"/>
                <a:gd name="connsiteY4" fmla="*/ 124449 h 629300"/>
                <a:gd name="connsiteX5" fmla="*/ 185578 w 234723"/>
                <a:gd name="connsiteY5" fmla="*/ 126880 h 629300"/>
                <a:gd name="connsiteX6" fmla="*/ 190163 w 234723"/>
                <a:gd name="connsiteY6" fmla="*/ 129514 h 629300"/>
                <a:gd name="connsiteX7" fmla="*/ 194197 w 234723"/>
                <a:gd name="connsiteY7" fmla="*/ 132350 h 629300"/>
                <a:gd name="connsiteX8" fmla="*/ 197681 w 234723"/>
                <a:gd name="connsiteY8" fmla="*/ 135186 h 629300"/>
                <a:gd name="connsiteX9" fmla="*/ 200615 w 234723"/>
                <a:gd name="connsiteY9" fmla="*/ 138428 h 629300"/>
                <a:gd name="connsiteX10" fmla="*/ 203182 w 234723"/>
                <a:gd name="connsiteY10" fmla="*/ 141264 h 629300"/>
                <a:gd name="connsiteX11" fmla="*/ 205199 w 234723"/>
                <a:gd name="connsiteY11" fmla="*/ 144100 h 629300"/>
                <a:gd name="connsiteX12" fmla="*/ 206483 w 234723"/>
                <a:gd name="connsiteY12" fmla="*/ 146531 h 629300"/>
                <a:gd name="connsiteX13" fmla="*/ 207767 w 234723"/>
                <a:gd name="connsiteY13" fmla="*/ 148760 h 629300"/>
                <a:gd name="connsiteX14" fmla="*/ 208500 w 234723"/>
                <a:gd name="connsiteY14" fmla="*/ 150786 h 629300"/>
                <a:gd name="connsiteX15" fmla="*/ 208684 w 234723"/>
                <a:gd name="connsiteY15" fmla="*/ 151191 h 629300"/>
                <a:gd name="connsiteX16" fmla="*/ 209234 w 234723"/>
                <a:gd name="connsiteY16" fmla="*/ 153014 h 629300"/>
                <a:gd name="connsiteX17" fmla="*/ 210151 w 234723"/>
                <a:gd name="connsiteY17" fmla="*/ 155850 h 629300"/>
                <a:gd name="connsiteX18" fmla="*/ 211068 w 234723"/>
                <a:gd name="connsiteY18" fmla="*/ 159294 h 629300"/>
                <a:gd name="connsiteX19" fmla="*/ 212535 w 234723"/>
                <a:gd name="connsiteY19" fmla="*/ 163751 h 629300"/>
                <a:gd name="connsiteX20" fmla="*/ 214185 w 234723"/>
                <a:gd name="connsiteY20" fmla="*/ 168816 h 629300"/>
                <a:gd name="connsiteX21" fmla="*/ 215652 w 234723"/>
                <a:gd name="connsiteY21" fmla="*/ 174488 h 629300"/>
                <a:gd name="connsiteX22" fmla="*/ 217302 w 234723"/>
                <a:gd name="connsiteY22" fmla="*/ 180566 h 629300"/>
                <a:gd name="connsiteX23" fmla="*/ 219136 w 234723"/>
                <a:gd name="connsiteY23" fmla="*/ 186846 h 629300"/>
                <a:gd name="connsiteX24" fmla="*/ 220970 w 234723"/>
                <a:gd name="connsiteY24" fmla="*/ 193734 h 629300"/>
                <a:gd name="connsiteX25" fmla="*/ 222620 w 234723"/>
                <a:gd name="connsiteY25" fmla="*/ 200622 h 629300"/>
                <a:gd name="connsiteX26" fmla="*/ 224454 w 234723"/>
                <a:gd name="connsiteY26" fmla="*/ 207510 h 629300"/>
                <a:gd name="connsiteX27" fmla="*/ 225921 w 234723"/>
                <a:gd name="connsiteY27" fmla="*/ 214398 h 629300"/>
                <a:gd name="connsiteX28" fmla="*/ 227572 w 234723"/>
                <a:gd name="connsiteY28" fmla="*/ 220881 h 629300"/>
                <a:gd name="connsiteX29" fmla="*/ 228672 w 234723"/>
                <a:gd name="connsiteY29" fmla="*/ 227567 h 629300"/>
                <a:gd name="connsiteX30" fmla="*/ 229405 w 234723"/>
                <a:gd name="connsiteY30" fmla="*/ 233442 h 629300"/>
                <a:gd name="connsiteX31" fmla="*/ 230322 w 234723"/>
                <a:gd name="connsiteY31" fmla="*/ 238912 h 629300"/>
                <a:gd name="connsiteX32" fmla="*/ 230506 w 234723"/>
                <a:gd name="connsiteY32" fmla="*/ 243976 h 629300"/>
                <a:gd name="connsiteX33" fmla="*/ 230506 w 234723"/>
                <a:gd name="connsiteY33" fmla="*/ 248028 h 629300"/>
                <a:gd name="connsiteX34" fmla="*/ 230139 w 234723"/>
                <a:gd name="connsiteY34" fmla="*/ 251472 h 629300"/>
                <a:gd name="connsiteX35" fmla="*/ 228672 w 234723"/>
                <a:gd name="connsiteY35" fmla="*/ 255119 h 629300"/>
                <a:gd name="connsiteX36" fmla="*/ 226288 w 234723"/>
                <a:gd name="connsiteY36" fmla="*/ 259171 h 629300"/>
                <a:gd name="connsiteX37" fmla="*/ 223170 w 234723"/>
                <a:gd name="connsiteY37" fmla="*/ 263020 h 629300"/>
                <a:gd name="connsiteX38" fmla="*/ 219136 w 234723"/>
                <a:gd name="connsiteY38" fmla="*/ 266869 h 629300"/>
                <a:gd name="connsiteX39" fmla="*/ 214368 w 234723"/>
                <a:gd name="connsiteY39" fmla="*/ 270921 h 629300"/>
                <a:gd name="connsiteX40" fmla="*/ 208867 w 234723"/>
                <a:gd name="connsiteY40" fmla="*/ 274972 h 629300"/>
                <a:gd name="connsiteX41" fmla="*/ 203182 w 234723"/>
                <a:gd name="connsiteY41" fmla="*/ 278619 h 629300"/>
                <a:gd name="connsiteX42" fmla="*/ 196948 w 234723"/>
                <a:gd name="connsiteY42" fmla="*/ 282468 h 629300"/>
                <a:gd name="connsiteX43" fmla="*/ 190529 w 234723"/>
                <a:gd name="connsiteY43" fmla="*/ 285912 h 629300"/>
                <a:gd name="connsiteX44" fmla="*/ 234723 w 234723"/>
                <a:gd name="connsiteY44" fmla="*/ 434207 h 629300"/>
                <a:gd name="connsiteX45" fmla="*/ 162106 w 234723"/>
                <a:gd name="connsiteY45" fmla="*/ 434207 h 629300"/>
                <a:gd name="connsiteX46" fmla="*/ 162106 w 234723"/>
                <a:gd name="connsiteY46" fmla="*/ 610459 h 629300"/>
                <a:gd name="connsiteX47" fmla="*/ 161189 w 234723"/>
                <a:gd name="connsiteY47" fmla="*/ 615322 h 629300"/>
                <a:gd name="connsiteX48" fmla="*/ 159722 w 234723"/>
                <a:gd name="connsiteY48" fmla="*/ 619171 h 629300"/>
                <a:gd name="connsiteX49" fmla="*/ 157521 w 234723"/>
                <a:gd name="connsiteY49" fmla="*/ 622412 h 629300"/>
                <a:gd name="connsiteX50" fmla="*/ 154954 w 234723"/>
                <a:gd name="connsiteY50" fmla="*/ 624843 h 629300"/>
                <a:gd name="connsiteX51" fmla="*/ 151837 w 234723"/>
                <a:gd name="connsiteY51" fmla="*/ 626667 h 629300"/>
                <a:gd name="connsiteX52" fmla="*/ 148169 w 234723"/>
                <a:gd name="connsiteY52" fmla="*/ 628085 h 629300"/>
                <a:gd name="connsiteX53" fmla="*/ 144318 w 234723"/>
                <a:gd name="connsiteY53" fmla="*/ 629098 h 629300"/>
                <a:gd name="connsiteX54" fmla="*/ 140284 w 234723"/>
                <a:gd name="connsiteY54" fmla="*/ 629300 h 629300"/>
                <a:gd name="connsiteX55" fmla="*/ 136250 w 234723"/>
                <a:gd name="connsiteY55" fmla="*/ 629098 h 629300"/>
                <a:gd name="connsiteX56" fmla="*/ 132215 w 234723"/>
                <a:gd name="connsiteY56" fmla="*/ 628085 h 629300"/>
                <a:gd name="connsiteX57" fmla="*/ 128915 w 234723"/>
                <a:gd name="connsiteY57" fmla="*/ 626869 h 629300"/>
                <a:gd name="connsiteX58" fmla="*/ 125614 w 234723"/>
                <a:gd name="connsiteY58" fmla="*/ 625046 h 629300"/>
                <a:gd name="connsiteX59" fmla="*/ 123046 w 234723"/>
                <a:gd name="connsiteY59" fmla="*/ 622615 h 629300"/>
                <a:gd name="connsiteX60" fmla="*/ 120846 w 234723"/>
                <a:gd name="connsiteY60" fmla="*/ 619373 h 629300"/>
                <a:gd name="connsiteX61" fmla="*/ 119379 w 234723"/>
                <a:gd name="connsiteY61" fmla="*/ 615524 h 629300"/>
                <a:gd name="connsiteX62" fmla="*/ 118645 w 234723"/>
                <a:gd name="connsiteY62" fmla="*/ 610662 h 629300"/>
                <a:gd name="connsiteX63" fmla="*/ 111494 w 234723"/>
                <a:gd name="connsiteY63" fmla="*/ 610662 h 629300"/>
                <a:gd name="connsiteX64" fmla="*/ 110577 w 234723"/>
                <a:gd name="connsiteY64" fmla="*/ 615524 h 629300"/>
                <a:gd name="connsiteX65" fmla="*/ 109293 w 234723"/>
                <a:gd name="connsiteY65" fmla="*/ 619373 h 629300"/>
                <a:gd name="connsiteX66" fmla="*/ 107093 w 234723"/>
                <a:gd name="connsiteY66" fmla="*/ 622412 h 629300"/>
                <a:gd name="connsiteX67" fmla="*/ 104525 w 234723"/>
                <a:gd name="connsiteY67" fmla="*/ 624843 h 629300"/>
                <a:gd name="connsiteX68" fmla="*/ 101225 w 234723"/>
                <a:gd name="connsiteY68" fmla="*/ 626667 h 629300"/>
                <a:gd name="connsiteX69" fmla="*/ 97924 w 234723"/>
                <a:gd name="connsiteY69" fmla="*/ 627882 h 629300"/>
                <a:gd name="connsiteX70" fmla="*/ 93889 w 234723"/>
                <a:gd name="connsiteY70" fmla="*/ 628490 h 629300"/>
                <a:gd name="connsiteX71" fmla="*/ 89855 w 234723"/>
                <a:gd name="connsiteY71" fmla="*/ 628692 h 629300"/>
                <a:gd name="connsiteX72" fmla="*/ 85637 w 234723"/>
                <a:gd name="connsiteY72" fmla="*/ 628490 h 629300"/>
                <a:gd name="connsiteX73" fmla="*/ 81970 w 234723"/>
                <a:gd name="connsiteY73" fmla="*/ 627882 h 629300"/>
                <a:gd name="connsiteX74" fmla="*/ 78302 w 234723"/>
                <a:gd name="connsiteY74" fmla="*/ 626464 h 629300"/>
                <a:gd name="connsiteX75" fmla="*/ 75185 w 234723"/>
                <a:gd name="connsiteY75" fmla="*/ 624641 h 629300"/>
                <a:gd name="connsiteX76" fmla="*/ 72434 w 234723"/>
                <a:gd name="connsiteY76" fmla="*/ 622210 h 629300"/>
                <a:gd name="connsiteX77" fmla="*/ 70234 w 234723"/>
                <a:gd name="connsiteY77" fmla="*/ 618968 h 629300"/>
                <a:gd name="connsiteX78" fmla="*/ 68950 w 234723"/>
                <a:gd name="connsiteY78" fmla="*/ 615119 h 629300"/>
                <a:gd name="connsiteX79" fmla="*/ 68033 w 234723"/>
                <a:gd name="connsiteY79" fmla="*/ 610257 h 629300"/>
                <a:gd name="connsiteX80" fmla="*/ 67849 w 234723"/>
                <a:gd name="connsiteY80" fmla="*/ 434207 h 629300"/>
                <a:gd name="connsiteX81" fmla="*/ 0 w 234723"/>
                <a:gd name="connsiteY81" fmla="*/ 434410 h 629300"/>
                <a:gd name="connsiteX82" fmla="*/ 46394 w 234723"/>
                <a:gd name="connsiteY82" fmla="*/ 289154 h 629300"/>
                <a:gd name="connsiteX83" fmla="*/ 38876 w 234723"/>
                <a:gd name="connsiteY83" fmla="*/ 285304 h 629300"/>
                <a:gd name="connsiteX84" fmla="*/ 31907 w 234723"/>
                <a:gd name="connsiteY84" fmla="*/ 281455 h 629300"/>
                <a:gd name="connsiteX85" fmla="*/ 25122 w 234723"/>
                <a:gd name="connsiteY85" fmla="*/ 277404 h 629300"/>
                <a:gd name="connsiteX86" fmla="*/ 18888 w 234723"/>
                <a:gd name="connsiteY86" fmla="*/ 272947 h 629300"/>
                <a:gd name="connsiteX87" fmla="*/ 13386 w 234723"/>
                <a:gd name="connsiteY87" fmla="*/ 268490 h 629300"/>
                <a:gd name="connsiteX88" fmla="*/ 8618 w 234723"/>
                <a:gd name="connsiteY88" fmla="*/ 264235 h 629300"/>
                <a:gd name="connsiteX89" fmla="*/ 4768 w 234723"/>
                <a:gd name="connsiteY89" fmla="*/ 259981 h 629300"/>
                <a:gd name="connsiteX90" fmla="*/ 2017 w 234723"/>
                <a:gd name="connsiteY90" fmla="*/ 255524 h 629300"/>
                <a:gd name="connsiteX91" fmla="*/ 367 w 234723"/>
                <a:gd name="connsiteY91" fmla="*/ 251472 h 629300"/>
                <a:gd name="connsiteX92" fmla="*/ 0 w 234723"/>
                <a:gd name="connsiteY92" fmla="*/ 248231 h 629300"/>
                <a:gd name="connsiteX93" fmla="*/ 0 w 234723"/>
                <a:gd name="connsiteY93" fmla="*/ 244179 h 629300"/>
                <a:gd name="connsiteX94" fmla="*/ 367 w 234723"/>
                <a:gd name="connsiteY94" fmla="*/ 239317 h 629300"/>
                <a:gd name="connsiteX95" fmla="*/ 917 w 234723"/>
                <a:gd name="connsiteY95" fmla="*/ 234050 h 629300"/>
                <a:gd name="connsiteX96" fmla="*/ 2017 w 234723"/>
                <a:gd name="connsiteY96" fmla="*/ 228174 h 629300"/>
                <a:gd name="connsiteX97" fmla="*/ 3117 w 234723"/>
                <a:gd name="connsiteY97" fmla="*/ 221692 h 629300"/>
                <a:gd name="connsiteX98" fmla="*/ 4584 w 234723"/>
                <a:gd name="connsiteY98" fmla="*/ 215209 h 629300"/>
                <a:gd name="connsiteX99" fmla="*/ 6051 w 234723"/>
                <a:gd name="connsiteY99" fmla="*/ 208523 h 629300"/>
                <a:gd name="connsiteX100" fmla="*/ 7702 w 234723"/>
                <a:gd name="connsiteY100" fmla="*/ 201433 h 629300"/>
                <a:gd name="connsiteX101" fmla="*/ 9352 w 234723"/>
                <a:gd name="connsiteY101" fmla="*/ 194747 h 629300"/>
                <a:gd name="connsiteX102" fmla="*/ 11186 w 234723"/>
                <a:gd name="connsiteY102" fmla="*/ 187859 h 629300"/>
                <a:gd name="connsiteX103" fmla="*/ 13020 w 234723"/>
                <a:gd name="connsiteY103" fmla="*/ 181376 h 629300"/>
                <a:gd name="connsiteX104" fmla="*/ 14670 w 234723"/>
                <a:gd name="connsiteY104" fmla="*/ 175299 h 629300"/>
                <a:gd name="connsiteX105" fmla="*/ 16137 w 234723"/>
                <a:gd name="connsiteY105" fmla="*/ 169626 h 629300"/>
                <a:gd name="connsiteX106" fmla="*/ 17604 w 234723"/>
                <a:gd name="connsiteY106" fmla="*/ 164562 h 629300"/>
                <a:gd name="connsiteX107" fmla="*/ 18888 w 234723"/>
                <a:gd name="connsiteY107" fmla="*/ 160307 h 629300"/>
                <a:gd name="connsiteX108" fmla="*/ 19988 w 234723"/>
                <a:gd name="connsiteY108" fmla="*/ 156661 h 629300"/>
                <a:gd name="connsiteX109" fmla="*/ 20721 w 234723"/>
                <a:gd name="connsiteY109" fmla="*/ 153824 h 629300"/>
                <a:gd name="connsiteX110" fmla="*/ 21455 w 234723"/>
                <a:gd name="connsiteY110" fmla="*/ 152001 h 629300"/>
                <a:gd name="connsiteX111" fmla="*/ 21638 w 234723"/>
                <a:gd name="connsiteY111" fmla="*/ 151393 h 629300"/>
                <a:gd name="connsiteX112" fmla="*/ 22372 w 234723"/>
                <a:gd name="connsiteY112" fmla="*/ 148760 h 629300"/>
                <a:gd name="connsiteX113" fmla="*/ 23839 w 234723"/>
                <a:gd name="connsiteY113" fmla="*/ 145923 h 629300"/>
                <a:gd name="connsiteX114" fmla="*/ 25306 w 234723"/>
                <a:gd name="connsiteY114" fmla="*/ 142885 h 629300"/>
                <a:gd name="connsiteX115" fmla="*/ 27323 w 234723"/>
                <a:gd name="connsiteY115" fmla="*/ 139846 h 629300"/>
                <a:gd name="connsiteX116" fmla="*/ 29890 w 234723"/>
                <a:gd name="connsiteY116" fmla="*/ 136402 h 629300"/>
                <a:gd name="connsiteX117" fmla="*/ 32824 w 234723"/>
                <a:gd name="connsiteY117" fmla="*/ 133363 h 629300"/>
                <a:gd name="connsiteX118" fmla="*/ 36308 w 234723"/>
                <a:gd name="connsiteY118" fmla="*/ 130324 h 629300"/>
                <a:gd name="connsiteX119" fmla="*/ 40343 w 234723"/>
                <a:gd name="connsiteY119" fmla="*/ 127690 h 629300"/>
                <a:gd name="connsiteX120" fmla="*/ 44744 w 234723"/>
                <a:gd name="connsiteY120" fmla="*/ 125259 h 629300"/>
                <a:gd name="connsiteX121" fmla="*/ 49878 w 234723"/>
                <a:gd name="connsiteY121" fmla="*/ 123031 h 629300"/>
                <a:gd name="connsiteX122" fmla="*/ 55746 w 234723"/>
                <a:gd name="connsiteY122" fmla="*/ 121208 h 629300"/>
                <a:gd name="connsiteX123" fmla="*/ 61981 w 234723"/>
                <a:gd name="connsiteY123" fmla="*/ 120195 h 629300"/>
                <a:gd name="connsiteX124" fmla="*/ 69134 w 234723"/>
                <a:gd name="connsiteY124" fmla="*/ 119587 h 629300"/>
                <a:gd name="connsiteX125" fmla="*/ 76652 w 234723"/>
                <a:gd name="connsiteY125" fmla="*/ 119587 h 629300"/>
                <a:gd name="connsiteX126" fmla="*/ 119293 w 234723"/>
                <a:gd name="connsiteY126" fmla="*/ 0 h 629300"/>
                <a:gd name="connsiteX127" fmla="*/ 126638 w 234723"/>
                <a:gd name="connsiteY127" fmla="*/ 605 h 629300"/>
                <a:gd name="connsiteX128" fmla="*/ 133983 w 234723"/>
                <a:gd name="connsiteY128" fmla="*/ 2218 h 629300"/>
                <a:gd name="connsiteX129" fmla="*/ 140593 w 234723"/>
                <a:gd name="connsiteY129" fmla="*/ 5040 h 629300"/>
                <a:gd name="connsiteX130" fmla="*/ 146653 w 234723"/>
                <a:gd name="connsiteY130" fmla="*/ 8668 h 629300"/>
                <a:gd name="connsiteX131" fmla="*/ 152528 w 234723"/>
                <a:gd name="connsiteY131" fmla="*/ 13102 h 629300"/>
                <a:gd name="connsiteX132" fmla="*/ 157486 w 234723"/>
                <a:gd name="connsiteY132" fmla="*/ 18142 h 629300"/>
                <a:gd name="connsiteX133" fmla="*/ 161709 w 234723"/>
                <a:gd name="connsiteY133" fmla="*/ 24189 h 629300"/>
                <a:gd name="connsiteX134" fmla="*/ 165198 w 234723"/>
                <a:gd name="connsiteY134" fmla="*/ 30438 h 629300"/>
                <a:gd name="connsiteX135" fmla="*/ 167769 w 234723"/>
                <a:gd name="connsiteY135" fmla="*/ 37694 h 629300"/>
                <a:gd name="connsiteX136" fmla="*/ 169238 w 234723"/>
                <a:gd name="connsiteY136" fmla="*/ 44951 h 629300"/>
                <a:gd name="connsiteX137" fmla="*/ 169972 w 234723"/>
                <a:gd name="connsiteY137" fmla="*/ 52611 h 629300"/>
                <a:gd name="connsiteX138" fmla="*/ 169238 w 234723"/>
                <a:gd name="connsiteY138" fmla="*/ 60472 h 629300"/>
                <a:gd name="connsiteX139" fmla="*/ 167769 w 234723"/>
                <a:gd name="connsiteY139" fmla="*/ 67729 h 629300"/>
                <a:gd name="connsiteX140" fmla="*/ 165198 w 234723"/>
                <a:gd name="connsiteY140" fmla="*/ 74985 h 629300"/>
                <a:gd name="connsiteX141" fmla="*/ 161709 w 234723"/>
                <a:gd name="connsiteY141" fmla="*/ 81234 h 629300"/>
                <a:gd name="connsiteX142" fmla="*/ 157486 w 234723"/>
                <a:gd name="connsiteY142" fmla="*/ 87281 h 629300"/>
                <a:gd name="connsiteX143" fmla="*/ 152528 w 234723"/>
                <a:gd name="connsiteY143" fmla="*/ 92321 h 629300"/>
                <a:gd name="connsiteX144" fmla="*/ 146653 w 234723"/>
                <a:gd name="connsiteY144" fmla="*/ 96755 h 629300"/>
                <a:gd name="connsiteX145" fmla="*/ 140593 w 234723"/>
                <a:gd name="connsiteY145" fmla="*/ 100383 h 629300"/>
                <a:gd name="connsiteX146" fmla="*/ 133983 w 234723"/>
                <a:gd name="connsiteY146" fmla="*/ 103004 h 629300"/>
                <a:gd name="connsiteX147" fmla="*/ 126638 w 234723"/>
                <a:gd name="connsiteY147" fmla="*/ 104818 h 629300"/>
                <a:gd name="connsiteX148" fmla="*/ 119293 w 234723"/>
                <a:gd name="connsiteY148" fmla="*/ 105221 h 629300"/>
                <a:gd name="connsiteX149" fmla="*/ 111765 w 234723"/>
                <a:gd name="connsiteY149" fmla="*/ 104818 h 629300"/>
                <a:gd name="connsiteX150" fmla="*/ 104788 w 234723"/>
                <a:gd name="connsiteY150" fmla="*/ 103004 h 629300"/>
                <a:gd name="connsiteX151" fmla="*/ 97994 w 234723"/>
                <a:gd name="connsiteY151" fmla="*/ 100383 h 629300"/>
                <a:gd name="connsiteX152" fmla="*/ 91751 w 234723"/>
                <a:gd name="connsiteY152" fmla="*/ 96755 h 629300"/>
                <a:gd name="connsiteX153" fmla="*/ 86058 w 234723"/>
                <a:gd name="connsiteY153" fmla="*/ 92321 h 629300"/>
                <a:gd name="connsiteX154" fmla="*/ 81101 w 234723"/>
                <a:gd name="connsiteY154" fmla="*/ 87281 h 629300"/>
                <a:gd name="connsiteX155" fmla="*/ 76694 w 234723"/>
                <a:gd name="connsiteY155" fmla="*/ 81234 h 629300"/>
                <a:gd name="connsiteX156" fmla="*/ 73389 w 234723"/>
                <a:gd name="connsiteY156" fmla="*/ 74985 h 629300"/>
                <a:gd name="connsiteX157" fmla="*/ 70634 w 234723"/>
                <a:gd name="connsiteY157" fmla="*/ 67729 h 629300"/>
                <a:gd name="connsiteX158" fmla="*/ 69165 w 234723"/>
                <a:gd name="connsiteY158" fmla="*/ 60472 h 629300"/>
                <a:gd name="connsiteX159" fmla="*/ 68798 w 234723"/>
                <a:gd name="connsiteY159" fmla="*/ 52611 h 629300"/>
                <a:gd name="connsiteX160" fmla="*/ 69165 w 234723"/>
                <a:gd name="connsiteY160" fmla="*/ 44951 h 629300"/>
                <a:gd name="connsiteX161" fmla="*/ 70634 w 234723"/>
                <a:gd name="connsiteY161" fmla="*/ 37694 h 629300"/>
                <a:gd name="connsiteX162" fmla="*/ 73389 w 234723"/>
                <a:gd name="connsiteY162" fmla="*/ 30438 h 629300"/>
                <a:gd name="connsiteX163" fmla="*/ 76694 w 234723"/>
                <a:gd name="connsiteY163" fmla="*/ 24189 h 629300"/>
                <a:gd name="connsiteX164" fmla="*/ 81101 w 234723"/>
                <a:gd name="connsiteY164" fmla="*/ 18142 h 629300"/>
                <a:gd name="connsiteX165" fmla="*/ 86058 w 234723"/>
                <a:gd name="connsiteY165" fmla="*/ 13102 h 629300"/>
                <a:gd name="connsiteX166" fmla="*/ 91751 w 234723"/>
                <a:gd name="connsiteY166" fmla="*/ 8668 h 629300"/>
                <a:gd name="connsiteX167" fmla="*/ 97994 w 234723"/>
                <a:gd name="connsiteY167" fmla="*/ 5040 h 629300"/>
                <a:gd name="connsiteX168" fmla="*/ 104788 w 234723"/>
                <a:gd name="connsiteY168" fmla="*/ 2218 h 629300"/>
                <a:gd name="connsiteX169" fmla="*/ 111765 w 234723"/>
                <a:gd name="connsiteY169" fmla="*/ 605 h 6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34723" h="629300">
                  <a:moveTo>
                    <a:pt x="152754" y="119384"/>
                  </a:moveTo>
                  <a:lnTo>
                    <a:pt x="160822" y="119789"/>
                  </a:lnTo>
                  <a:lnTo>
                    <a:pt x="167974" y="120802"/>
                  </a:lnTo>
                  <a:lnTo>
                    <a:pt x="174575" y="122626"/>
                  </a:lnTo>
                  <a:lnTo>
                    <a:pt x="180444" y="124449"/>
                  </a:lnTo>
                  <a:lnTo>
                    <a:pt x="185578" y="126880"/>
                  </a:lnTo>
                  <a:lnTo>
                    <a:pt x="190163" y="129514"/>
                  </a:lnTo>
                  <a:lnTo>
                    <a:pt x="194197" y="132350"/>
                  </a:lnTo>
                  <a:lnTo>
                    <a:pt x="197681" y="135186"/>
                  </a:lnTo>
                  <a:lnTo>
                    <a:pt x="200615" y="138428"/>
                  </a:lnTo>
                  <a:lnTo>
                    <a:pt x="203182" y="141264"/>
                  </a:lnTo>
                  <a:lnTo>
                    <a:pt x="205199" y="144100"/>
                  </a:lnTo>
                  <a:lnTo>
                    <a:pt x="206483" y="146531"/>
                  </a:lnTo>
                  <a:lnTo>
                    <a:pt x="207767" y="148760"/>
                  </a:lnTo>
                  <a:lnTo>
                    <a:pt x="208500" y="150786"/>
                  </a:lnTo>
                  <a:lnTo>
                    <a:pt x="208684" y="151191"/>
                  </a:lnTo>
                  <a:lnTo>
                    <a:pt x="209234" y="153014"/>
                  </a:lnTo>
                  <a:lnTo>
                    <a:pt x="210151" y="155850"/>
                  </a:lnTo>
                  <a:lnTo>
                    <a:pt x="211068" y="159294"/>
                  </a:lnTo>
                  <a:lnTo>
                    <a:pt x="212535" y="163751"/>
                  </a:lnTo>
                  <a:lnTo>
                    <a:pt x="214185" y="168816"/>
                  </a:lnTo>
                  <a:lnTo>
                    <a:pt x="215652" y="174488"/>
                  </a:lnTo>
                  <a:lnTo>
                    <a:pt x="217302" y="180566"/>
                  </a:lnTo>
                  <a:lnTo>
                    <a:pt x="219136" y="186846"/>
                  </a:lnTo>
                  <a:lnTo>
                    <a:pt x="220970" y="193734"/>
                  </a:lnTo>
                  <a:lnTo>
                    <a:pt x="222620" y="200622"/>
                  </a:lnTo>
                  <a:lnTo>
                    <a:pt x="224454" y="207510"/>
                  </a:lnTo>
                  <a:lnTo>
                    <a:pt x="225921" y="214398"/>
                  </a:lnTo>
                  <a:lnTo>
                    <a:pt x="227572" y="220881"/>
                  </a:lnTo>
                  <a:lnTo>
                    <a:pt x="228672" y="227567"/>
                  </a:lnTo>
                  <a:lnTo>
                    <a:pt x="229405" y="233442"/>
                  </a:lnTo>
                  <a:lnTo>
                    <a:pt x="230322" y="238912"/>
                  </a:lnTo>
                  <a:lnTo>
                    <a:pt x="230506" y="243976"/>
                  </a:lnTo>
                  <a:lnTo>
                    <a:pt x="230506" y="248028"/>
                  </a:lnTo>
                  <a:lnTo>
                    <a:pt x="230139" y="251472"/>
                  </a:lnTo>
                  <a:lnTo>
                    <a:pt x="228672" y="255119"/>
                  </a:lnTo>
                  <a:lnTo>
                    <a:pt x="226288" y="259171"/>
                  </a:lnTo>
                  <a:lnTo>
                    <a:pt x="223170" y="263020"/>
                  </a:lnTo>
                  <a:lnTo>
                    <a:pt x="219136" y="266869"/>
                  </a:lnTo>
                  <a:lnTo>
                    <a:pt x="214368" y="270921"/>
                  </a:lnTo>
                  <a:lnTo>
                    <a:pt x="208867" y="274972"/>
                  </a:lnTo>
                  <a:lnTo>
                    <a:pt x="203182" y="278619"/>
                  </a:lnTo>
                  <a:lnTo>
                    <a:pt x="196948" y="282468"/>
                  </a:lnTo>
                  <a:lnTo>
                    <a:pt x="190529" y="285912"/>
                  </a:lnTo>
                  <a:lnTo>
                    <a:pt x="234723" y="434207"/>
                  </a:lnTo>
                  <a:lnTo>
                    <a:pt x="162106" y="434207"/>
                  </a:lnTo>
                  <a:lnTo>
                    <a:pt x="162106" y="610459"/>
                  </a:lnTo>
                  <a:lnTo>
                    <a:pt x="161189" y="615322"/>
                  </a:lnTo>
                  <a:lnTo>
                    <a:pt x="159722" y="619171"/>
                  </a:lnTo>
                  <a:lnTo>
                    <a:pt x="157521" y="622412"/>
                  </a:lnTo>
                  <a:lnTo>
                    <a:pt x="154954" y="624843"/>
                  </a:lnTo>
                  <a:lnTo>
                    <a:pt x="151837" y="626667"/>
                  </a:lnTo>
                  <a:lnTo>
                    <a:pt x="148169" y="628085"/>
                  </a:lnTo>
                  <a:lnTo>
                    <a:pt x="144318" y="629098"/>
                  </a:lnTo>
                  <a:lnTo>
                    <a:pt x="140284" y="629300"/>
                  </a:lnTo>
                  <a:lnTo>
                    <a:pt x="136250" y="629098"/>
                  </a:lnTo>
                  <a:lnTo>
                    <a:pt x="132215" y="628085"/>
                  </a:lnTo>
                  <a:lnTo>
                    <a:pt x="128915" y="626869"/>
                  </a:lnTo>
                  <a:lnTo>
                    <a:pt x="125614" y="625046"/>
                  </a:lnTo>
                  <a:lnTo>
                    <a:pt x="123046" y="622615"/>
                  </a:lnTo>
                  <a:lnTo>
                    <a:pt x="120846" y="619373"/>
                  </a:lnTo>
                  <a:lnTo>
                    <a:pt x="119379" y="615524"/>
                  </a:lnTo>
                  <a:lnTo>
                    <a:pt x="118645" y="610662"/>
                  </a:lnTo>
                  <a:lnTo>
                    <a:pt x="111494" y="610662"/>
                  </a:lnTo>
                  <a:lnTo>
                    <a:pt x="110577" y="615524"/>
                  </a:lnTo>
                  <a:lnTo>
                    <a:pt x="109293" y="619373"/>
                  </a:lnTo>
                  <a:lnTo>
                    <a:pt x="107093" y="622412"/>
                  </a:lnTo>
                  <a:lnTo>
                    <a:pt x="104525" y="624843"/>
                  </a:lnTo>
                  <a:lnTo>
                    <a:pt x="101225" y="626667"/>
                  </a:lnTo>
                  <a:lnTo>
                    <a:pt x="97924" y="627882"/>
                  </a:lnTo>
                  <a:lnTo>
                    <a:pt x="93889" y="628490"/>
                  </a:lnTo>
                  <a:lnTo>
                    <a:pt x="89855" y="628692"/>
                  </a:lnTo>
                  <a:lnTo>
                    <a:pt x="85637" y="628490"/>
                  </a:lnTo>
                  <a:lnTo>
                    <a:pt x="81970" y="627882"/>
                  </a:lnTo>
                  <a:lnTo>
                    <a:pt x="78302" y="626464"/>
                  </a:lnTo>
                  <a:lnTo>
                    <a:pt x="75185" y="624641"/>
                  </a:lnTo>
                  <a:lnTo>
                    <a:pt x="72434" y="622210"/>
                  </a:lnTo>
                  <a:lnTo>
                    <a:pt x="70234" y="618968"/>
                  </a:lnTo>
                  <a:lnTo>
                    <a:pt x="68950" y="615119"/>
                  </a:lnTo>
                  <a:lnTo>
                    <a:pt x="68033" y="610257"/>
                  </a:lnTo>
                  <a:lnTo>
                    <a:pt x="67849" y="434207"/>
                  </a:lnTo>
                  <a:lnTo>
                    <a:pt x="0" y="434410"/>
                  </a:lnTo>
                  <a:lnTo>
                    <a:pt x="46394" y="289154"/>
                  </a:lnTo>
                  <a:lnTo>
                    <a:pt x="38876" y="285304"/>
                  </a:lnTo>
                  <a:lnTo>
                    <a:pt x="31907" y="281455"/>
                  </a:lnTo>
                  <a:lnTo>
                    <a:pt x="25122" y="277404"/>
                  </a:lnTo>
                  <a:lnTo>
                    <a:pt x="18888" y="272947"/>
                  </a:lnTo>
                  <a:lnTo>
                    <a:pt x="13386" y="268490"/>
                  </a:lnTo>
                  <a:lnTo>
                    <a:pt x="8618" y="264235"/>
                  </a:lnTo>
                  <a:lnTo>
                    <a:pt x="4768" y="259981"/>
                  </a:lnTo>
                  <a:lnTo>
                    <a:pt x="2017" y="255524"/>
                  </a:lnTo>
                  <a:lnTo>
                    <a:pt x="367" y="251472"/>
                  </a:lnTo>
                  <a:lnTo>
                    <a:pt x="0" y="248231"/>
                  </a:lnTo>
                  <a:lnTo>
                    <a:pt x="0" y="244179"/>
                  </a:lnTo>
                  <a:lnTo>
                    <a:pt x="367" y="239317"/>
                  </a:lnTo>
                  <a:lnTo>
                    <a:pt x="917" y="234050"/>
                  </a:lnTo>
                  <a:lnTo>
                    <a:pt x="2017" y="228174"/>
                  </a:lnTo>
                  <a:lnTo>
                    <a:pt x="3117" y="221692"/>
                  </a:lnTo>
                  <a:lnTo>
                    <a:pt x="4584" y="215209"/>
                  </a:lnTo>
                  <a:lnTo>
                    <a:pt x="6051" y="208523"/>
                  </a:lnTo>
                  <a:lnTo>
                    <a:pt x="7702" y="201433"/>
                  </a:lnTo>
                  <a:lnTo>
                    <a:pt x="9352" y="194747"/>
                  </a:lnTo>
                  <a:lnTo>
                    <a:pt x="11186" y="187859"/>
                  </a:lnTo>
                  <a:lnTo>
                    <a:pt x="13020" y="181376"/>
                  </a:lnTo>
                  <a:lnTo>
                    <a:pt x="14670" y="175299"/>
                  </a:lnTo>
                  <a:lnTo>
                    <a:pt x="16137" y="169626"/>
                  </a:lnTo>
                  <a:lnTo>
                    <a:pt x="17604" y="164562"/>
                  </a:lnTo>
                  <a:lnTo>
                    <a:pt x="18888" y="160307"/>
                  </a:lnTo>
                  <a:lnTo>
                    <a:pt x="19988" y="156661"/>
                  </a:lnTo>
                  <a:lnTo>
                    <a:pt x="20721" y="153824"/>
                  </a:lnTo>
                  <a:lnTo>
                    <a:pt x="21455" y="152001"/>
                  </a:lnTo>
                  <a:lnTo>
                    <a:pt x="21638" y="151393"/>
                  </a:lnTo>
                  <a:lnTo>
                    <a:pt x="22372" y="148760"/>
                  </a:lnTo>
                  <a:lnTo>
                    <a:pt x="23839" y="145923"/>
                  </a:lnTo>
                  <a:lnTo>
                    <a:pt x="25306" y="142885"/>
                  </a:lnTo>
                  <a:lnTo>
                    <a:pt x="27323" y="139846"/>
                  </a:lnTo>
                  <a:lnTo>
                    <a:pt x="29890" y="136402"/>
                  </a:lnTo>
                  <a:lnTo>
                    <a:pt x="32824" y="133363"/>
                  </a:lnTo>
                  <a:lnTo>
                    <a:pt x="36308" y="130324"/>
                  </a:lnTo>
                  <a:lnTo>
                    <a:pt x="40343" y="127690"/>
                  </a:lnTo>
                  <a:lnTo>
                    <a:pt x="44744" y="125259"/>
                  </a:lnTo>
                  <a:lnTo>
                    <a:pt x="49878" y="123031"/>
                  </a:lnTo>
                  <a:lnTo>
                    <a:pt x="55746" y="121208"/>
                  </a:lnTo>
                  <a:lnTo>
                    <a:pt x="61981" y="120195"/>
                  </a:lnTo>
                  <a:lnTo>
                    <a:pt x="69134" y="119587"/>
                  </a:lnTo>
                  <a:lnTo>
                    <a:pt x="76652" y="119587"/>
                  </a:lnTo>
                  <a:close/>
                  <a:moveTo>
                    <a:pt x="119293" y="0"/>
                  </a:moveTo>
                  <a:lnTo>
                    <a:pt x="126638" y="605"/>
                  </a:lnTo>
                  <a:lnTo>
                    <a:pt x="133983" y="2218"/>
                  </a:lnTo>
                  <a:lnTo>
                    <a:pt x="140593" y="5040"/>
                  </a:lnTo>
                  <a:lnTo>
                    <a:pt x="146653" y="8668"/>
                  </a:lnTo>
                  <a:lnTo>
                    <a:pt x="152528" y="13102"/>
                  </a:lnTo>
                  <a:lnTo>
                    <a:pt x="157486" y="18142"/>
                  </a:lnTo>
                  <a:lnTo>
                    <a:pt x="161709" y="24189"/>
                  </a:lnTo>
                  <a:lnTo>
                    <a:pt x="165198" y="30438"/>
                  </a:lnTo>
                  <a:lnTo>
                    <a:pt x="167769" y="37694"/>
                  </a:lnTo>
                  <a:lnTo>
                    <a:pt x="169238" y="44951"/>
                  </a:lnTo>
                  <a:lnTo>
                    <a:pt x="169972" y="52611"/>
                  </a:lnTo>
                  <a:lnTo>
                    <a:pt x="169238" y="60472"/>
                  </a:lnTo>
                  <a:lnTo>
                    <a:pt x="167769" y="67729"/>
                  </a:lnTo>
                  <a:lnTo>
                    <a:pt x="165198" y="74985"/>
                  </a:lnTo>
                  <a:lnTo>
                    <a:pt x="161709" y="81234"/>
                  </a:lnTo>
                  <a:lnTo>
                    <a:pt x="157486" y="87281"/>
                  </a:lnTo>
                  <a:lnTo>
                    <a:pt x="152528" y="92321"/>
                  </a:lnTo>
                  <a:lnTo>
                    <a:pt x="146653" y="96755"/>
                  </a:lnTo>
                  <a:lnTo>
                    <a:pt x="140593" y="100383"/>
                  </a:lnTo>
                  <a:lnTo>
                    <a:pt x="133983" y="103004"/>
                  </a:lnTo>
                  <a:lnTo>
                    <a:pt x="126638" y="104818"/>
                  </a:lnTo>
                  <a:lnTo>
                    <a:pt x="119293" y="105221"/>
                  </a:lnTo>
                  <a:lnTo>
                    <a:pt x="111765" y="104818"/>
                  </a:lnTo>
                  <a:lnTo>
                    <a:pt x="104788" y="103004"/>
                  </a:lnTo>
                  <a:lnTo>
                    <a:pt x="97994" y="100383"/>
                  </a:lnTo>
                  <a:lnTo>
                    <a:pt x="91751" y="96755"/>
                  </a:lnTo>
                  <a:lnTo>
                    <a:pt x="86058" y="92321"/>
                  </a:lnTo>
                  <a:lnTo>
                    <a:pt x="81101" y="87281"/>
                  </a:lnTo>
                  <a:lnTo>
                    <a:pt x="76694" y="81234"/>
                  </a:lnTo>
                  <a:lnTo>
                    <a:pt x="73389" y="74985"/>
                  </a:lnTo>
                  <a:lnTo>
                    <a:pt x="70634" y="67729"/>
                  </a:lnTo>
                  <a:lnTo>
                    <a:pt x="69165" y="60472"/>
                  </a:lnTo>
                  <a:lnTo>
                    <a:pt x="68798" y="52611"/>
                  </a:lnTo>
                  <a:lnTo>
                    <a:pt x="69165" y="44951"/>
                  </a:lnTo>
                  <a:lnTo>
                    <a:pt x="70634" y="37694"/>
                  </a:lnTo>
                  <a:lnTo>
                    <a:pt x="73389" y="30438"/>
                  </a:lnTo>
                  <a:lnTo>
                    <a:pt x="76694" y="24189"/>
                  </a:lnTo>
                  <a:lnTo>
                    <a:pt x="81101" y="18142"/>
                  </a:lnTo>
                  <a:lnTo>
                    <a:pt x="86058" y="13102"/>
                  </a:lnTo>
                  <a:lnTo>
                    <a:pt x="91751" y="8668"/>
                  </a:lnTo>
                  <a:lnTo>
                    <a:pt x="97994" y="5040"/>
                  </a:lnTo>
                  <a:lnTo>
                    <a:pt x="104788" y="2218"/>
                  </a:lnTo>
                  <a:lnTo>
                    <a:pt x="111765" y="605"/>
                  </a:lnTo>
                  <a:close/>
                </a:path>
              </a:pathLst>
            </a:custGeom>
            <a:solidFill>
              <a:schemeClr val="tx1"/>
            </a:solidFill>
            <a:ln w="0">
              <a:noFill/>
              <a:prstDash val="solid"/>
              <a:round/>
              <a:headEnd/>
              <a:tailEnd/>
            </a:ln>
          </p:spPr>
          <p:txBody>
            <a:bodyPr vert="horz" wrap="square" lIns="51435" tIns="25718" rIns="51435" bIns="25718"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4D4D4F"/>
                </a:solidFill>
                <a:effectLst/>
                <a:uLnTx/>
                <a:uFillTx/>
                <a:latin typeface="Arial"/>
                <a:ea typeface="STKaiti"/>
                <a:cs typeface="+mn-cs"/>
              </a:endParaRPr>
            </a:p>
          </p:txBody>
        </p:sp>
        <p:grpSp>
          <p:nvGrpSpPr>
            <p:cNvPr id="25" name="Group 24">
              <a:extLst>
                <a:ext uri="{FF2B5EF4-FFF2-40B4-BE49-F238E27FC236}">
                  <a16:creationId xmlns:a16="http://schemas.microsoft.com/office/drawing/2014/main" id="{AEB817D8-A1FB-1342-BA11-B12C9A4AE382}"/>
                </a:ext>
              </a:extLst>
            </p:cNvPr>
            <p:cNvGrpSpPr/>
            <p:nvPr/>
          </p:nvGrpSpPr>
          <p:grpSpPr>
            <a:xfrm>
              <a:off x="5711667" y="3635118"/>
              <a:ext cx="876307" cy="1031599"/>
              <a:chOff x="3194050" y="4278313"/>
              <a:chExt cx="250825" cy="295274"/>
            </a:xfrm>
            <a:solidFill>
              <a:schemeClr val="tx1"/>
            </a:solidFill>
          </p:grpSpPr>
          <p:sp>
            <p:nvSpPr>
              <p:cNvPr id="26" name="Freeform 178">
                <a:extLst>
                  <a:ext uri="{FF2B5EF4-FFF2-40B4-BE49-F238E27FC236}">
                    <a16:creationId xmlns:a16="http://schemas.microsoft.com/office/drawing/2014/main" id="{83833094-5E7E-D64F-9A5E-E22AAE080693}"/>
                  </a:ext>
                </a:extLst>
              </p:cNvPr>
              <p:cNvSpPr>
                <a:spLocks/>
              </p:cNvSpPr>
              <p:nvPr/>
            </p:nvSpPr>
            <p:spPr bwMode="auto">
              <a:xfrm>
                <a:off x="3254375" y="4278313"/>
                <a:ext cx="130175" cy="130175"/>
              </a:xfrm>
              <a:custGeom>
                <a:avLst/>
                <a:gdLst>
                  <a:gd name="T0" fmla="*/ 452 w 906"/>
                  <a:gd name="T1" fmla="*/ 0 h 897"/>
                  <a:gd name="T2" fmla="*/ 506 w 906"/>
                  <a:gd name="T3" fmla="*/ 4 h 897"/>
                  <a:gd name="T4" fmla="*/ 557 w 906"/>
                  <a:gd name="T5" fmla="*/ 12 h 897"/>
                  <a:gd name="T6" fmla="*/ 605 w 906"/>
                  <a:gd name="T7" fmla="*/ 26 h 897"/>
                  <a:gd name="T8" fmla="*/ 652 w 906"/>
                  <a:gd name="T9" fmla="*/ 46 h 897"/>
                  <a:gd name="T10" fmla="*/ 695 w 906"/>
                  <a:gd name="T11" fmla="*/ 70 h 897"/>
                  <a:gd name="T12" fmla="*/ 736 w 906"/>
                  <a:gd name="T13" fmla="*/ 99 h 897"/>
                  <a:gd name="T14" fmla="*/ 773 w 906"/>
                  <a:gd name="T15" fmla="*/ 132 h 897"/>
                  <a:gd name="T16" fmla="*/ 806 w 906"/>
                  <a:gd name="T17" fmla="*/ 168 h 897"/>
                  <a:gd name="T18" fmla="*/ 835 w 906"/>
                  <a:gd name="T19" fmla="*/ 209 h 897"/>
                  <a:gd name="T20" fmla="*/ 860 w 906"/>
                  <a:gd name="T21" fmla="*/ 252 h 897"/>
                  <a:gd name="T22" fmla="*/ 879 w 906"/>
                  <a:gd name="T23" fmla="*/ 298 h 897"/>
                  <a:gd name="T24" fmla="*/ 894 w 906"/>
                  <a:gd name="T25" fmla="*/ 346 h 897"/>
                  <a:gd name="T26" fmla="*/ 903 w 906"/>
                  <a:gd name="T27" fmla="*/ 396 h 897"/>
                  <a:gd name="T28" fmla="*/ 906 w 906"/>
                  <a:gd name="T29" fmla="*/ 449 h 897"/>
                  <a:gd name="T30" fmla="*/ 903 w 906"/>
                  <a:gd name="T31" fmla="*/ 501 h 897"/>
                  <a:gd name="T32" fmla="*/ 894 w 906"/>
                  <a:gd name="T33" fmla="*/ 551 h 897"/>
                  <a:gd name="T34" fmla="*/ 879 w 906"/>
                  <a:gd name="T35" fmla="*/ 601 h 897"/>
                  <a:gd name="T36" fmla="*/ 860 w 906"/>
                  <a:gd name="T37" fmla="*/ 647 h 897"/>
                  <a:gd name="T38" fmla="*/ 835 w 906"/>
                  <a:gd name="T39" fmla="*/ 689 h 897"/>
                  <a:gd name="T40" fmla="*/ 806 w 906"/>
                  <a:gd name="T41" fmla="*/ 729 h 897"/>
                  <a:gd name="T42" fmla="*/ 773 w 906"/>
                  <a:gd name="T43" fmla="*/ 766 h 897"/>
                  <a:gd name="T44" fmla="*/ 736 w 906"/>
                  <a:gd name="T45" fmla="*/ 799 h 897"/>
                  <a:gd name="T46" fmla="*/ 695 w 906"/>
                  <a:gd name="T47" fmla="*/ 827 h 897"/>
                  <a:gd name="T48" fmla="*/ 652 w 906"/>
                  <a:gd name="T49" fmla="*/ 852 h 897"/>
                  <a:gd name="T50" fmla="*/ 605 w 906"/>
                  <a:gd name="T51" fmla="*/ 871 h 897"/>
                  <a:gd name="T52" fmla="*/ 557 w 906"/>
                  <a:gd name="T53" fmla="*/ 885 h 897"/>
                  <a:gd name="T54" fmla="*/ 506 w 906"/>
                  <a:gd name="T55" fmla="*/ 895 h 897"/>
                  <a:gd name="T56" fmla="*/ 452 w 906"/>
                  <a:gd name="T57" fmla="*/ 897 h 897"/>
                  <a:gd name="T58" fmla="*/ 400 w 906"/>
                  <a:gd name="T59" fmla="*/ 895 h 897"/>
                  <a:gd name="T60" fmla="*/ 348 w 906"/>
                  <a:gd name="T61" fmla="*/ 885 h 897"/>
                  <a:gd name="T62" fmla="*/ 300 w 906"/>
                  <a:gd name="T63" fmla="*/ 871 h 897"/>
                  <a:gd name="T64" fmla="*/ 253 w 906"/>
                  <a:gd name="T65" fmla="*/ 852 h 897"/>
                  <a:gd name="T66" fmla="*/ 209 w 906"/>
                  <a:gd name="T67" fmla="*/ 827 h 897"/>
                  <a:gd name="T68" fmla="*/ 170 w 906"/>
                  <a:gd name="T69" fmla="*/ 799 h 897"/>
                  <a:gd name="T70" fmla="*/ 132 w 906"/>
                  <a:gd name="T71" fmla="*/ 766 h 897"/>
                  <a:gd name="T72" fmla="*/ 99 w 906"/>
                  <a:gd name="T73" fmla="*/ 729 h 897"/>
                  <a:gd name="T74" fmla="*/ 70 w 906"/>
                  <a:gd name="T75" fmla="*/ 689 h 897"/>
                  <a:gd name="T76" fmla="*/ 46 w 906"/>
                  <a:gd name="T77" fmla="*/ 647 h 897"/>
                  <a:gd name="T78" fmla="*/ 26 w 906"/>
                  <a:gd name="T79" fmla="*/ 601 h 897"/>
                  <a:gd name="T80" fmla="*/ 11 w 906"/>
                  <a:gd name="T81" fmla="*/ 551 h 897"/>
                  <a:gd name="T82" fmla="*/ 3 w 906"/>
                  <a:gd name="T83" fmla="*/ 501 h 897"/>
                  <a:gd name="T84" fmla="*/ 0 w 906"/>
                  <a:gd name="T85" fmla="*/ 449 h 897"/>
                  <a:gd name="T86" fmla="*/ 3 w 906"/>
                  <a:gd name="T87" fmla="*/ 396 h 897"/>
                  <a:gd name="T88" fmla="*/ 11 w 906"/>
                  <a:gd name="T89" fmla="*/ 346 h 897"/>
                  <a:gd name="T90" fmla="*/ 26 w 906"/>
                  <a:gd name="T91" fmla="*/ 298 h 897"/>
                  <a:gd name="T92" fmla="*/ 46 w 906"/>
                  <a:gd name="T93" fmla="*/ 252 h 897"/>
                  <a:gd name="T94" fmla="*/ 70 w 906"/>
                  <a:gd name="T95" fmla="*/ 209 h 897"/>
                  <a:gd name="T96" fmla="*/ 99 w 906"/>
                  <a:gd name="T97" fmla="*/ 168 h 897"/>
                  <a:gd name="T98" fmla="*/ 132 w 906"/>
                  <a:gd name="T99" fmla="*/ 132 h 897"/>
                  <a:gd name="T100" fmla="*/ 170 w 906"/>
                  <a:gd name="T101" fmla="*/ 99 h 897"/>
                  <a:gd name="T102" fmla="*/ 209 w 906"/>
                  <a:gd name="T103" fmla="*/ 70 h 897"/>
                  <a:gd name="T104" fmla="*/ 253 w 906"/>
                  <a:gd name="T105" fmla="*/ 46 h 897"/>
                  <a:gd name="T106" fmla="*/ 300 w 906"/>
                  <a:gd name="T107" fmla="*/ 26 h 897"/>
                  <a:gd name="T108" fmla="*/ 348 w 906"/>
                  <a:gd name="T109" fmla="*/ 12 h 897"/>
                  <a:gd name="T110" fmla="*/ 400 w 906"/>
                  <a:gd name="T111" fmla="*/ 4 h 897"/>
                  <a:gd name="T112" fmla="*/ 452 w 906"/>
                  <a:gd name="T11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6" h="897">
                    <a:moveTo>
                      <a:pt x="452" y="0"/>
                    </a:moveTo>
                    <a:lnTo>
                      <a:pt x="506" y="4"/>
                    </a:lnTo>
                    <a:lnTo>
                      <a:pt x="557" y="12"/>
                    </a:lnTo>
                    <a:lnTo>
                      <a:pt x="605" y="26"/>
                    </a:lnTo>
                    <a:lnTo>
                      <a:pt x="652" y="46"/>
                    </a:lnTo>
                    <a:lnTo>
                      <a:pt x="695" y="70"/>
                    </a:lnTo>
                    <a:lnTo>
                      <a:pt x="736" y="99"/>
                    </a:lnTo>
                    <a:lnTo>
                      <a:pt x="773" y="132"/>
                    </a:lnTo>
                    <a:lnTo>
                      <a:pt x="806" y="168"/>
                    </a:lnTo>
                    <a:lnTo>
                      <a:pt x="835" y="209"/>
                    </a:lnTo>
                    <a:lnTo>
                      <a:pt x="860" y="252"/>
                    </a:lnTo>
                    <a:lnTo>
                      <a:pt x="879" y="298"/>
                    </a:lnTo>
                    <a:lnTo>
                      <a:pt x="894" y="346"/>
                    </a:lnTo>
                    <a:lnTo>
                      <a:pt x="903" y="396"/>
                    </a:lnTo>
                    <a:lnTo>
                      <a:pt x="906" y="449"/>
                    </a:lnTo>
                    <a:lnTo>
                      <a:pt x="903" y="501"/>
                    </a:lnTo>
                    <a:lnTo>
                      <a:pt x="894" y="551"/>
                    </a:lnTo>
                    <a:lnTo>
                      <a:pt x="879" y="601"/>
                    </a:lnTo>
                    <a:lnTo>
                      <a:pt x="860" y="647"/>
                    </a:lnTo>
                    <a:lnTo>
                      <a:pt x="835" y="689"/>
                    </a:lnTo>
                    <a:lnTo>
                      <a:pt x="806" y="729"/>
                    </a:lnTo>
                    <a:lnTo>
                      <a:pt x="773" y="766"/>
                    </a:lnTo>
                    <a:lnTo>
                      <a:pt x="736" y="799"/>
                    </a:lnTo>
                    <a:lnTo>
                      <a:pt x="695" y="827"/>
                    </a:lnTo>
                    <a:lnTo>
                      <a:pt x="652" y="852"/>
                    </a:lnTo>
                    <a:lnTo>
                      <a:pt x="605" y="871"/>
                    </a:lnTo>
                    <a:lnTo>
                      <a:pt x="557" y="885"/>
                    </a:lnTo>
                    <a:lnTo>
                      <a:pt x="506" y="895"/>
                    </a:lnTo>
                    <a:lnTo>
                      <a:pt x="452" y="897"/>
                    </a:lnTo>
                    <a:lnTo>
                      <a:pt x="400" y="895"/>
                    </a:lnTo>
                    <a:lnTo>
                      <a:pt x="348" y="885"/>
                    </a:lnTo>
                    <a:lnTo>
                      <a:pt x="300" y="871"/>
                    </a:lnTo>
                    <a:lnTo>
                      <a:pt x="253" y="852"/>
                    </a:lnTo>
                    <a:lnTo>
                      <a:pt x="209" y="827"/>
                    </a:lnTo>
                    <a:lnTo>
                      <a:pt x="170" y="799"/>
                    </a:lnTo>
                    <a:lnTo>
                      <a:pt x="132" y="766"/>
                    </a:lnTo>
                    <a:lnTo>
                      <a:pt x="99" y="729"/>
                    </a:lnTo>
                    <a:lnTo>
                      <a:pt x="70" y="689"/>
                    </a:lnTo>
                    <a:lnTo>
                      <a:pt x="46" y="647"/>
                    </a:lnTo>
                    <a:lnTo>
                      <a:pt x="26" y="601"/>
                    </a:lnTo>
                    <a:lnTo>
                      <a:pt x="11" y="551"/>
                    </a:lnTo>
                    <a:lnTo>
                      <a:pt x="3" y="501"/>
                    </a:lnTo>
                    <a:lnTo>
                      <a:pt x="0" y="449"/>
                    </a:lnTo>
                    <a:lnTo>
                      <a:pt x="3" y="396"/>
                    </a:lnTo>
                    <a:lnTo>
                      <a:pt x="11" y="346"/>
                    </a:lnTo>
                    <a:lnTo>
                      <a:pt x="26" y="298"/>
                    </a:lnTo>
                    <a:lnTo>
                      <a:pt x="46" y="252"/>
                    </a:lnTo>
                    <a:lnTo>
                      <a:pt x="70" y="209"/>
                    </a:lnTo>
                    <a:lnTo>
                      <a:pt x="99" y="168"/>
                    </a:lnTo>
                    <a:lnTo>
                      <a:pt x="132" y="132"/>
                    </a:lnTo>
                    <a:lnTo>
                      <a:pt x="170" y="99"/>
                    </a:lnTo>
                    <a:lnTo>
                      <a:pt x="209" y="70"/>
                    </a:lnTo>
                    <a:lnTo>
                      <a:pt x="253" y="46"/>
                    </a:lnTo>
                    <a:lnTo>
                      <a:pt x="300" y="26"/>
                    </a:lnTo>
                    <a:lnTo>
                      <a:pt x="348" y="12"/>
                    </a:lnTo>
                    <a:lnTo>
                      <a:pt x="400" y="4"/>
                    </a:lnTo>
                    <a:lnTo>
                      <a:pt x="45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D4D4F"/>
                  </a:solidFill>
                  <a:effectLst/>
                  <a:uLnTx/>
                  <a:uFillTx/>
                  <a:latin typeface="Arial"/>
                  <a:ea typeface="STKaiti"/>
                  <a:cs typeface="+mn-cs"/>
                </a:endParaRPr>
              </a:p>
            </p:txBody>
          </p:sp>
          <p:sp>
            <p:nvSpPr>
              <p:cNvPr id="27" name="Freeform 179">
                <a:extLst>
                  <a:ext uri="{FF2B5EF4-FFF2-40B4-BE49-F238E27FC236}">
                    <a16:creationId xmlns:a16="http://schemas.microsoft.com/office/drawing/2014/main" id="{CD6859CD-266A-EB48-9B68-CFC35691D4BF}"/>
                  </a:ext>
                </a:extLst>
              </p:cNvPr>
              <p:cNvSpPr>
                <a:spLocks noEditPoints="1"/>
              </p:cNvSpPr>
              <p:nvPr/>
            </p:nvSpPr>
            <p:spPr bwMode="auto">
              <a:xfrm>
                <a:off x="3194050" y="4429125"/>
                <a:ext cx="250825" cy="144462"/>
              </a:xfrm>
              <a:custGeom>
                <a:avLst/>
                <a:gdLst>
                  <a:gd name="T0" fmla="*/ 755 w 1743"/>
                  <a:gd name="T1" fmla="*/ 167 h 998"/>
                  <a:gd name="T2" fmla="*/ 755 w 1743"/>
                  <a:gd name="T3" fmla="*/ 205 h 998"/>
                  <a:gd name="T4" fmla="*/ 759 w 1743"/>
                  <a:gd name="T5" fmla="*/ 260 h 998"/>
                  <a:gd name="T6" fmla="*/ 755 w 1743"/>
                  <a:gd name="T7" fmla="*/ 286 h 998"/>
                  <a:gd name="T8" fmla="*/ 684 w 1743"/>
                  <a:gd name="T9" fmla="*/ 711 h 998"/>
                  <a:gd name="T10" fmla="*/ 871 w 1743"/>
                  <a:gd name="T11" fmla="*/ 873 h 998"/>
                  <a:gd name="T12" fmla="*/ 1060 w 1743"/>
                  <a:gd name="T13" fmla="*/ 711 h 998"/>
                  <a:gd name="T14" fmla="*/ 989 w 1743"/>
                  <a:gd name="T15" fmla="*/ 286 h 998"/>
                  <a:gd name="T16" fmla="*/ 985 w 1743"/>
                  <a:gd name="T17" fmla="*/ 260 h 998"/>
                  <a:gd name="T18" fmla="*/ 989 w 1743"/>
                  <a:gd name="T19" fmla="*/ 205 h 998"/>
                  <a:gd name="T20" fmla="*/ 989 w 1743"/>
                  <a:gd name="T21" fmla="*/ 167 h 998"/>
                  <a:gd name="T22" fmla="*/ 785 w 1743"/>
                  <a:gd name="T23" fmla="*/ 145 h 998"/>
                  <a:gd name="T24" fmla="*/ 1325 w 1743"/>
                  <a:gd name="T25" fmla="*/ 21 h 998"/>
                  <a:gd name="T26" fmla="*/ 1399 w 1743"/>
                  <a:gd name="T27" fmla="*/ 87 h 998"/>
                  <a:gd name="T28" fmla="*/ 1435 w 1743"/>
                  <a:gd name="T29" fmla="*/ 146 h 998"/>
                  <a:gd name="T30" fmla="*/ 1743 w 1743"/>
                  <a:gd name="T31" fmla="*/ 970 h 998"/>
                  <a:gd name="T32" fmla="*/ 1716 w 1743"/>
                  <a:gd name="T33" fmla="*/ 997 h 998"/>
                  <a:gd name="T34" fmla="*/ 1484 w 1743"/>
                  <a:gd name="T35" fmla="*/ 992 h 998"/>
                  <a:gd name="T36" fmla="*/ 1457 w 1743"/>
                  <a:gd name="T37" fmla="*/ 963 h 998"/>
                  <a:gd name="T38" fmla="*/ 1319 w 1743"/>
                  <a:gd name="T39" fmla="*/ 566 h 998"/>
                  <a:gd name="T40" fmla="*/ 1315 w 1743"/>
                  <a:gd name="T41" fmla="*/ 560 h 998"/>
                  <a:gd name="T42" fmla="*/ 1310 w 1743"/>
                  <a:gd name="T43" fmla="*/ 557 h 998"/>
                  <a:gd name="T44" fmla="*/ 1306 w 1743"/>
                  <a:gd name="T45" fmla="*/ 566 h 998"/>
                  <a:gd name="T46" fmla="*/ 1306 w 1743"/>
                  <a:gd name="T47" fmla="*/ 638 h 998"/>
                  <a:gd name="T48" fmla="*/ 1306 w 1743"/>
                  <a:gd name="T49" fmla="*/ 810 h 998"/>
                  <a:gd name="T50" fmla="*/ 1307 w 1743"/>
                  <a:gd name="T51" fmla="*/ 944 h 998"/>
                  <a:gd name="T52" fmla="*/ 1298 w 1743"/>
                  <a:gd name="T53" fmla="*/ 987 h 998"/>
                  <a:gd name="T54" fmla="*/ 524 w 1743"/>
                  <a:gd name="T55" fmla="*/ 998 h 998"/>
                  <a:gd name="T56" fmla="*/ 487 w 1743"/>
                  <a:gd name="T57" fmla="*/ 980 h 998"/>
                  <a:gd name="T58" fmla="*/ 482 w 1743"/>
                  <a:gd name="T59" fmla="*/ 915 h 998"/>
                  <a:gd name="T60" fmla="*/ 481 w 1743"/>
                  <a:gd name="T61" fmla="*/ 755 h 998"/>
                  <a:gd name="T62" fmla="*/ 481 w 1743"/>
                  <a:gd name="T63" fmla="*/ 605 h 998"/>
                  <a:gd name="T64" fmla="*/ 476 w 1743"/>
                  <a:gd name="T65" fmla="*/ 555 h 998"/>
                  <a:gd name="T66" fmla="*/ 467 w 1743"/>
                  <a:gd name="T67" fmla="*/ 567 h 998"/>
                  <a:gd name="T68" fmla="*/ 318 w 1743"/>
                  <a:gd name="T69" fmla="*/ 963 h 998"/>
                  <a:gd name="T70" fmla="*/ 303 w 1743"/>
                  <a:gd name="T71" fmla="*/ 984 h 998"/>
                  <a:gd name="T72" fmla="*/ 42 w 1743"/>
                  <a:gd name="T73" fmla="*/ 998 h 998"/>
                  <a:gd name="T74" fmla="*/ 1 w 1743"/>
                  <a:gd name="T75" fmla="*/ 979 h 998"/>
                  <a:gd name="T76" fmla="*/ 305 w 1743"/>
                  <a:gd name="T77" fmla="*/ 154 h 998"/>
                  <a:gd name="T78" fmla="*/ 325 w 1743"/>
                  <a:gd name="T79" fmla="*/ 110 h 998"/>
                  <a:gd name="T80" fmla="*/ 378 w 1743"/>
                  <a:gd name="T81" fmla="*/ 46 h 998"/>
                  <a:gd name="T82" fmla="*/ 469 w 1743"/>
                  <a:gd name="T83" fmla="*/ 3 h 998"/>
                  <a:gd name="T84" fmla="*/ 544 w 1743"/>
                  <a:gd name="T85" fmla="*/ 1 h 998"/>
                  <a:gd name="T86" fmla="*/ 658 w 1743"/>
                  <a:gd name="T87" fmla="*/ 1 h 998"/>
                  <a:gd name="T88" fmla="*/ 831 w 1743"/>
                  <a:gd name="T89" fmla="*/ 1 h 998"/>
                  <a:gd name="T90" fmla="*/ 1017 w 1743"/>
                  <a:gd name="T91" fmla="*/ 0 h 998"/>
                  <a:gd name="T92" fmla="*/ 1170 w 1743"/>
                  <a:gd name="T93" fmla="*/ 0 h 998"/>
                  <a:gd name="T94" fmla="*/ 1246 w 1743"/>
                  <a:gd name="T95"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3" h="998">
                    <a:moveTo>
                      <a:pt x="785" y="145"/>
                    </a:moveTo>
                    <a:lnTo>
                      <a:pt x="772" y="147"/>
                    </a:lnTo>
                    <a:lnTo>
                      <a:pt x="761" y="155"/>
                    </a:lnTo>
                    <a:lnTo>
                      <a:pt x="755" y="167"/>
                    </a:lnTo>
                    <a:lnTo>
                      <a:pt x="752" y="181"/>
                    </a:lnTo>
                    <a:lnTo>
                      <a:pt x="752" y="184"/>
                    </a:lnTo>
                    <a:lnTo>
                      <a:pt x="753" y="192"/>
                    </a:lnTo>
                    <a:lnTo>
                      <a:pt x="755" y="205"/>
                    </a:lnTo>
                    <a:lnTo>
                      <a:pt x="756" y="220"/>
                    </a:lnTo>
                    <a:lnTo>
                      <a:pt x="757" y="235"/>
                    </a:lnTo>
                    <a:lnTo>
                      <a:pt x="758" y="249"/>
                    </a:lnTo>
                    <a:lnTo>
                      <a:pt x="759" y="260"/>
                    </a:lnTo>
                    <a:lnTo>
                      <a:pt x="759" y="265"/>
                    </a:lnTo>
                    <a:lnTo>
                      <a:pt x="757" y="273"/>
                    </a:lnTo>
                    <a:lnTo>
                      <a:pt x="756" y="281"/>
                    </a:lnTo>
                    <a:lnTo>
                      <a:pt x="755" y="286"/>
                    </a:lnTo>
                    <a:lnTo>
                      <a:pt x="675" y="665"/>
                    </a:lnTo>
                    <a:lnTo>
                      <a:pt x="674" y="680"/>
                    </a:lnTo>
                    <a:lnTo>
                      <a:pt x="678" y="696"/>
                    </a:lnTo>
                    <a:lnTo>
                      <a:pt x="684" y="711"/>
                    </a:lnTo>
                    <a:lnTo>
                      <a:pt x="694" y="723"/>
                    </a:lnTo>
                    <a:lnTo>
                      <a:pt x="846" y="863"/>
                    </a:lnTo>
                    <a:lnTo>
                      <a:pt x="858" y="871"/>
                    </a:lnTo>
                    <a:lnTo>
                      <a:pt x="871" y="873"/>
                    </a:lnTo>
                    <a:lnTo>
                      <a:pt x="885" y="871"/>
                    </a:lnTo>
                    <a:lnTo>
                      <a:pt x="898" y="863"/>
                    </a:lnTo>
                    <a:lnTo>
                      <a:pt x="1050" y="723"/>
                    </a:lnTo>
                    <a:lnTo>
                      <a:pt x="1060" y="711"/>
                    </a:lnTo>
                    <a:lnTo>
                      <a:pt x="1066" y="696"/>
                    </a:lnTo>
                    <a:lnTo>
                      <a:pt x="1069" y="680"/>
                    </a:lnTo>
                    <a:lnTo>
                      <a:pt x="1068" y="665"/>
                    </a:lnTo>
                    <a:lnTo>
                      <a:pt x="989" y="286"/>
                    </a:lnTo>
                    <a:lnTo>
                      <a:pt x="988" y="281"/>
                    </a:lnTo>
                    <a:lnTo>
                      <a:pt x="986" y="273"/>
                    </a:lnTo>
                    <a:lnTo>
                      <a:pt x="985" y="265"/>
                    </a:lnTo>
                    <a:lnTo>
                      <a:pt x="985" y="260"/>
                    </a:lnTo>
                    <a:lnTo>
                      <a:pt x="986" y="249"/>
                    </a:lnTo>
                    <a:lnTo>
                      <a:pt x="987" y="235"/>
                    </a:lnTo>
                    <a:lnTo>
                      <a:pt x="988" y="220"/>
                    </a:lnTo>
                    <a:lnTo>
                      <a:pt x="989" y="205"/>
                    </a:lnTo>
                    <a:lnTo>
                      <a:pt x="990" y="192"/>
                    </a:lnTo>
                    <a:lnTo>
                      <a:pt x="990" y="184"/>
                    </a:lnTo>
                    <a:lnTo>
                      <a:pt x="991" y="181"/>
                    </a:lnTo>
                    <a:lnTo>
                      <a:pt x="989" y="167"/>
                    </a:lnTo>
                    <a:lnTo>
                      <a:pt x="983" y="155"/>
                    </a:lnTo>
                    <a:lnTo>
                      <a:pt x="972" y="147"/>
                    </a:lnTo>
                    <a:lnTo>
                      <a:pt x="958" y="145"/>
                    </a:lnTo>
                    <a:lnTo>
                      <a:pt x="785" y="145"/>
                    </a:lnTo>
                    <a:close/>
                    <a:moveTo>
                      <a:pt x="1246" y="0"/>
                    </a:moveTo>
                    <a:lnTo>
                      <a:pt x="1275" y="3"/>
                    </a:lnTo>
                    <a:lnTo>
                      <a:pt x="1301" y="9"/>
                    </a:lnTo>
                    <a:lnTo>
                      <a:pt x="1325" y="21"/>
                    </a:lnTo>
                    <a:lnTo>
                      <a:pt x="1347" y="35"/>
                    </a:lnTo>
                    <a:lnTo>
                      <a:pt x="1367" y="51"/>
                    </a:lnTo>
                    <a:lnTo>
                      <a:pt x="1384" y="69"/>
                    </a:lnTo>
                    <a:lnTo>
                      <a:pt x="1399" y="87"/>
                    </a:lnTo>
                    <a:lnTo>
                      <a:pt x="1412" y="105"/>
                    </a:lnTo>
                    <a:lnTo>
                      <a:pt x="1422" y="122"/>
                    </a:lnTo>
                    <a:lnTo>
                      <a:pt x="1430" y="136"/>
                    </a:lnTo>
                    <a:lnTo>
                      <a:pt x="1435" y="146"/>
                    </a:lnTo>
                    <a:lnTo>
                      <a:pt x="1438" y="154"/>
                    </a:lnTo>
                    <a:lnTo>
                      <a:pt x="1741" y="952"/>
                    </a:lnTo>
                    <a:lnTo>
                      <a:pt x="1743" y="962"/>
                    </a:lnTo>
                    <a:lnTo>
                      <a:pt x="1743" y="970"/>
                    </a:lnTo>
                    <a:lnTo>
                      <a:pt x="1741" y="979"/>
                    </a:lnTo>
                    <a:lnTo>
                      <a:pt x="1737" y="986"/>
                    </a:lnTo>
                    <a:lnTo>
                      <a:pt x="1728" y="993"/>
                    </a:lnTo>
                    <a:lnTo>
                      <a:pt x="1716" y="997"/>
                    </a:lnTo>
                    <a:lnTo>
                      <a:pt x="1700" y="998"/>
                    </a:lnTo>
                    <a:lnTo>
                      <a:pt x="1514" y="998"/>
                    </a:lnTo>
                    <a:lnTo>
                      <a:pt x="1498" y="996"/>
                    </a:lnTo>
                    <a:lnTo>
                      <a:pt x="1484" y="992"/>
                    </a:lnTo>
                    <a:lnTo>
                      <a:pt x="1474" y="985"/>
                    </a:lnTo>
                    <a:lnTo>
                      <a:pt x="1466" y="977"/>
                    </a:lnTo>
                    <a:lnTo>
                      <a:pt x="1460" y="969"/>
                    </a:lnTo>
                    <a:lnTo>
                      <a:pt x="1457" y="963"/>
                    </a:lnTo>
                    <a:lnTo>
                      <a:pt x="1455" y="958"/>
                    </a:lnTo>
                    <a:lnTo>
                      <a:pt x="1453" y="956"/>
                    </a:lnTo>
                    <a:lnTo>
                      <a:pt x="1319" y="566"/>
                    </a:lnTo>
                    <a:lnTo>
                      <a:pt x="1319" y="566"/>
                    </a:lnTo>
                    <a:lnTo>
                      <a:pt x="1318" y="565"/>
                    </a:lnTo>
                    <a:lnTo>
                      <a:pt x="1318" y="564"/>
                    </a:lnTo>
                    <a:lnTo>
                      <a:pt x="1316" y="561"/>
                    </a:lnTo>
                    <a:lnTo>
                      <a:pt x="1315" y="560"/>
                    </a:lnTo>
                    <a:lnTo>
                      <a:pt x="1314" y="559"/>
                    </a:lnTo>
                    <a:lnTo>
                      <a:pt x="1312" y="558"/>
                    </a:lnTo>
                    <a:lnTo>
                      <a:pt x="1311" y="557"/>
                    </a:lnTo>
                    <a:lnTo>
                      <a:pt x="1310" y="557"/>
                    </a:lnTo>
                    <a:lnTo>
                      <a:pt x="1309" y="558"/>
                    </a:lnTo>
                    <a:lnTo>
                      <a:pt x="1308" y="559"/>
                    </a:lnTo>
                    <a:lnTo>
                      <a:pt x="1307" y="561"/>
                    </a:lnTo>
                    <a:lnTo>
                      <a:pt x="1306" y="566"/>
                    </a:lnTo>
                    <a:lnTo>
                      <a:pt x="1306" y="571"/>
                    </a:lnTo>
                    <a:lnTo>
                      <a:pt x="1306" y="577"/>
                    </a:lnTo>
                    <a:lnTo>
                      <a:pt x="1306" y="604"/>
                    </a:lnTo>
                    <a:lnTo>
                      <a:pt x="1306" y="638"/>
                    </a:lnTo>
                    <a:lnTo>
                      <a:pt x="1306" y="678"/>
                    </a:lnTo>
                    <a:lnTo>
                      <a:pt x="1306" y="720"/>
                    </a:lnTo>
                    <a:lnTo>
                      <a:pt x="1306" y="765"/>
                    </a:lnTo>
                    <a:lnTo>
                      <a:pt x="1306" y="810"/>
                    </a:lnTo>
                    <a:lnTo>
                      <a:pt x="1306" y="852"/>
                    </a:lnTo>
                    <a:lnTo>
                      <a:pt x="1306" y="893"/>
                    </a:lnTo>
                    <a:lnTo>
                      <a:pt x="1307" y="930"/>
                    </a:lnTo>
                    <a:lnTo>
                      <a:pt x="1307" y="944"/>
                    </a:lnTo>
                    <a:lnTo>
                      <a:pt x="1307" y="957"/>
                    </a:lnTo>
                    <a:lnTo>
                      <a:pt x="1306" y="969"/>
                    </a:lnTo>
                    <a:lnTo>
                      <a:pt x="1304" y="979"/>
                    </a:lnTo>
                    <a:lnTo>
                      <a:pt x="1298" y="987"/>
                    </a:lnTo>
                    <a:lnTo>
                      <a:pt x="1290" y="993"/>
                    </a:lnTo>
                    <a:lnTo>
                      <a:pt x="1278" y="997"/>
                    </a:lnTo>
                    <a:lnTo>
                      <a:pt x="1261" y="998"/>
                    </a:lnTo>
                    <a:lnTo>
                      <a:pt x="524" y="998"/>
                    </a:lnTo>
                    <a:lnTo>
                      <a:pt x="511" y="997"/>
                    </a:lnTo>
                    <a:lnTo>
                      <a:pt x="500" y="993"/>
                    </a:lnTo>
                    <a:lnTo>
                      <a:pt x="492" y="987"/>
                    </a:lnTo>
                    <a:lnTo>
                      <a:pt x="487" y="980"/>
                    </a:lnTo>
                    <a:lnTo>
                      <a:pt x="484" y="970"/>
                    </a:lnTo>
                    <a:lnTo>
                      <a:pt x="483" y="958"/>
                    </a:lnTo>
                    <a:lnTo>
                      <a:pt x="482" y="946"/>
                    </a:lnTo>
                    <a:lnTo>
                      <a:pt x="482" y="915"/>
                    </a:lnTo>
                    <a:lnTo>
                      <a:pt x="482" y="878"/>
                    </a:lnTo>
                    <a:lnTo>
                      <a:pt x="482" y="839"/>
                    </a:lnTo>
                    <a:lnTo>
                      <a:pt x="482" y="797"/>
                    </a:lnTo>
                    <a:lnTo>
                      <a:pt x="481" y="755"/>
                    </a:lnTo>
                    <a:lnTo>
                      <a:pt x="481" y="713"/>
                    </a:lnTo>
                    <a:lnTo>
                      <a:pt x="481" y="674"/>
                    </a:lnTo>
                    <a:lnTo>
                      <a:pt x="481" y="637"/>
                    </a:lnTo>
                    <a:lnTo>
                      <a:pt x="481" y="605"/>
                    </a:lnTo>
                    <a:lnTo>
                      <a:pt x="481" y="580"/>
                    </a:lnTo>
                    <a:lnTo>
                      <a:pt x="480" y="567"/>
                    </a:lnTo>
                    <a:lnTo>
                      <a:pt x="478" y="559"/>
                    </a:lnTo>
                    <a:lnTo>
                      <a:pt x="476" y="555"/>
                    </a:lnTo>
                    <a:lnTo>
                      <a:pt x="474" y="555"/>
                    </a:lnTo>
                    <a:lnTo>
                      <a:pt x="471" y="558"/>
                    </a:lnTo>
                    <a:lnTo>
                      <a:pt x="469" y="561"/>
                    </a:lnTo>
                    <a:lnTo>
                      <a:pt x="467" y="567"/>
                    </a:lnTo>
                    <a:lnTo>
                      <a:pt x="465" y="571"/>
                    </a:lnTo>
                    <a:lnTo>
                      <a:pt x="462" y="574"/>
                    </a:lnTo>
                    <a:lnTo>
                      <a:pt x="462" y="575"/>
                    </a:lnTo>
                    <a:lnTo>
                      <a:pt x="318" y="963"/>
                    </a:lnTo>
                    <a:lnTo>
                      <a:pt x="318" y="964"/>
                    </a:lnTo>
                    <a:lnTo>
                      <a:pt x="315" y="969"/>
                    </a:lnTo>
                    <a:lnTo>
                      <a:pt x="310" y="977"/>
                    </a:lnTo>
                    <a:lnTo>
                      <a:pt x="303" y="984"/>
                    </a:lnTo>
                    <a:lnTo>
                      <a:pt x="293" y="990"/>
                    </a:lnTo>
                    <a:lnTo>
                      <a:pt x="280" y="996"/>
                    </a:lnTo>
                    <a:lnTo>
                      <a:pt x="264" y="998"/>
                    </a:lnTo>
                    <a:lnTo>
                      <a:pt x="42" y="998"/>
                    </a:lnTo>
                    <a:lnTo>
                      <a:pt x="26" y="997"/>
                    </a:lnTo>
                    <a:lnTo>
                      <a:pt x="14" y="993"/>
                    </a:lnTo>
                    <a:lnTo>
                      <a:pt x="6" y="986"/>
                    </a:lnTo>
                    <a:lnTo>
                      <a:pt x="1" y="979"/>
                    </a:lnTo>
                    <a:lnTo>
                      <a:pt x="0" y="970"/>
                    </a:lnTo>
                    <a:lnTo>
                      <a:pt x="0" y="962"/>
                    </a:lnTo>
                    <a:lnTo>
                      <a:pt x="2" y="952"/>
                    </a:lnTo>
                    <a:lnTo>
                      <a:pt x="305" y="154"/>
                    </a:lnTo>
                    <a:lnTo>
                      <a:pt x="307" y="147"/>
                    </a:lnTo>
                    <a:lnTo>
                      <a:pt x="311" y="138"/>
                    </a:lnTo>
                    <a:lnTo>
                      <a:pt x="318" y="125"/>
                    </a:lnTo>
                    <a:lnTo>
                      <a:pt x="325" y="110"/>
                    </a:lnTo>
                    <a:lnTo>
                      <a:pt x="335" y="95"/>
                    </a:lnTo>
                    <a:lnTo>
                      <a:pt x="347" y="78"/>
                    </a:lnTo>
                    <a:lnTo>
                      <a:pt x="361" y="62"/>
                    </a:lnTo>
                    <a:lnTo>
                      <a:pt x="378" y="46"/>
                    </a:lnTo>
                    <a:lnTo>
                      <a:pt x="396" y="32"/>
                    </a:lnTo>
                    <a:lnTo>
                      <a:pt x="417" y="19"/>
                    </a:lnTo>
                    <a:lnTo>
                      <a:pt x="442" y="9"/>
                    </a:lnTo>
                    <a:lnTo>
                      <a:pt x="469" y="3"/>
                    </a:lnTo>
                    <a:lnTo>
                      <a:pt x="498" y="1"/>
                    </a:lnTo>
                    <a:lnTo>
                      <a:pt x="523" y="1"/>
                    </a:lnTo>
                    <a:lnTo>
                      <a:pt x="530" y="1"/>
                    </a:lnTo>
                    <a:lnTo>
                      <a:pt x="544" y="1"/>
                    </a:lnTo>
                    <a:lnTo>
                      <a:pt x="564" y="1"/>
                    </a:lnTo>
                    <a:lnTo>
                      <a:pt x="591" y="1"/>
                    </a:lnTo>
                    <a:lnTo>
                      <a:pt x="622" y="1"/>
                    </a:lnTo>
                    <a:lnTo>
                      <a:pt x="658" y="1"/>
                    </a:lnTo>
                    <a:lnTo>
                      <a:pt x="698" y="1"/>
                    </a:lnTo>
                    <a:lnTo>
                      <a:pt x="741" y="1"/>
                    </a:lnTo>
                    <a:lnTo>
                      <a:pt x="785" y="1"/>
                    </a:lnTo>
                    <a:lnTo>
                      <a:pt x="831" y="1"/>
                    </a:lnTo>
                    <a:lnTo>
                      <a:pt x="878" y="1"/>
                    </a:lnTo>
                    <a:lnTo>
                      <a:pt x="925" y="0"/>
                    </a:lnTo>
                    <a:lnTo>
                      <a:pt x="972" y="0"/>
                    </a:lnTo>
                    <a:lnTo>
                      <a:pt x="1017" y="0"/>
                    </a:lnTo>
                    <a:lnTo>
                      <a:pt x="1060" y="0"/>
                    </a:lnTo>
                    <a:lnTo>
                      <a:pt x="1100" y="0"/>
                    </a:lnTo>
                    <a:lnTo>
                      <a:pt x="1138" y="0"/>
                    </a:lnTo>
                    <a:lnTo>
                      <a:pt x="1170" y="0"/>
                    </a:lnTo>
                    <a:lnTo>
                      <a:pt x="1198" y="0"/>
                    </a:lnTo>
                    <a:lnTo>
                      <a:pt x="1220" y="0"/>
                    </a:lnTo>
                    <a:lnTo>
                      <a:pt x="1236" y="0"/>
                    </a:lnTo>
                    <a:lnTo>
                      <a:pt x="124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D4D4F"/>
                  </a:solidFill>
                  <a:effectLst/>
                  <a:uLnTx/>
                  <a:uFillTx/>
                  <a:latin typeface="Arial"/>
                  <a:ea typeface="STKaiti"/>
                  <a:cs typeface="+mn-cs"/>
                </a:endParaRPr>
              </a:p>
            </p:txBody>
          </p:sp>
        </p:grpSp>
        <p:sp>
          <p:nvSpPr>
            <p:cNvPr id="2" name="Rectangle 1">
              <a:extLst>
                <a:ext uri="{FF2B5EF4-FFF2-40B4-BE49-F238E27FC236}">
                  <a16:creationId xmlns:a16="http://schemas.microsoft.com/office/drawing/2014/main" id="{AFE6EE39-12DE-4C44-A807-B23B410F9F94}"/>
                </a:ext>
              </a:extLst>
            </p:cNvPr>
            <p:cNvSpPr/>
            <p:nvPr/>
          </p:nvSpPr>
          <p:spPr bwMode="auto">
            <a:xfrm>
              <a:off x="5012317" y="4688839"/>
              <a:ext cx="2197827" cy="1299325"/>
            </a:xfrm>
            <a:prstGeom prst="rect">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grpSp>
      <p:sp>
        <p:nvSpPr>
          <p:cNvPr id="3" name="TextBox 2">
            <a:extLst>
              <a:ext uri="{FF2B5EF4-FFF2-40B4-BE49-F238E27FC236}">
                <a16:creationId xmlns:a16="http://schemas.microsoft.com/office/drawing/2014/main" id="{9EFE1D7F-AF9D-4A5B-87F5-037D98136031}"/>
              </a:ext>
            </a:extLst>
          </p:cNvPr>
          <p:cNvSpPr txBox="1"/>
          <p:nvPr/>
        </p:nvSpPr>
        <p:spPr>
          <a:xfrm>
            <a:off x="8803257" y="3389728"/>
            <a:ext cx="3042287" cy="2585323"/>
          </a:xfrm>
          <a:prstGeom prst="rect">
            <a:avLst/>
          </a:prstGeom>
          <a:ln>
            <a:noFill/>
          </a:ln>
        </p:spPr>
        <p:txBody>
          <a:bodyPr wrap="square" lIns="0" tIns="0" rIns="0" bIns="0" rtlCol="0" anchor="ctr" anchorCtr="0">
            <a:spAutoFit/>
          </a:bodyPr>
          <a:lstStyle/>
          <a:p>
            <a:r>
              <a:rPr lang="en-US" sz="2400" kern="0" dirty="0"/>
              <a:t>Segue to:</a:t>
            </a:r>
          </a:p>
          <a:p>
            <a:pPr marL="457200" indent="-457200">
              <a:buFont typeface="Arial" panose="020B0604020202020204" pitchFamily="34" charset="0"/>
              <a:buChar char="•"/>
            </a:pPr>
            <a:r>
              <a:rPr lang="en-US" sz="2400" kern="0" dirty="0"/>
              <a:t>Discussion on pros and cons of each option</a:t>
            </a:r>
          </a:p>
          <a:p>
            <a:pPr marL="457200" indent="-457200">
              <a:buFont typeface="Arial" panose="020B0604020202020204" pitchFamily="34" charset="0"/>
              <a:buChar char="•"/>
            </a:pPr>
            <a:r>
              <a:rPr lang="en-US" sz="2400" kern="0" dirty="0"/>
              <a:t>Offer to run personalized illustration</a:t>
            </a:r>
          </a:p>
        </p:txBody>
      </p:sp>
      <p:sp>
        <p:nvSpPr>
          <p:cNvPr id="17" name="Footer Placeholder 5">
            <a:extLst>
              <a:ext uri="{FF2B5EF4-FFF2-40B4-BE49-F238E27FC236}">
                <a16:creationId xmlns:a16="http://schemas.microsoft.com/office/drawing/2014/main" id="{8D53233E-B036-A942-89D5-43B7B0D48458}"/>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a:ea typeface="STKaiti"/>
                <a:cs typeface="+mn-cs"/>
              </a:rPr>
              <a:t>For producer use only. Not for use with the general public.</a:t>
            </a:r>
          </a:p>
        </p:txBody>
      </p:sp>
      <p:sp>
        <p:nvSpPr>
          <p:cNvPr id="19" name="Footer Placeholder 5">
            <a:extLst>
              <a:ext uri="{FF2B5EF4-FFF2-40B4-BE49-F238E27FC236}">
                <a16:creationId xmlns:a16="http://schemas.microsoft.com/office/drawing/2014/main" id="{06F48389-C678-4360-BBE0-6422B4A6FF51}"/>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24</a:t>
            </a:fld>
            <a:endParaRPr lang="en-US" sz="1000" dirty="0">
              <a:solidFill>
                <a:srgbClr val="636466"/>
              </a:solidFill>
              <a:ea typeface="STKaiti"/>
            </a:endParaRPr>
          </a:p>
        </p:txBody>
      </p:sp>
    </p:spTree>
    <p:extLst>
      <p:ext uri="{BB962C8B-B14F-4D97-AF65-F5344CB8AC3E}">
        <p14:creationId xmlns:p14="http://schemas.microsoft.com/office/powerpoint/2010/main" val="49037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18C321-B568-9C48-A65E-A7413451C0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241"/>
          <a:stretch/>
        </p:blipFill>
        <p:spPr>
          <a:xfrm>
            <a:off x="903049" y="419446"/>
            <a:ext cx="1904448" cy="1838321"/>
          </a:xfrm>
          <a:prstGeom prst="rect">
            <a:avLst/>
          </a:prstGeom>
        </p:spPr>
      </p:pic>
      <p:sp>
        <p:nvSpPr>
          <p:cNvPr id="11" name="Title 1">
            <a:extLst>
              <a:ext uri="{FF2B5EF4-FFF2-40B4-BE49-F238E27FC236}">
                <a16:creationId xmlns:a16="http://schemas.microsoft.com/office/drawing/2014/main" id="{C0E49E49-9240-AD40-96E5-7764FC2C7C45}"/>
              </a:ext>
            </a:extLst>
          </p:cNvPr>
          <p:cNvSpPr txBox="1">
            <a:spLocks/>
          </p:cNvSpPr>
          <p:nvPr/>
        </p:nvSpPr>
        <p:spPr>
          <a:xfrm>
            <a:off x="3391545" y="663920"/>
            <a:ext cx="8309388" cy="1325563"/>
          </a:xfrm>
          <a:prstGeom prst="rect">
            <a:avLst/>
          </a:prstGeom>
        </p:spPr>
        <p:txBody>
          <a:bodyPr>
            <a:noAutofit/>
          </a:bodyPr>
          <a:lst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STKaiti"/>
                <a:cs typeface="+mj-cs"/>
              </a:rPr>
              <a:t>F&amp;G has built a growing business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STKaiti"/>
                <a:cs typeface="+mj-cs"/>
              </a:rPr>
              <a:t>based on </a:t>
            </a:r>
            <a:r>
              <a:rPr kumimoji="0" lang="en-US" sz="3200" b="1" i="0" u="none" strike="noStrike" kern="0" cap="none" spc="0" normalizeH="0" baseline="0" noProof="0" dirty="0">
                <a:ln>
                  <a:noFill/>
                </a:ln>
                <a:solidFill>
                  <a:srgbClr val="FEC10D"/>
                </a:solidFill>
                <a:effectLst/>
                <a:uLnTx/>
                <a:uFillTx/>
                <a:latin typeface="Arial"/>
                <a:ea typeface="STKaiti"/>
                <a:cs typeface="+mj-cs"/>
              </a:rPr>
              <a:t>partnership, innovation,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STKaiti"/>
                <a:cs typeface="+mj-cs"/>
              </a:rPr>
              <a:t>and a </a:t>
            </a:r>
            <a:r>
              <a:rPr kumimoji="0" lang="en-US" sz="3200" b="1" i="0" u="none" strike="noStrike" kern="0" cap="none" spc="0" normalizeH="0" baseline="0" noProof="0" dirty="0">
                <a:ln>
                  <a:noFill/>
                </a:ln>
                <a:solidFill>
                  <a:srgbClr val="FEC10D"/>
                </a:solidFill>
                <a:effectLst/>
                <a:uLnTx/>
                <a:uFillTx/>
                <a:latin typeface="Arial"/>
                <a:ea typeface="STKaiti"/>
                <a:cs typeface="+mj-cs"/>
              </a:rPr>
              <a:t>disciplined investment approach </a:t>
            </a:r>
          </a:p>
        </p:txBody>
      </p:sp>
      <p:grpSp>
        <p:nvGrpSpPr>
          <p:cNvPr id="12" name="Group 11">
            <a:extLst>
              <a:ext uri="{FF2B5EF4-FFF2-40B4-BE49-F238E27FC236}">
                <a16:creationId xmlns:a16="http://schemas.microsoft.com/office/drawing/2014/main" id="{F430CF71-FA40-5048-B972-3DABE80DE2CB}"/>
              </a:ext>
            </a:extLst>
          </p:cNvPr>
          <p:cNvGrpSpPr/>
          <p:nvPr/>
        </p:nvGrpSpPr>
        <p:grpSpPr>
          <a:xfrm>
            <a:off x="1183153" y="2489808"/>
            <a:ext cx="9961924" cy="2392723"/>
            <a:chOff x="1183153" y="2543527"/>
            <a:chExt cx="9961924" cy="2392723"/>
          </a:xfrm>
        </p:grpSpPr>
        <p:sp>
          <p:nvSpPr>
            <p:cNvPr id="13" name="TextBox 12">
              <a:extLst>
                <a:ext uri="{FF2B5EF4-FFF2-40B4-BE49-F238E27FC236}">
                  <a16:creationId xmlns:a16="http://schemas.microsoft.com/office/drawing/2014/main" id="{C39ED598-613E-0048-B3A6-395DB15759E5}"/>
                </a:ext>
              </a:extLst>
            </p:cNvPr>
            <p:cNvSpPr txBox="1"/>
            <p:nvPr/>
          </p:nvSpPr>
          <p:spPr>
            <a:xfrm>
              <a:off x="8388683" y="3431223"/>
              <a:ext cx="2206306" cy="1505027"/>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a:ea typeface="STKaiti"/>
                  <a:cs typeface="+mn-cs"/>
                </a:rPr>
                <a:t>430+</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STKaiti"/>
                  <a:cs typeface="+mn-cs"/>
                </a:rPr>
                <a:t>Employees and growing</a:t>
              </a:r>
            </a:p>
          </p:txBody>
        </p:sp>
        <p:sp>
          <p:nvSpPr>
            <p:cNvPr id="14" name="Title 1">
              <a:extLst>
                <a:ext uri="{FF2B5EF4-FFF2-40B4-BE49-F238E27FC236}">
                  <a16:creationId xmlns:a16="http://schemas.microsoft.com/office/drawing/2014/main" id="{41D74E03-2BA8-7F41-A7E6-10197AA769FB}"/>
                </a:ext>
              </a:extLst>
            </p:cNvPr>
            <p:cNvSpPr txBox="1">
              <a:spLocks/>
            </p:cNvSpPr>
            <p:nvPr/>
          </p:nvSpPr>
          <p:spPr>
            <a:xfrm>
              <a:off x="1183153" y="3431223"/>
              <a:ext cx="2968255" cy="1325563"/>
            </a:xfrm>
            <a:prstGeom prst="rect">
              <a:avLst/>
            </a:prstGeom>
          </p:spPr>
          <p:txBody>
            <a:bodyPr>
              <a:normAutofit/>
            </a:bodyPr>
            <a:lst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Arial"/>
                  <a:ea typeface="STKaiti"/>
                  <a:cs typeface="+mj-cs"/>
                </a:rPr>
                <a:t>1959</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STKaiti"/>
                  <a:cs typeface="+mj-cs"/>
                </a:rPr>
                <a:t>Established</a:t>
              </a:r>
              <a:endParaRPr kumimoji="0" lang="en-US" sz="3200" b="0" i="0" u="none" strike="noStrike" kern="0" cap="none" spc="0" normalizeH="0" baseline="0" noProof="0" dirty="0">
                <a:ln>
                  <a:noFill/>
                </a:ln>
                <a:solidFill>
                  <a:srgbClr val="FFFFFF"/>
                </a:solidFill>
                <a:effectLst/>
                <a:uLnTx/>
                <a:uFillTx/>
                <a:latin typeface="Arial"/>
                <a:ea typeface="STKaiti"/>
                <a:cs typeface="+mj-cs"/>
              </a:endParaRPr>
            </a:p>
          </p:txBody>
        </p:sp>
        <p:sp>
          <p:nvSpPr>
            <p:cNvPr id="15" name="Title 1">
              <a:extLst>
                <a:ext uri="{FF2B5EF4-FFF2-40B4-BE49-F238E27FC236}">
                  <a16:creationId xmlns:a16="http://schemas.microsoft.com/office/drawing/2014/main" id="{F3EF035D-F37B-6249-ADFA-FC4358F4ACEB}"/>
                </a:ext>
              </a:extLst>
            </p:cNvPr>
            <p:cNvSpPr txBox="1">
              <a:spLocks/>
            </p:cNvSpPr>
            <p:nvPr/>
          </p:nvSpPr>
          <p:spPr>
            <a:xfrm>
              <a:off x="4474760" y="3431223"/>
              <a:ext cx="3372292" cy="1325563"/>
            </a:xfrm>
            <a:prstGeom prst="rect">
              <a:avLst/>
            </a:prstGeom>
          </p:spPr>
          <p:txBody>
            <a:bodyPr>
              <a:normAutofit lnSpcReduction="10000"/>
            </a:bodyPr>
            <a:lst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800" b="1" i="0" u="none" strike="noStrike" kern="0" cap="none" spc="0" normalizeH="0" baseline="0" noProof="0" dirty="0">
                  <a:ln>
                    <a:noFill/>
                  </a:ln>
                  <a:solidFill>
                    <a:srgbClr val="FFFFFF"/>
                  </a:solidFill>
                  <a:effectLst/>
                  <a:uLnTx/>
                  <a:uFillTx/>
                  <a:latin typeface="Arial"/>
                  <a:ea typeface="STKaiti"/>
                  <a:cs typeface="+mj-cs"/>
                </a:rPr>
                <a:t>700,000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STKaiti"/>
                  <a:cs typeface="+mj-cs"/>
                </a:rPr>
                <a:t>People protected</a:t>
              </a:r>
            </a:p>
          </p:txBody>
        </p:sp>
        <p:grpSp>
          <p:nvGrpSpPr>
            <p:cNvPr id="16" name="Group 15">
              <a:extLst>
                <a:ext uri="{FF2B5EF4-FFF2-40B4-BE49-F238E27FC236}">
                  <a16:creationId xmlns:a16="http://schemas.microsoft.com/office/drawing/2014/main" id="{58F2FD42-C117-4A48-9268-9A5474B0EF08}"/>
                </a:ext>
              </a:extLst>
            </p:cNvPr>
            <p:cNvGrpSpPr/>
            <p:nvPr/>
          </p:nvGrpSpPr>
          <p:grpSpPr>
            <a:xfrm>
              <a:off x="1183153" y="2543527"/>
              <a:ext cx="9961924" cy="697075"/>
              <a:chOff x="895287" y="3204568"/>
              <a:chExt cx="12946920" cy="748739"/>
            </a:xfrm>
          </p:grpSpPr>
          <p:grpSp>
            <p:nvGrpSpPr>
              <p:cNvPr id="17" name="Group 16">
                <a:extLst>
                  <a:ext uri="{FF2B5EF4-FFF2-40B4-BE49-F238E27FC236}">
                    <a16:creationId xmlns:a16="http://schemas.microsoft.com/office/drawing/2014/main" id="{4D112D71-E43D-7F49-B6F3-7607EE385B87}"/>
                  </a:ext>
                </a:extLst>
              </p:cNvPr>
              <p:cNvGrpSpPr/>
              <p:nvPr/>
            </p:nvGrpSpPr>
            <p:grpSpPr>
              <a:xfrm>
                <a:off x="895287" y="3213767"/>
                <a:ext cx="4256494" cy="739540"/>
                <a:chOff x="5612988" y="3625634"/>
                <a:chExt cx="4256494" cy="739540"/>
              </a:xfrm>
            </p:grpSpPr>
            <p:sp>
              <p:nvSpPr>
                <p:cNvPr id="24" name="Rectangle 10">
                  <a:extLst>
                    <a:ext uri="{FF2B5EF4-FFF2-40B4-BE49-F238E27FC236}">
                      <a16:creationId xmlns:a16="http://schemas.microsoft.com/office/drawing/2014/main" id="{C29DD856-BD41-3647-8F09-69FA03F01C73}"/>
                    </a:ext>
                  </a:extLst>
                </p:cNvPr>
                <p:cNvSpPr/>
                <p:nvPr/>
              </p:nvSpPr>
              <p:spPr>
                <a:xfrm>
                  <a:off x="5612988" y="3625634"/>
                  <a:ext cx="4256494" cy="739540"/>
                </a:xfrm>
                <a:prstGeom prst="rect">
                  <a:avLst/>
                </a:prstGeom>
                <a:solidFill>
                  <a:schemeClr val="accent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1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25" name="TextBox 20">
                  <a:extLst>
                    <a:ext uri="{FF2B5EF4-FFF2-40B4-BE49-F238E27FC236}">
                      <a16:creationId xmlns:a16="http://schemas.microsoft.com/office/drawing/2014/main" id="{E64F281B-FE13-0A4F-9C3F-68F9A4EAAE58}"/>
                    </a:ext>
                  </a:extLst>
                </p:cNvPr>
                <p:cNvSpPr txBox="1"/>
                <p:nvPr/>
              </p:nvSpPr>
              <p:spPr>
                <a:xfrm>
                  <a:off x="5911672" y="3796546"/>
                  <a:ext cx="374269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6000" b="1">
                      <a:solidFill>
                        <a:srgbClr val="FFFFFF"/>
                      </a:solidFill>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STKaiti"/>
                      <a:cs typeface="Arial Black" panose="020B0604020202020204" pitchFamily="34" charset="0"/>
                      <a:sym typeface="Helvetica"/>
                    </a:rPr>
                    <a:t>SIGNIFICANT</a:t>
                  </a:r>
                  <a:endParaRPr kumimoji="0" sz="3200" b="1" i="0" u="none" strike="noStrike" kern="1200" cap="none" spc="0" normalizeH="0" baseline="0" noProof="0" dirty="0">
                    <a:ln>
                      <a:noFill/>
                    </a:ln>
                    <a:solidFill>
                      <a:srgbClr val="FFFFFF"/>
                    </a:solidFill>
                    <a:effectLst/>
                    <a:uLnTx/>
                    <a:uFillTx/>
                    <a:latin typeface="Arial Black" panose="020B0604020202020204" pitchFamily="34" charset="0"/>
                    <a:ea typeface="STKaiti"/>
                    <a:cs typeface="Arial Black" panose="020B0604020202020204" pitchFamily="34" charset="0"/>
                    <a:sym typeface="Helvetica"/>
                  </a:endParaRPr>
                </a:p>
              </p:txBody>
            </p:sp>
          </p:grpSp>
          <p:grpSp>
            <p:nvGrpSpPr>
              <p:cNvPr id="18" name="Group 17">
                <a:extLst>
                  <a:ext uri="{FF2B5EF4-FFF2-40B4-BE49-F238E27FC236}">
                    <a16:creationId xmlns:a16="http://schemas.microsoft.com/office/drawing/2014/main" id="{CD4C6820-5131-2543-ABDE-31703BF91918}"/>
                  </a:ext>
                </a:extLst>
              </p:cNvPr>
              <p:cNvGrpSpPr/>
              <p:nvPr/>
            </p:nvGrpSpPr>
            <p:grpSpPr>
              <a:xfrm>
                <a:off x="5235347" y="3213767"/>
                <a:ext cx="4256494" cy="739540"/>
                <a:chOff x="5612988" y="3625634"/>
                <a:chExt cx="4256494" cy="739540"/>
              </a:xfrm>
            </p:grpSpPr>
            <p:sp>
              <p:nvSpPr>
                <p:cNvPr id="22" name="Rectangle 10">
                  <a:extLst>
                    <a:ext uri="{FF2B5EF4-FFF2-40B4-BE49-F238E27FC236}">
                      <a16:creationId xmlns:a16="http://schemas.microsoft.com/office/drawing/2014/main" id="{8C24C6FA-1094-DC46-98C9-72B54D2D3C9F}"/>
                    </a:ext>
                  </a:extLst>
                </p:cNvPr>
                <p:cNvSpPr/>
                <p:nvPr/>
              </p:nvSpPr>
              <p:spPr>
                <a:xfrm>
                  <a:off x="5612988" y="3625634"/>
                  <a:ext cx="4256494" cy="739540"/>
                </a:xfrm>
                <a:prstGeom prst="rect">
                  <a:avLst/>
                </a:prstGeom>
                <a:solidFill>
                  <a:schemeClr val="accent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1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23" name="TextBox 20">
                  <a:extLst>
                    <a:ext uri="{FF2B5EF4-FFF2-40B4-BE49-F238E27FC236}">
                      <a16:creationId xmlns:a16="http://schemas.microsoft.com/office/drawing/2014/main" id="{47BFA552-BB3F-014B-8088-8BC1BBC500E1}"/>
                    </a:ext>
                  </a:extLst>
                </p:cNvPr>
                <p:cNvSpPr txBox="1"/>
                <p:nvPr/>
              </p:nvSpPr>
              <p:spPr>
                <a:xfrm>
                  <a:off x="5870696" y="3796546"/>
                  <a:ext cx="374269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6000" b="1">
                      <a:solidFill>
                        <a:srgbClr val="FFFFFF"/>
                      </a:solidFill>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 Black" panose="020B0604020202020204" pitchFamily="34" charset="0"/>
                      <a:ea typeface="STKaiti"/>
                      <a:cs typeface="Arial Black" panose="020B0604020202020204" pitchFamily="34" charset="0"/>
                      <a:sym typeface="Helvetica"/>
                    </a:rPr>
                    <a:t>STRONG</a:t>
                  </a:r>
                  <a:endParaRPr kumimoji="0" sz="3200" b="1" i="0" u="none" strike="noStrike" kern="1200" cap="none" spc="0" normalizeH="0" baseline="0" noProof="0" dirty="0">
                    <a:ln>
                      <a:noFill/>
                    </a:ln>
                    <a:solidFill>
                      <a:srgbClr val="FFFFFF"/>
                    </a:solidFill>
                    <a:effectLst/>
                    <a:uLnTx/>
                    <a:uFillTx/>
                    <a:latin typeface="Arial Black" panose="020B0604020202020204" pitchFamily="34" charset="0"/>
                    <a:ea typeface="STKaiti"/>
                    <a:cs typeface="Arial Black" panose="020B0604020202020204" pitchFamily="34" charset="0"/>
                    <a:sym typeface="Helvetica"/>
                  </a:endParaRPr>
                </a:p>
              </p:txBody>
            </p:sp>
          </p:grpSp>
          <p:grpSp>
            <p:nvGrpSpPr>
              <p:cNvPr id="19" name="Group 18">
                <a:extLst>
                  <a:ext uri="{FF2B5EF4-FFF2-40B4-BE49-F238E27FC236}">
                    <a16:creationId xmlns:a16="http://schemas.microsoft.com/office/drawing/2014/main" id="{40BB1D06-B25F-2E4E-AF7C-67A69BFDC1E1}"/>
                  </a:ext>
                </a:extLst>
              </p:cNvPr>
              <p:cNvGrpSpPr/>
              <p:nvPr/>
            </p:nvGrpSpPr>
            <p:grpSpPr>
              <a:xfrm>
                <a:off x="9585713" y="3204568"/>
                <a:ext cx="4256494" cy="739540"/>
                <a:chOff x="5612988" y="3625634"/>
                <a:chExt cx="4256494" cy="739540"/>
              </a:xfrm>
            </p:grpSpPr>
            <p:sp>
              <p:nvSpPr>
                <p:cNvPr id="20" name="Rectangle 10">
                  <a:extLst>
                    <a:ext uri="{FF2B5EF4-FFF2-40B4-BE49-F238E27FC236}">
                      <a16:creationId xmlns:a16="http://schemas.microsoft.com/office/drawing/2014/main" id="{CCC2515D-2BE7-A848-9A12-ECB295914FEA}"/>
                    </a:ext>
                  </a:extLst>
                </p:cNvPr>
                <p:cNvSpPr/>
                <p:nvPr/>
              </p:nvSpPr>
              <p:spPr>
                <a:xfrm>
                  <a:off x="5612988" y="3625634"/>
                  <a:ext cx="4256494" cy="739540"/>
                </a:xfrm>
                <a:prstGeom prst="rect">
                  <a:avLst/>
                </a:prstGeom>
                <a:solidFill>
                  <a:schemeClr val="accent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1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21" name="TextBox 20">
                  <a:extLst>
                    <a:ext uri="{FF2B5EF4-FFF2-40B4-BE49-F238E27FC236}">
                      <a16:creationId xmlns:a16="http://schemas.microsoft.com/office/drawing/2014/main" id="{FDD60319-1A08-F948-8452-096A6F31043B}"/>
                    </a:ext>
                  </a:extLst>
                </p:cNvPr>
                <p:cNvSpPr txBox="1"/>
                <p:nvPr/>
              </p:nvSpPr>
              <p:spPr>
                <a:xfrm>
                  <a:off x="5911672" y="3796546"/>
                  <a:ext cx="374269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6000" b="1">
                      <a:solidFill>
                        <a:srgbClr val="FFFFFF"/>
                      </a:solidFill>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604020202020204" pitchFamily="34" charset="0"/>
                      <a:ea typeface="STKaiti"/>
                      <a:cs typeface="Arial Black" panose="020B0604020202020204" pitchFamily="34" charset="0"/>
                      <a:sym typeface="Helvetica"/>
                    </a:rPr>
                    <a:t>STRATEGIC</a:t>
                  </a:r>
                  <a:endParaRPr kumimoji="0" sz="3200" b="1" i="0" u="none" strike="noStrike" kern="1200" cap="none" spc="0" normalizeH="0" baseline="0" noProof="0" dirty="0">
                    <a:ln>
                      <a:noFill/>
                    </a:ln>
                    <a:solidFill>
                      <a:srgbClr val="FFFFFF"/>
                    </a:solidFill>
                    <a:effectLst/>
                    <a:uLnTx/>
                    <a:uFillTx/>
                    <a:latin typeface="Arial Black" panose="020B0604020202020204" pitchFamily="34" charset="0"/>
                    <a:ea typeface="STKaiti"/>
                    <a:cs typeface="Arial Black" panose="020B0604020202020204" pitchFamily="34" charset="0"/>
                    <a:sym typeface="Helvetica"/>
                  </a:endParaRPr>
                </a:p>
              </p:txBody>
            </p:sp>
          </p:grpSp>
        </p:grpSp>
      </p:grpSp>
      <p:grpSp>
        <p:nvGrpSpPr>
          <p:cNvPr id="26" name="Group 25">
            <a:extLst>
              <a:ext uri="{FF2B5EF4-FFF2-40B4-BE49-F238E27FC236}">
                <a16:creationId xmlns:a16="http://schemas.microsoft.com/office/drawing/2014/main" id="{F2AD2272-2C1E-5544-BA7A-A32E3691292B}"/>
              </a:ext>
            </a:extLst>
          </p:cNvPr>
          <p:cNvGrpSpPr/>
          <p:nvPr/>
        </p:nvGrpSpPr>
        <p:grpSpPr>
          <a:xfrm>
            <a:off x="1183153" y="5074859"/>
            <a:ext cx="9961923" cy="688511"/>
            <a:chOff x="1183153" y="5128578"/>
            <a:chExt cx="9961923" cy="688511"/>
          </a:xfrm>
          <a:solidFill>
            <a:schemeClr val="bg2"/>
          </a:solidFill>
        </p:grpSpPr>
        <p:sp>
          <p:nvSpPr>
            <p:cNvPr id="27" name="Rectangle 10">
              <a:extLst>
                <a:ext uri="{FF2B5EF4-FFF2-40B4-BE49-F238E27FC236}">
                  <a16:creationId xmlns:a16="http://schemas.microsoft.com/office/drawing/2014/main" id="{DCE2854B-8D74-6F48-BE36-CAE3C17702E6}"/>
                </a:ext>
              </a:extLst>
            </p:cNvPr>
            <p:cNvSpPr/>
            <p:nvPr/>
          </p:nvSpPr>
          <p:spPr>
            <a:xfrm>
              <a:off x="1183153" y="5128578"/>
              <a:ext cx="9961923" cy="688511"/>
            </a:xfrm>
            <a:prstGeom prst="rect">
              <a:avLst/>
            </a:prstGeom>
            <a:grp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1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28" name="TextBox 27">
              <a:extLst>
                <a:ext uri="{FF2B5EF4-FFF2-40B4-BE49-F238E27FC236}">
                  <a16:creationId xmlns:a16="http://schemas.microsoft.com/office/drawing/2014/main" id="{FEA8D443-4187-AE48-A092-09092FE055F1}"/>
                </a:ext>
              </a:extLst>
            </p:cNvPr>
            <p:cNvSpPr txBox="1"/>
            <p:nvPr/>
          </p:nvSpPr>
          <p:spPr>
            <a:xfrm>
              <a:off x="2335657" y="5211223"/>
              <a:ext cx="7643973"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582C83"/>
                  </a:solidFill>
                  <a:effectLst/>
                  <a:uLnTx/>
                  <a:uFillTx/>
                  <a:latin typeface="Arial" panose="020B0604020202020204" pitchFamily="34" charset="0"/>
                  <a:ea typeface="+mn-ea"/>
                  <a:cs typeface="Arial" panose="020B0604020202020204" pitchFamily="34" charset="0"/>
                </a:rPr>
                <a:t>Corporate headquarters: Des </a:t>
              </a:r>
              <a:r>
                <a:rPr kumimoji="0" lang="en-US" sz="2800" b="1" i="0" u="none" strike="noStrike" kern="0" cap="none" spc="0" normalizeH="0" baseline="0" noProof="0" dirty="0">
                  <a:ln>
                    <a:noFill/>
                  </a:ln>
                  <a:solidFill>
                    <a:srgbClr val="582C83"/>
                  </a:solidFill>
                  <a:effectLst/>
                  <a:uLnTx/>
                  <a:uFillTx/>
                  <a:latin typeface="Arial" panose="020B0604020202020204" pitchFamily="34" charset="0"/>
                  <a:ea typeface="STKaiti"/>
                  <a:cs typeface="Arial" panose="020B0604020202020204" pitchFamily="34" charset="0"/>
                </a:rPr>
                <a:t>Moines, IA</a:t>
              </a:r>
            </a:p>
          </p:txBody>
        </p:sp>
      </p:grpSp>
      <p:sp>
        <p:nvSpPr>
          <p:cNvPr id="30" name="Footer Placeholder 5">
            <a:extLst>
              <a:ext uri="{FF2B5EF4-FFF2-40B4-BE49-F238E27FC236}">
                <a16:creationId xmlns:a16="http://schemas.microsoft.com/office/drawing/2014/main" id="{0C9F2FE7-BB8E-46E3-AE4F-6D509A83116F}"/>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a:ea typeface="STKaiti"/>
                <a:cs typeface="+mn-cs"/>
              </a:rPr>
              <a:t>For producer use only. Not for use with the general public.</a:t>
            </a:r>
          </a:p>
        </p:txBody>
      </p:sp>
      <p:sp>
        <p:nvSpPr>
          <p:cNvPr id="31" name="Footer Placeholder 5">
            <a:extLst>
              <a:ext uri="{FF2B5EF4-FFF2-40B4-BE49-F238E27FC236}">
                <a16:creationId xmlns:a16="http://schemas.microsoft.com/office/drawing/2014/main" id="{CCF89326-F45F-4AAE-9162-F89800D5250D}"/>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chemeClr val="bg1"/>
                </a:solidFill>
                <a:latin typeface="Arial" panose="020B0604020202020204" pitchFamily="34" charset="0"/>
                <a:ea typeface="STKaiti"/>
                <a:cs typeface="Arial" panose="020B0604020202020204" pitchFamily="34" charset="0"/>
              </a:rPr>
              <a:t>25</a:t>
            </a:fld>
            <a:endParaRPr lang="en-US" sz="1000" dirty="0">
              <a:solidFill>
                <a:schemeClr val="bg1"/>
              </a:solidFill>
              <a:latin typeface="Arial" panose="020B0604020202020204" pitchFamily="34" charset="0"/>
              <a:ea typeface="STKaiti"/>
              <a:cs typeface="Arial" panose="020B0604020202020204" pitchFamily="34" charset="0"/>
            </a:endParaRPr>
          </a:p>
        </p:txBody>
      </p:sp>
    </p:spTree>
    <p:extLst>
      <p:ext uri="{BB962C8B-B14F-4D97-AF65-F5344CB8AC3E}">
        <p14:creationId xmlns:p14="http://schemas.microsoft.com/office/powerpoint/2010/main" val="408587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2FE090-AE0B-FB4A-9B28-2D845D3D1F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241"/>
          <a:stretch/>
        </p:blipFill>
        <p:spPr>
          <a:xfrm>
            <a:off x="1046024" y="606193"/>
            <a:ext cx="2378626" cy="2296034"/>
          </a:xfrm>
          <a:prstGeom prst="rect">
            <a:avLst/>
          </a:prstGeom>
        </p:spPr>
      </p:pic>
      <p:sp>
        <p:nvSpPr>
          <p:cNvPr id="3" name="Title 1">
            <a:extLst>
              <a:ext uri="{FF2B5EF4-FFF2-40B4-BE49-F238E27FC236}">
                <a16:creationId xmlns:a16="http://schemas.microsoft.com/office/drawing/2014/main" id="{57240545-ED7F-8545-BF30-8D8886B0F031}"/>
              </a:ext>
            </a:extLst>
          </p:cNvPr>
          <p:cNvSpPr txBox="1">
            <a:spLocks/>
          </p:cNvSpPr>
          <p:nvPr/>
        </p:nvSpPr>
        <p:spPr>
          <a:xfrm>
            <a:off x="3933817" y="1278326"/>
            <a:ext cx="6397448" cy="1200328"/>
          </a:xfrm>
          <a:prstGeom prst="rect">
            <a:avLst/>
          </a:prstGeom>
        </p:spPr>
        <p:txBody>
          <a:bodyPr/>
          <a:lstStyle>
            <a:lvl1pPr algn="l" rtl="0" eaLnBrk="1" fontAlgn="base" hangingPunct="1">
              <a:spcBef>
                <a:spcPct val="0"/>
              </a:spcBef>
              <a:spcAft>
                <a:spcPct val="0"/>
              </a:spcAft>
              <a:defRPr lang="en-US" sz="2800" b="1" i="0" baseline="0" dirty="0">
                <a:solidFill>
                  <a:schemeClr val="accent1"/>
                </a:solidFill>
                <a:latin typeface="+mj-lt"/>
                <a:ea typeface="+mj-ea"/>
                <a:cs typeface="+mj-cs"/>
              </a:defRPr>
            </a:lvl1pPr>
            <a:lvl2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1350">
                <a:solidFill>
                  <a:schemeClr val="accent1"/>
                </a:solidFill>
                <a:latin typeface="Arial" pitchFamily="34" charset="0"/>
                <a:ea typeface="STKaiti" pitchFamily="2" charset="-122"/>
                <a:cs typeface="Geneva" pitchFamily="34" charset="0"/>
              </a:defRPr>
            </a:lvl5pPr>
            <a:lvl6pPr marL="25717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6pPr>
            <a:lvl7pPr marL="51435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7pPr>
            <a:lvl8pPr marL="771525"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8pPr>
            <a:lvl9pPr marL="1028700" algn="l" rtl="0" eaLnBrk="1" fontAlgn="base" hangingPunct="1">
              <a:spcBef>
                <a:spcPct val="0"/>
              </a:spcBef>
              <a:spcAft>
                <a:spcPct val="0"/>
              </a:spcAft>
              <a:defRPr sz="1350">
                <a:solidFill>
                  <a:schemeClr val="accent1"/>
                </a:solidFill>
                <a:latin typeface="Arial" pitchFamily="34" charset="0"/>
                <a:ea typeface="ヒラギノ角ゴ Pro W3" pitchFamily="124" charset="-128"/>
                <a:cs typeface="Genev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The meaning behind </a:t>
            </a:r>
            <a:r>
              <a:rPr kumimoji="0" lang="en-US" sz="3600" b="1" i="0" u="none" strike="noStrike" kern="0" cap="none" spc="0" normalizeH="0" baseline="0" noProof="0" dirty="0">
                <a:ln>
                  <a:noFill/>
                </a:ln>
                <a:solidFill>
                  <a:srgbClr val="FEC10D"/>
                </a:solidFill>
                <a:effectLst/>
                <a:uLnTx/>
                <a:uFillTx/>
                <a:latin typeface="Arial" panose="020B0604020202020204" pitchFamily="34" charset="0"/>
                <a:ea typeface="+mj-ea"/>
                <a:cs typeface="Arial" panose="020B0604020202020204" pitchFamily="34" charset="0"/>
              </a:rPr>
              <a:t>“FIDELITY” </a:t>
            </a: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&amp; </a:t>
            </a:r>
            <a:r>
              <a:rPr kumimoji="0" lang="en-US" sz="3600" b="1" i="0" u="none" strike="noStrike" kern="0" cap="none" spc="0" normalizeH="0" baseline="0" noProof="0" dirty="0">
                <a:ln>
                  <a:noFill/>
                </a:ln>
                <a:solidFill>
                  <a:srgbClr val="FEC10D"/>
                </a:solidFill>
                <a:effectLst/>
                <a:uLnTx/>
                <a:uFillTx/>
                <a:latin typeface="Arial" panose="020B0604020202020204" pitchFamily="34" charset="0"/>
                <a:ea typeface="+mj-ea"/>
                <a:cs typeface="Arial" panose="020B0604020202020204" pitchFamily="34" charset="0"/>
              </a:rPr>
              <a:t>“GUARANTY”</a:t>
            </a:r>
          </a:p>
        </p:txBody>
      </p:sp>
      <p:sp>
        <p:nvSpPr>
          <p:cNvPr id="4" name="Rectangle 3">
            <a:extLst>
              <a:ext uri="{FF2B5EF4-FFF2-40B4-BE49-F238E27FC236}">
                <a16:creationId xmlns:a16="http://schemas.microsoft.com/office/drawing/2014/main" id="{2FB2F10B-A79E-174D-BB71-42CD440F90D6}"/>
              </a:ext>
            </a:extLst>
          </p:cNvPr>
          <p:cNvSpPr/>
          <p:nvPr/>
        </p:nvSpPr>
        <p:spPr>
          <a:xfrm>
            <a:off x="1340566" y="3697625"/>
            <a:ext cx="3811215" cy="1366528"/>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EC10D"/>
                </a:solidFill>
                <a:effectLst/>
                <a:uLnTx/>
                <a:uFillTx/>
                <a:latin typeface="Arial" panose="020B0604020202020204" pitchFamily="34" charset="0"/>
                <a:ea typeface="+mn-ea"/>
                <a:cs typeface="Arial" panose="020B0604020202020204" pitchFamily="34" charset="0"/>
              </a:rPr>
              <a:t>FIDELITY</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(noun): </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Faithfulness to a person, cause, or belief, demonstrated by continuing loyalty and support</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5974E3F-9FE0-D446-997F-B146773EFCCF}"/>
              </a:ext>
            </a:extLst>
          </p:cNvPr>
          <p:cNvSpPr/>
          <p:nvPr/>
        </p:nvSpPr>
        <p:spPr>
          <a:xfrm>
            <a:off x="7439051" y="3697625"/>
            <a:ext cx="3850165" cy="1366528"/>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EC10D"/>
                </a:solidFill>
                <a:effectLst/>
                <a:uLnTx/>
                <a:uFillTx/>
                <a:latin typeface="Arial" panose="020B0604020202020204" pitchFamily="34" charset="0"/>
                <a:ea typeface="+mn-ea"/>
                <a:cs typeface="Arial" panose="020B0604020202020204" pitchFamily="34" charset="0"/>
              </a:rPr>
              <a:t>GUARANTY</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(noun):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formal promise or assurance (typically in writing) that certain conditions will be fulfilled</a:t>
            </a:r>
          </a:p>
        </p:txBody>
      </p:sp>
      <p:cxnSp>
        <p:nvCxnSpPr>
          <p:cNvPr id="6" name="Straight Connector 5">
            <a:extLst>
              <a:ext uri="{FF2B5EF4-FFF2-40B4-BE49-F238E27FC236}">
                <a16:creationId xmlns:a16="http://schemas.microsoft.com/office/drawing/2014/main" id="{69CDC00F-71AE-DF47-A5F8-AAA8F0C347E6}"/>
              </a:ext>
            </a:extLst>
          </p:cNvPr>
          <p:cNvCxnSpPr/>
          <p:nvPr/>
        </p:nvCxnSpPr>
        <p:spPr bwMode="auto">
          <a:xfrm>
            <a:off x="1310708" y="3148792"/>
            <a:ext cx="9570582" cy="0"/>
          </a:xfrm>
          <a:prstGeom prst="line">
            <a:avLst/>
          </a:prstGeom>
          <a:solidFill>
            <a:schemeClr val="folHlink"/>
          </a:solidFill>
          <a:ln w="635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a:extLst>
              <a:ext uri="{FF2B5EF4-FFF2-40B4-BE49-F238E27FC236}">
                <a16:creationId xmlns:a16="http://schemas.microsoft.com/office/drawing/2014/main" id="{5B7C005B-F4D5-124E-93C6-DC18B455450C}"/>
              </a:ext>
            </a:extLst>
          </p:cNvPr>
          <p:cNvPicPr>
            <a:picLocks noChangeAspect="1"/>
          </p:cNvPicPr>
          <p:nvPr/>
        </p:nvPicPr>
        <p:blipFill rotWithShape="1">
          <a:blip r:embed="rId4" cstate="screen">
            <a:alphaModFix amt="26000"/>
            <a:extLst>
              <a:ext uri="{28A0092B-C50C-407E-A947-70E740481C1C}">
                <a14:useLocalDpi xmlns:a14="http://schemas.microsoft.com/office/drawing/2010/main"/>
              </a:ext>
            </a:extLst>
          </a:blip>
          <a:srcRect l="23841" t="20952" r="28461" b="36550"/>
          <a:stretch/>
        </p:blipFill>
        <p:spPr>
          <a:xfrm>
            <a:off x="4569956" y="3274052"/>
            <a:ext cx="3052087" cy="2946111"/>
          </a:xfrm>
          <a:prstGeom prst="rect">
            <a:avLst/>
          </a:prstGeom>
        </p:spPr>
      </p:pic>
      <p:sp>
        <p:nvSpPr>
          <p:cNvPr id="10" name="Footer Placeholder 5">
            <a:extLst>
              <a:ext uri="{FF2B5EF4-FFF2-40B4-BE49-F238E27FC236}">
                <a16:creationId xmlns:a16="http://schemas.microsoft.com/office/drawing/2014/main" id="{CC8A201A-80B7-4F3E-A25E-5EF84F2B8639}"/>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a:ea typeface="STKaiti"/>
                <a:cs typeface="+mn-cs"/>
              </a:rPr>
              <a:t>For producer use only. Not for use with the general public.</a:t>
            </a:r>
          </a:p>
        </p:txBody>
      </p:sp>
      <p:sp>
        <p:nvSpPr>
          <p:cNvPr id="12" name="Footer Placeholder 5">
            <a:extLst>
              <a:ext uri="{FF2B5EF4-FFF2-40B4-BE49-F238E27FC236}">
                <a16:creationId xmlns:a16="http://schemas.microsoft.com/office/drawing/2014/main" id="{705D7799-83D9-44EB-87D9-565833900D60}"/>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chemeClr val="bg1"/>
                </a:solidFill>
                <a:latin typeface="Arial" panose="020B0604020202020204" pitchFamily="34" charset="0"/>
                <a:ea typeface="STKaiti"/>
                <a:cs typeface="Arial" panose="020B0604020202020204" pitchFamily="34" charset="0"/>
              </a:rPr>
              <a:t>26</a:t>
            </a:fld>
            <a:endParaRPr lang="en-US" sz="1000" dirty="0">
              <a:solidFill>
                <a:schemeClr val="bg1"/>
              </a:solidFill>
              <a:latin typeface="Arial" panose="020B0604020202020204" pitchFamily="34" charset="0"/>
              <a:ea typeface="STKaiti"/>
              <a:cs typeface="Arial" panose="020B0604020202020204" pitchFamily="34" charset="0"/>
            </a:endParaRPr>
          </a:p>
        </p:txBody>
      </p:sp>
    </p:spTree>
    <p:extLst>
      <p:ext uri="{BB962C8B-B14F-4D97-AF65-F5344CB8AC3E}">
        <p14:creationId xmlns:p14="http://schemas.microsoft.com/office/powerpoint/2010/main" val="368478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D9B04-04AC-5D41-8A7B-98EEAEA24628}"/>
              </a:ext>
            </a:extLst>
          </p:cNvPr>
          <p:cNvSpPr>
            <a:spLocks noGrp="1"/>
          </p:cNvSpPr>
          <p:nvPr>
            <p:ph type="body" sz="quarter" idx="11"/>
          </p:nvPr>
        </p:nvSpPr>
        <p:spPr/>
        <p:txBody>
          <a:bodyPr/>
          <a:lstStyle/>
          <a:p>
            <a:r>
              <a:rPr lang="en-US" dirty="0"/>
              <a:t>Our history of innovation and collaboration</a:t>
            </a:r>
          </a:p>
        </p:txBody>
      </p:sp>
      <p:pic>
        <p:nvPicPr>
          <p:cNvPr id="3" name="Picture 2">
            <a:extLst>
              <a:ext uri="{FF2B5EF4-FFF2-40B4-BE49-F238E27FC236}">
                <a16:creationId xmlns:a16="http://schemas.microsoft.com/office/drawing/2014/main" id="{288E2D9C-67A4-8941-AE49-3FFB28ACF060}"/>
              </a:ext>
            </a:extLst>
          </p:cNvPr>
          <p:cNvPicPr>
            <a:picLocks noChangeAspect="1"/>
          </p:cNvPicPr>
          <p:nvPr/>
        </p:nvPicPr>
        <p:blipFill rotWithShape="1">
          <a:blip r:embed="rId3" cstate="email">
            <a:alphaModFix amt="7000"/>
            <a:extLst>
              <a:ext uri="{28A0092B-C50C-407E-A947-70E740481C1C}">
                <a14:useLocalDpi xmlns:a14="http://schemas.microsoft.com/office/drawing/2010/main"/>
              </a:ext>
            </a:extLst>
          </a:blip>
          <a:srcRect/>
          <a:stretch/>
        </p:blipFill>
        <p:spPr>
          <a:xfrm>
            <a:off x="-22877" y="914400"/>
            <a:ext cx="12237754" cy="5943600"/>
          </a:xfrm>
          <a:prstGeom prst="rect">
            <a:avLst/>
          </a:prstGeom>
        </p:spPr>
      </p:pic>
      <p:sp>
        <p:nvSpPr>
          <p:cNvPr id="4" name="Content Placeholder 2">
            <a:extLst>
              <a:ext uri="{FF2B5EF4-FFF2-40B4-BE49-F238E27FC236}">
                <a16:creationId xmlns:a16="http://schemas.microsoft.com/office/drawing/2014/main" id="{8E08BFA6-A89D-F04B-AD36-64D7A0A39A0A}"/>
              </a:ext>
            </a:extLst>
          </p:cNvPr>
          <p:cNvSpPr txBox="1">
            <a:spLocks/>
          </p:cNvSpPr>
          <p:nvPr/>
        </p:nvSpPr>
        <p:spPr>
          <a:xfrm>
            <a:off x="4960137" y="1228418"/>
            <a:ext cx="6894966" cy="861942"/>
          </a:xfrm>
          <a:prstGeom prst="rect">
            <a:avLst/>
          </a:prstGeom>
        </p:spPr>
        <p:txBody>
          <a:bodyPr/>
          <a:lstStyle>
            <a:lvl1pPr marL="227013" indent="-225425" algn="l" defTabSz="1034058" rtl="0" eaLnBrk="1" fontAlgn="base" hangingPunct="1">
              <a:spcBef>
                <a:spcPts val="1000"/>
              </a:spcBef>
              <a:spcAft>
                <a:spcPts val="200"/>
              </a:spcAft>
              <a:buClr>
                <a:schemeClr val="accent1"/>
              </a:buClr>
              <a:buSzPct val="70000"/>
              <a:buFontTx/>
              <a:buChar char="►"/>
              <a:defRPr lang="en-US" sz="1800" b="0" kern="0" dirty="0">
                <a:solidFill>
                  <a:srgbClr val="3E4043"/>
                </a:solidFill>
                <a:latin typeface="+mn-lt"/>
                <a:ea typeface="+mn-ea"/>
                <a:cs typeface="Calibri" pitchFamily="34" charset="0"/>
              </a:defRPr>
            </a:lvl1pPr>
            <a:lvl2pPr marL="461963" indent="-234950" algn="l" defTabSz="1034058" rtl="0" eaLnBrk="1" fontAlgn="base" hangingPunct="1">
              <a:spcBef>
                <a:spcPts val="200"/>
              </a:spcBef>
              <a:spcAft>
                <a:spcPts val="200"/>
              </a:spcAft>
              <a:buClr>
                <a:schemeClr val="bg2"/>
              </a:buClr>
              <a:buSzPct val="80000"/>
              <a:buFont typeface="Arial" panose="020B0604020202020204" pitchFamily="34" charset="0"/>
              <a:buChar char="►"/>
              <a:defRPr lang="en-US" sz="1500" b="0" kern="1200" dirty="0">
                <a:solidFill>
                  <a:schemeClr val="tx1"/>
                </a:solidFill>
                <a:latin typeface="+mn-lt"/>
                <a:ea typeface="+mn-ea"/>
                <a:cs typeface="Calibri" pitchFamily="34" charset="0"/>
              </a:defRPr>
            </a:lvl2pPr>
            <a:lvl3pPr marL="687388" indent="-225425" algn="l" defTabSz="1034058" rtl="0" eaLnBrk="1" fontAlgn="base" hangingPunct="1">
              <a:lnSpc>
                <a:spcPct val="100000"/>
              </a:lnSpc>
              <a:spcBef>
                <a:spcPts val="200"/>
              </a:spcBef>
              <a:spcAft>
                <a:spcPts val="200"/>
              </a:spcAft>
              <a:buClr>
                <a:schemeClr val="tx2"/>
              </a:buClr>
              <a:buSzPct val="115000"/>
              <a:buFont typeface="Arial" panose="020B0604020202020204" pitchFamily="34" charset="0"/>
              <a:buChar char="−"/>
              <a:defRPr lang="en-US" sz="1300" b="0" kern="0" dirty="0">
                <a:solidFill>
                  <a:srgbClr val="3E4043"/>
                </a:solidFill>
                <a:latin typeface="+mn-lt"/>
                <a:ea typeface="+mn-ea"/>
                <a:cs typeface="Calibri" pitchFamily="34" charset="0"/>
              </a:defRPr>
            </a:lvl3pPr>
            <a:lvl4pPr marL="914400" indent="-227013" algn="l" defTabSz="1034058" rtl="0" eaLnBrk="1" fontAlgn="base" hangingPunct="1">
              <a:lnSpc>
                <a:spcPct val="100000"/>
              </a:lnSpc>
              <a:spcBef>
                <a:spcPts val="200"/>
              </a:spcBef>
              <a:spcAft>
                <a:spcPts val="200"/>
              </a:spcAft>
              <a:buClr>
                <a:schemeClr val="bg2"/>
              </a:buClr>
              <a:buSzPct val="70000"/>
              <a:buFont typeface="Arial" panose="020B0604020202020204" pitchFamily="34" charset="0"/>
              <a:buChar char="►"/>
              <a:defRPr lang="en-US" sz="1300" b="0" kern="0" dirty="0">
                <a:solidFill>
                  <a:srgbClr val="3E4043"/>
                </a:solidFill>
                <a:latin typeface="+mn-lt"/>
                <a:ea typeface="+mn-ea"/>
                <a:cs typeface="Calibri" pitchFamily="34" charset="0"/>
              </a:defRPr>
            </a:lvl4pPr>
            <a:lvl5pPr marL="1141413" indent="-227013" algn="l" defTabSz="1034058" rtl="0" eaLnBrk="1" fontAlgn="base" hangingPunct="1">
              <a:lnSpc>
                <a:spcPct val="100000"/>
              </a:lnSpc>
              <a:spcBef>
                <a:spcPts val="200"/>
              </a:spcBef>
              <a:spcAft>
                <a:spcPts val="200"/>
              </a:spcAft>
              <a:buClr>
                <a:schemeClr val="accent1"/>
              </a:buClr>
              <a:buSzPct val="90000"/>
              <a:buFont typeface="Symbol"/>
              <a:buChar char="·"/>
              <a:defRPr lang="en-US" sz="1300" b="0" kern="1200" dirty="0">
                <a:solidFill>
                  <a:schemeClr val="tx1"/>
                </a:solidFill>
                <a:latin typeface="+mn-lt"/>
                <a:ea typeface="+mn-ea"/>
                <a:cs typeface="Calibri"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marL="1588" marR="0" lvl="0" indent="0" algn="l" defTabSz="1034058" rtl="0" eaLnBrk="1" fontAlgn="base" latinLnBrk="0" hangingPunct="1">
              <a:lnSpc>
                <a:spcPct val="90000"/>
              </a:lnSpc>
              <a:spcBef>
                <a:spcPts val="0"/>
              </a:spcBef>
              <a:spcAft>
                <a:spcPts val="600"/>
              </a:spcAft>
              <a:buClr>
                <a:srgbClr val="582C83"/>
              </a:buClr>
              <a:buSzPct val="70000"/>
              <a:buFontTx/>
              <a:buNone/>
              <a:tabLst/>
              <a:defRPr/>
            </a:pPr>
            <a:r>
              <a:rPr kumimoji="0" lang="en-US" sz="1800" b="0" i="0" u="none" strike="noStrike" kern="0" cap="none" spc="0" normalizeH="0" baseline="0" noProof="0" dirty="0">
                <a:ln>
                  <a:noFill/>
                </a:ln>
                <a:solidFill>
                  <a:srgbClr val="4D4D4F"/>
                </a:solidFill>
                <a:effectLst/>
                <a:uLnTx/>
                <a:uFillTx/>
                <a:latin typeface="Arial"/>
                <a:ea typeface="STKaiti"/>
                <a:cs typeface="Arial" panose="020B0604020202020204" pitchFamily="34" charset="0"/>
              </a:rPr>
              <a:t>F&amp;G has built a growing business based on </a:t>
            </a:r>
            <a:r>
              <a:rPr kumimoji="0" lang="en-US" sz="1800" b="1" i="0" u="none" strike="noStrike" kern="0" cap="none" spc="0" normalizeH="0" baseline="0" noProof="0" dirty="0">
                <a:ln>
                  <a:noFill/>
                </a:ln>
                <a:solidFill>
                  <a:srgbClr val="4D4D4F"/>
                </a:solidFill>
                <a:effectLst/>
                <a:uLnTx/>
                <a:uFillTx/>
                <a:latin typeface="Arial"/>
                <a:ea typeface="STKaiti"/>
                <a:cs typeface="Arial" panose="020B0604020202020204" pitchFamily="34" charset="0"/>
              </a:rPr>
              <a:t>partnership, innovation </a:t>
            </a:r>
            <a:r>
              <a:rPr kumimoji="0" lang="en-US" sz="1800" b="0" i="0" u="none" strike="noStrike" kern="0" cap="none" spc="0" normalizeH="0" baseline="0" noProof="0" dirty="0">
                <a:ln>
                  <a:noFill/>
                </a:ln>
                <a:solidFill>
                  <a:srgbClr val="4D4D4F"/>
                </a:solidFill>
                <a:effectLst/>
                <a:uLnTx/>
                <a:uFillTx/>
                <a:latin typeface="Arial"/>
                <a:ea typeface="STKaiti"/>
                <a:cs typeface="Arial" panose="020B0604020202020204" pitchFamily="34" charset="0"/>
              </a:rPr>
              <a:t>and a </a:t>
            </a:r>
            <a:r>
              <a:rPr kumimoji="0" lang="en-US" sz="1800" b="1" i="0" u="none" strike="noStrike" kern="0" cap="none" spc="0" normalizeH="0" baseline="0" noProof="0" dirty="0">
                <a:ln>
                  <a:noFill/>
                </a:ln>
                <a:solidFill>
                  <a:srgbClr val="4D4D4F"/>
                </a:solidFill>
                <a:effectLst/>
                <a:uLnTx/>
                <a:uFillTx/>
                <a:latin typeface="Arial"/>
                <a:ea typeface="STKaiti"/>
                <a:cs typeface="Arial" panose="020B0604020202020204" pitchFamily="34" charset="0"/>
              </a:rPr>
              <a:t>disciplined investment approach </a:t>
            </a:r>
          </a:p>
          <a:p>
            <a:pPr marL="2381" marR="0" lvl="0" indent="0" algn="l" defTabSz="1034058" rtl="0" eaLnBrk="1" fontAlgn="base" latinLnBrk="0" hangingPunct="1">
              <a:lnSpc>
                <a:spcPct val="90000"/>
              </a:lnSpc>
              <a:spcBef>
                <a:spcPts val="0"/>
              </a:spcBef>
              <a:spcAft>
                <a:spcPts val="600"/>
              </a:spcAft>
              <a:buClr>
                <a:srgbClr val="582C83"/>
              </a:buClr>
              <a:buSzPct val="70000"/>
              <a:buFontTx/>
              <a:buNone/>
              <a:tabLst/>
              <a:defRPr/>
            </a:pPr>
            <a:endParaRPr kumimoji="0" lang="en-US" sz="2000" b="0" i="0" u="none" strike="noStrike" kern="0" cap="none" spc="0" normalizeH="0" baseline="0" noProof="0" dirty="0">
              <a:ln>
                <a:noFill/>
              </a:ln>
              <a:solidFill>
                <a:srgbClr val="3E4043"/>
              </a:solidFill>
              <a:effectLst/>
              <a:uLnTx/>
              <a:uFillTx/>
              <a:latin typeface="Arial"/>
              <a:ea typeface="STKaiti"/>
              <a:cs typeface="Arial" panose="020B0604020202020204" pitchFamily="34" charset="0"/>
            </a:endParaRPr>
          </a:p>
        </p:txBody>
      </p:sp>
      <p:sp>
        <p:nvSpPr>
          <p:cNvPr id="5" name="Rectangle 4">
            <a:extLst>
              <a:ext uri="{FF2B5EF4-FFF2-40B4-BE49-F238E27FC236}">
                <a16:creationId xmlns:a16="http://schemas.microsoft.com/office/drawing/2014/main" id="{4F1D4DB5-8D95-0B4A-BCB7-D4D35F3CFF25}"/>
              </a:ext>
            </a:extLst>
          </p:cNvPr>
          <p:cNvSpPr/>
          <p:nvPr/>
        </p:nvSpPr>
        <p:spPr>
          <a:xfrm>
            <a:off x="1341375" y="1066852"/>
            <a:ext cx="3357147" cy="830997"/>
          </a:xfrm>
          <a:prstGeom prst="rect">
            <a:avLst/>
          </a:prstGeom>
          <a:noFill/>
          <a:effectLst/>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83BD00"/>
                </a:solidFill>
                <a:effectLst/>
                <a:uLnTx/>
                <a:uFillTx/>
                <a:latin typeface="Arial"/>
                <a:ea typeface="STKaiti"/>
                <a:cs typeface="+mn-cs"/>
              </a:rPr>
              <a:t>60 YEARS</a:t>
            </a:r>
          </a:p>
        </p:txBody>
      </p:sp>
      <p:cxnSp>
        <p:nvCxnSpPr>
          <p:cNvPr id="6" name="Straight Connector 5">
            <a:extLst>
              <a:ext uri="{FF2B5EF4-FFF2-40B4-BE49-F238E27FC236}">
                <a16:creationId xmlns:a16="http://schemas.microsoft.com/office/drawing/2014/main" id="{C48D9E51-047C-0244-B42E-8F5FE5884F5C}"/>
              </a:ext>
            </a:extLst>
          </p:cNvPr>
          <p:cNvCxnSpPr/>
          <p:nvPr/>
        </p:nvCxnSpPr>
        <p:spPr bwMode="auto">
          <a:xfrm>
            <a:off x="4698522" y="1203767"/>
            <a:ext cx="0" cy="574103"/>
          </a:xfrm>
          <a:prstGeom prst="line">
            <a:avLst/>
          </a:prstGeom>
          <a:solidFill>
            <a:schemeClr val="folHlink"/>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a:extLst>
              <a:ext uri="{FF2B5EF4-FFF2-40B4-BE49-F238E27FC236}">
                <a16:creationId xmlns:a16="http://schemas.microsoft.com/office/drawing/2014/main" id="{02A8B08D-DF2D-5A4A-B7C1-65F8C8E106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574" y="2632653"/>
            <a:ext cx="10850626" cy="2862173"/>
          </a:xfrm>
          <a:prstGeom prst="rect">
            <a:avLst/>
          </a:prstGeom>
        </p:spPr>
      </p:pic>
      <p:sp>
        <p:nvSpPr>
          <p:cNvPr id="11" name="Footer Placeholder 5">
            <a:extLst>
              <a:ext uri="{FF2B5EF4-FFF2-40B4-BE49-F238E27FC236}">
                <a16:creationId xmlns:a16="http://schemas.microsoft.com/office/drawing/2014/main" id="{F355FE6D-896F-480C-A5B7-EAAF1615919D}"/>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2" name="Footer Placeholder 5">
            <a:extLst>
              <a:ext uri="{FF2B5EF4-FFF2-40B4-BE49-F238E27FC236}">
                <a16:creationId xmlns:a16="http://schemas.microsoft.com/office/drawing/2014/main" id="{5CAA38FA-C5A6-46DA-AFA9-34FF2ABE83F4}"/>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27</a:t>
            </a:fld>
            <a:endParaRPr lang="en-US" sz="1000" dirty="0">
              <a:solidFill>
                <a:srgbClr val="636466"/>
              </a:solidFill>
              <a:ea typeface="STKaiti"/>
            </a:endParaRPr>
          </a:p>
        </p:txBody>
      </p:sp>
    </p:spTree>
    <p:extLst>
      <p:ext uri="{BB962C8B-B14F-4D97-AF65-F5344CB8AC3E}">
        <p14:creationId xmlns:p14="http://schemas.microsoft.com/office/powerpoint/2010/main" val="407480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E0A9BD-978F-524D-9D58-13584E1F7413}"/>
              </a:ext>
            </a:extLst>
          </p:cNvPr>
          <p:cNvSpPr/>
          <p:nvPr/>
        </p:nvSpPr>
        <p:spPr>
          <a:xfrm>
            <a:off x="5670701" y="930521"/>
            <a:ext cx="4899327" cy="886397"/>
          </a:xfrm>
          <a:prstGeom prst="rect">
            <a:avLst/>
          </a:prstGeom>
        </p:spPr>
        <p:txBody>
          <a:bodyPr wrap="square" lIns="0" tIns="0" rIns="0" bIns="0" anchor="b">
            <a:spAutoFit/>
          </a:bodyPr>
          <a:lstStyle/>
          <a:p>
            <a:pPr marL="1588"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82C83"/>
                </a:solidFill>
                <a:effectLst/>
                <a:uLnTx/>
                <a:uFillTx/>
                <a:latin typeface="Arial"/>
                <a:ea typeface="ＭＳ Ｐゴシック" pitchFamily="34" charset="-128"/>
                <a:cs typeface="+mn-cs"/>
              </a:rPr>
              <a:t>A stronger and more significant F&amp;G</a:t>
            </a:r>
          </a:p>
        </p:txBody>
      </p:sp>
      <p:sp>
        <p:nvSpPr>
          <p:cNvPr id="3" name="Rectangle 2">
            <a:extLst>
              <a:ext uri="{FF2B5EF4-FFF2-40B4-BE49-F238E27FC236}">
                <a16:creationId xmlns:a16="http://schemas.microsoft.com/office/drawing/2014/main" id="{66B8EB78-B905-994D-9935-2996EB246FAC}"/>
              </a:ext>
            </a:extLst>
          </p:cNvPr>
          <p:cNvSpPr/>
          <p:nvPr/>
        </p:nvSpPr>
        <p:spPr>
          <a:xfrm>
            <a:off x="5670701" y="2194455"/>
            <a:ext cx="5977960" cy="3190617"/>
          </a:xfrm>
          <a:prstGeom prst="rect">
            <a:avLst/>
          </a:prstGeom>
        </p:spPr>
        <p:txBody>
          <a:bodyPr wrap="square">
            <a:spAutoFit/>
          </a:bodyPr>
          <a:lstStyle/>
          <a:p>
            <a:pPr marL="285750" marR="0" lvl="0" indent="-285750" algn="l" defTabSz="457200" rtl="0" eaLnBrk="1" fontAlgn="auto" latinLnBrk="0" hangingPunct="1">
              <a:lnSpc>
                <a:spcPct val="100000"/>
              </a:lnSpc>
              <a:spcBef>
                <a:spcPts val="600"/>
              </a:spcBef>
              <a:spcAft>
                <a:spcPts val="600"/>
              </a:spcAft>
              <a:buClr>
                <a:srgbClr val="582C83"/>
              </a:buClr>
              <a:buSzPct val="90000"/>
              <a:buFont typeface="Arial" panose="020B0604020202020204" pitchFamily="34" charset="0"/>
              <a:buChar char="►"/>
              <a:tabLst/>
              <a:defRPr/>
            </a:pPr>
            <a:r>
              <a:rPr kumimoji="0" lang="en-US" sz="2400" b="0" i="0" u="none" strike="noStrike" kern="1200" cap="none" spc="0" normalizeH="0" baseline="0" noProof="0" dirty="0">
                <a:ln>
                  <a:noFill/>
                </a:ln>
                <a:solidFill>
                  <a:srgbClr val="4D4D4F"/>
                </a:solidFill>
                <a:effectLst/>
                <a:uLnTx/>
                <a:uFillTx/>
                <a:latin typeface="Arial"/>
                <a:ea typeface="STKaiti"/>
                <a:cs typeface="+mn-cs"/>
              </a:rPr>
              <a:t>June 2020 acquisition by Fidelity National Financial, Inc. (FNF) elevated F&amp;G to triple </a:t>
            </a:r>
            <a:r>
              <a:rPr kumimoji="0" lang="en-US" sz="2400" b="1" i="0" u="none" strike="noStrike" kern="1200" cap="none" spc="0" normalizeH="0" baseline="0" noProof="0" dirty="0">
                <a:ln>
                  <a:noFill/>
                </a:ln>
                <a:solidFill>
                  <a:srgbClr val="4D4D4F"/>
                </a:solidFill>
                <a:effectLst/>
                <a:uLnTx/>
                <a:uFillTx/>
                <a:latin typeface="Arial"/>
                <a:ea typeface="STKaiti"/>
                <a:cs typeface="+mn-cs"/>
              </a:rPr>
              <a:t>A- rating</a:t>
            </a:r>
            <a:r>
              <a:rPr kumimoji="0" lang="en-US" sz="2400" b="1" i="0" u="none" strike="noStrike" kern="1200" cap="none" spc="0" normalizeH="0" baseline="30000" noProof="0" dirty="0">
                <a:ln>
                  <a:noFill/>
                </a:ln>
                <a:solidFill>
                  <a:srgbClr val="4D4D4F"/>
                </a:solidFill>
                <a:effectLst/>
                <a:uLnTx/>
                <a:uFillTx/>
                <a:latin typeface="Arial"/>
                <a:ea typeface="STKaiti"/>
                <a:cs typeface="+mn-cs"/>
              </a:rPr>
              <a:t>1</a:t>
            </a:r>
            <a:r>
              <a:rPr kumimoji="0" lang="en-US" sz="2400" b="0" i="0" u="none" strike="noStrike" kern="1200" cap="none" spc="0" normalizeH="0" baseline="0" noProof="0" dirty="0">
                <a:ln>
                  <a:noFill/>
                </a:ln>
                <a:solidFill>
                  <a:srgbClr val="4D4D4F"/>
                </a:solidFill>
                <a:effectLst/>
                <a:uLnTx/>
                <a:uFillTx/>
                <a:latin typeface="Arial"/>
                <a:ea typeface="STKaiti"/>
                <a:cs typeface="+mn-cs"/>
              </a:rPr>
              <a:t> from three major ratings agencies</a:t>
            </a:r>
          </a:p>
          <a:p>
            <a:pPr marL="285750" marR="0" lvl="0" indent="-285750" algn="l" defTabSz="457200" rtl="0" eaLnBrk="1" fontAlgn="auto" latinLnBrk="0" hangingPunct="1">
              <a:lnSpc>
                <a:spcPct val="100000"/>
              </a:lnSpc>
              <a:spcBef>
                <a:spcPts val="600"/>
              </a:spcBef>
              <a:spcAft>
                <a:spcPts val="600"/>
              </a:spcAft>
              <a:buClr>
                <a:srgbClr val="582C83"/>
              </a:buClr>
              <a:buSzPct val="90000"/>
              <a:buFont typeface="Arial" panose="020B0604020202020204" pitchFamily="34" charset="0"/>
              <a:buChar char="►"/>
              <a:tabLst/>
              <a:defRPr/>
            </a:pPr>
            <a:r>
              <a:rPr kumimoji="0" lang="en-US" sz="2400" b="0" i="0" u="none" strike="noStrike" kern="1200" cap="none" spc="0" normalizeH="0" baseline="0" noProof="0" dirty="0">
                <a:ln>
                  <a:noFill/>
                </a:ln>
                <a:solidFill>
                  <a:srgbClr val="4D4D4F"/>
                </a:solidFill>
                <a:effectLst/>
                <a:uLnTx/>
                <a:uFillTx/>
                <a:latin typeface="Arial"/>
                <a:ea typeface="STKaiti"/>
                <a:cs typeface="+mn-cs"/>
              </a:rPr>
              <a:t>Our partnership with Blackstone is a competitive advantage – enabling F&amp;G to offer </a:t>
            </a:r>
            <a:r>
              <a:rPr kumimoji="0" lang="en-US" sz="2400" b="1" i="0" u="none" strike="noStrike" kern="1200" cap="none" spc="0" normalizeH="0" baseline="0" noProof="0" dirty="0">
                <a:ln>
                  <a:noFill/>
                </a:ln>
                <a:solidFill>
                  <a:srgbClr val="4D4D4F"/>
                </a:solidFill>
                <a:effectLst/>
                <a:uLnTx/>
                <a:uFillTx/>
                <a:latin typeface="Arial"/>
                <a:ea typeface="STKaiti"/>
                <a:cs typeface="+mn-cs"/>
              </a:rPr>
              <a:t>stable and competitive rates</a:t>
            </a:r>
          </a:p>
          <a:p>
            <a:pPr marL="914400" marR="0" lvl="2" indent="0" algn="l" defTabSz="457200" rtl="0" eaLnBrk="1" fontAlgn="auto" latinLnBrk="0" hangingPunct="1">
              <a:lnSpc>
                <a:spcPct val="100000"/>
              </a:lnSpc>
              <a:spcBef>
                <a:spcPts val="600"/>
              </a:spcBef>
              <a:spcAft>
                <a:spcPts val="600"/>
              </a:spcAft>
              <a:buClr>
                <a:srgbClr val="582C83"/>
              </a:buClr>
              <a:buSzPct val="90000"/>
              <a:buFontTx/>
              <a:buNone/>
              <a:tabLst/>
              <a:defRPr/>
            </a:pPr>
            <a:endParaRPr kumimoji="0" lang="en-US" sz="2000" b="0" i="0" u="none" strike="noStrike" kern="1200" cap="none" spc="0" normalizeH="0" baseline="30000" noProof="0" dirty="0">
              <a:ln>
                <a:noFill/>
              </a:ln>
              <a:solidFill>
                <a:srgbClr val="4D4D4F"/>
              </a:solidFill>
              <a:effectLst/>
              <a:uLnTx/>
              <a:uFillTx/>
              <a:latin typeface="Arial"/>
              <a:ea typeface="STKaiti"/>
              <a:cs typeface="+mn-cs"/>
            </a:endParaRPr>
          </a:p>
        </p:txBody>
      </p:sp>
      <p:sp>
        <p:nvSpPr>
          <p:cNvPr id="8" name="TextBox 7">
            <a:extLst>
              <a:ext uri="{FF2B5EF4-FFF2-40B4-BE49-F238E27FC236}">
                <a16:creationId xmlns:a16="http://schemas.microsoft.com/office/drawing/2014/main" id="{18CFD12B-0F6A-4FA5-9CA5-748BA6215940}"/>
              </a:ext>
            </a:extLst>
          </p:cNvPr>
          <p:cNvSpPr txBox="1"/>
          <p:nvPr/>
        </p:nvSpPr>
        <p:spPr>
          <a:xfrm>
            <a:off x="5603323" y="5821228"/>
            <a:ext cx="6045338" cy="830997"/>
          </a:xfrm>
          <a:prstGeom prst="rect">
            <a:avLst/>
          </a:prstGeom>
          <a:ln>
            <a:noFill/>
          </a:ln>
        </p:spPr>
        <p:txBody>
          <a:bodyPr wrap="square" lIns="0" tIns="0" rIns="0" bIns="0" rtlCol="0" anchor="ctr" anchorCtr="0">
            <a:spAutoFit/>
          </a:bodyPr>
          <a:lstStyle/>
          <a:p>
            <a:pPr lvl="0">
              <a:defRPr/>
            </a:pPr>
            <a:r>
              <a:rPr kumimoji="0" lang="en-US" sz="900" b="0" i="0" u="none" strike="noStrike" kern="0" cap="none" spc="0" normalizeH="0" baseline="30000" noProof="0" dirty="0">
                <a:ln>
                  <a:noFill/>
                </a:ln>
                <a:solidFill>
                  <a:srgbClr val="636466"/>
                </a:solidFill>
                <a:effectLst/>
                <a:uLnTx/>
                <a:uFillTx/>
                <a:latin typeface="Arial"/>
                <a:ea typeface="STKaiti"/>
                <a:cs typeface="+mn-cs"/>
              </a:rPr>
              <a:t>1</a:t>
            </a:r>
            <a:r>
              <a:rPr kumimoji="0" lang="en-US" sz="900" b="0" i="0" u="none" strike="noStrike" kern="0" cap="none" spc="0" normalizeH="0" baseline="0" noProof="0" dirty="0">
                <a:ln>
                  <a:noFill/>
                </a:ln>
                <a:solidFill>
                  <a:srgbClr val="636466"/>
                </a:solidFill>
                <a:effectLst/>
                <a:uLnTx/>
                <a:uFillTx/>
                <a:latin typeface="Arial"/>
                <a:ea typeface="STKaiti"/>
                <a:cs typeface="+mn-cs"/>
              </a:rPr>
              <a:t> </a:t>
            </a:r>
            <a:r>
              <a:rPr lang="en-US" sz="900" kern="0" dirty="0">
                <a:solidFill>
                  <a:srgbClr val="636466"/>
                </a:solidFill>
                <a:latin typeface="Arial"/>
                <a:ea typeface="STKaiti"/>
              </a:rPr>
              <a:t>A.M. Best Financial Strength Rating: A- (“Excellent”), 4th highest out of 16 ratings for financial strength. Rating as of December 4, 2020. Financial strength rating for Fidelity &amp; Guaranty Life Insurance Company for S&amp;P is A-, 3rd highest out of 11 ratings for financial strength. Rating as of October 8, 2020. Financial strength rating for Fidelity &amp; Guaranty Life Insurance Company for Fitch is A-, 3rd highest out of 11 ratings for financial strength. Rating as of September 30, 2020. Financial strength rating for Fidelity &amp; Guaranty Life Insurance Company for Moody’s is Baa1, 4th highest out of</a:t>
            </a:r>
          </a:p>
          <a:p>
            <a:pPr lvl="0">
              <a:defRPr/>
            </a:pPr>
            <a:r>
              <a:rPr lang="en-US" sz="900" kern="0" dirty="0">
                <a:solidFill>
                  <a:srgbClr val="636466"/>
                </a:solidFill>
                <a:latin typeface="Arial"/>
                <a:ea typeface="STKaiti"/>
              </a:rPr>
              <a:t>9 ratings for financial strength. Rating as of June 1, 2020.</a:t>
            </a:r>
            <a:endParaRPr kumimoji="0" lang="en-US" sz="900" b="0" i="0" u="none" strike="noStrike" kern="0" cap="none" spc="0" normalizeH="0" baseline="0" noProof="0" dirty="0">
              <a:ln>
                <a:noFill/>
              </a:ln>
              <a:solidFill>
                <a:srgbClr val="636466"/>
              </a:solidFill>
              <a:effectLst/>
              <a:uLnTx/>
              <a:uFillTx/>
              <a:latin typeface="Arial"/>
              <a:ea typeface="STKaiti"/>
              <a:cs typeface="+mn-cs"/>
            </a:endParaRPr>
          </a:p>
        </p:txBody>
      </p:sp>
      <p:sp>
        <p:nvSpPr>
          <p:cNvPr id="9" name="Footer Placeholder 5">
            <a:extLst>
              <a:ext uri="{FF2B5EF4-FFF2-40B4-BE49-F238E27FC236}">
                <a16:creationId xmlns:a16="http://schemas.microsoft.com/office/drawing/2014/main" id="{4041DE61-E439-474B-B079-FA70F248F1CA}"/>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0" name="Footer Placeholder 5">
            <a:extLst>
              <a:ext uri="{FF2B5EF4-FFF2-40B4-BE49-F238E27FC236}">
                <a16:creationId xmlns:a16="http://schemas.microsoft.com/office/drawing/2014/main" id="{F35D7FC4-085D-40BA-91B6-62D9EB945E94}"/>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latin typeface="Arial" panose="020B0604020202020204" pitchFamily="34" charset="0"/>
                <a:ea typeface="STKaiti"/>
                <a:cs typeface="Arial" panose="020B0604020202020204" pitchFamily="34" charset="0"/>
              </a:rPr>
              <a:t>28</a:t>
            </a:fld>
            <a:endParaRPr lang="en-US" sz="1000" dirty="0">
              <a:solidFill>
                <a:srgbClr val="636466"/>
              </a:solidFill>
              <a:latin typeface="Arial" panose="020B0604020202020204" pitchFamily="34" charset="0"/>
              <a:ea typeface="STKaiti"/>
              <a:cs typeface="Arial" panose="020B0604020202020204" pitchFamily="34" charset="0"/>
            </a:endParaRPr>
          </a:p>
        </p:txBody>
      </p:sp>
    </p:spTree>
    <p:extLst>
      <p:ext uri="{BB962C8B-B14F-4D97-AF65-F5344CB8AC3E}">
        <p14:creationId xmlns:p14="http://schemas.microsoft.com/office/powerpoint/2010/main" val="35878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55536-D73C-4A40-9552-83621D9EF21A}"/>
              </a:ext>
            </a:extLst>
          </p:cNvPr>
          <p:cNvSpPr>
            <a:spLocks noGrp="1"/>
          </p:cNvSpPr>
          <p:nvPr>
            <p:ph type="body" sz="quarter" idx="11"/>
          </p:nvPr>
        </p:nvSpPr>
        <p:spPr/>
        <p:txBody>
          <a:bodyPr/>
          <a:lstStyle/>
          <a:p>
            <a:r>
              <a:rPr lang="en-US" dirty="0"/>
              <a:t>Driving value to our partners</a:t>
            </a:r>
          </a:p>
        </p:txBody>
      </p:sp>
      <p:sp>
        <p:nvSpPr>
          <p:cNvPr id="14" name="TextBox 13">
            <a:extLst>
              <a:ext uri="{FF2B5EF4-FFF2-40B4-BE49-F238E27FC236}">
                <a16:creationId xmlns:a16="http://schemas.microsoft.com/office/drawing/2014/main" id="{7117F965-A1E1-4912-9D11-C0AFA69BDCC9}"/>
              </a:ext>
            </a:extLst>
          </p:cNvPr>
          <p:cNvSpPr txBox="1"/>
          <p:nvPr/>
        </p:nvSpPr>
        <p:spPr>
          <a:xfrm>
            <a:off x="6315931" y="1317808"/>
            <a:ext cx="5317269" cy="1107996"/>
          </a:xfrm>
          <a:prstGeom prst="rect">
            <a:avLst/>
          </a:prstGeom>
          <a:ln>
            <a:noFill/>
          </a:ln>
        </p:spPr>
        <p:txBody>
          <a:bodyPr wrap="square" lIns="0" tIns="0" rIns="0" bIns="0" rtlCol="0" anchor="ctr" anchorCtr="0">
            <a:spAutoFit/>
          </a:bodyPr>
          <a:lstStyle>
            <a:defPPr>
              <a:defRPr lang="en-US"/>
            </a:defPPr>
            <a:lvl1pPr>
              <a:defRPr sz="1600" b="1" kern="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D4D4F"/>
                </a:solidFill>
                <a:effectLst/>
                <a:uLnTx/>
                <a:uFillTx/>
                <a:latin typeface="Arial"/>
                <a:ea typeface="STKaiti"/>
                <a:cs typeface="+mn-cs"/>
              </a:rPr>
              <a:t>Fidelity National Financial, F&amp;G’s parent company with capital resources and a complimentary business model providing F&amp;G a </a:t>
            </a:r>
            <a:r>
              <a:rPr kumimoji="0" lang="en-US" sz="1600" b="1" i="0" u="none" strike="noStrike" kern="0" cap="none" spc="0" normalizeH="0" baseline="0" noProof="0" dirty="0">
                <a:ln>
                  <a:noFill/>
                </a:ln>
                <a:solidFill>
                  <a:srgbClr val="4D4D4F"/>
                </a:solidFill>
                <a:effectLst/>
                <a:uLnTx/>
                <a:uFillTx/>
                <a:latin typeface="Arial"/>
                <a:ea typeface="STKaiti"/>
                <a:cs typeface="+mn-cs"/>
              </a:rPr>
              <a:t>strong</a:t>
            </a:r>
            <a:r>
              <a:rPr kumimoji="0" lang="en-US" sz="1600" b="0" i="0" u="none" strike="noStrike" kern="0" cap="none" spc="0" normalizeH="0" baseline="0" noProof="0" dirty="0">
                <a:ln>
                  <a:noFill/>
                </a:ln>
                <a:solidFill>
                  <a:srgbClr val="4D4D4F"/>
                </a:solidFill>
                <a:effectLst/>
                <a:uLnTx/>
                <a:uFillTx/>
                <a:latin typeface="Arial"/>
                <a:ea typeface="STKaiti"/>
                <a:cs typeface="+mn-cs"/>
              </a:rPr>
              <a:t> and </a:t>
            </a:r>
            <a:r>
              <a:rPr kumimoji="0" lang="en-US" sz="1600" b="1" i="0" u="none" strike="noStrike" kern="0" cap="none" spc="0" normalizeH="0" baseline="0" noProof="0" dirty="0">
                <a:ln>
                  <a:noFill/>
                </a:ln>
                <a:solidFill>
                  <a:srgbClr val="4D4D4F"/>
                </a:solidFill>
                <a:effectLst/>
                <a:uLnTx/>
                <a:uFillTx/>
                <a:latin typeface="Arial"/>
                <a:ea typeface="STKaiti"/>
                <a:cs typeface="+mn-cs"/>
              </a:rPr>
              <a:t>stable owner</a:t>
            </a:r>
            <a:endParaRPr kumimoji="0" lang="en-US" sz="1600" b="0" i="0" u="none" strike="noStrike" kern="0" cap="none" spc="0" normalizeH="0" baseline="0" noProof="0" dirty="0">
              <a:ln>
                <a:noFill/>
              </a:ln>
              <a:solidFill>
                <a:srgbClr val="4D4D4F"/>
              </a:solidFill>
              <a:effectLst/>
              <a:uLnTx/>
              <a:uFillTx/>
              <a:latin typeface="Arial"/>
              <a:ea typeface="STKaiti"/>
              <a:cs typeface="+mn-cs"/>
            </a:endParaRPr>
          </a:p>
        </p:txBody>
      </p:sp>
      <p:sp>
        <p:nvSpPr>
          <p:cNvPr id="15" name="TextBox 14">
            <a:extLst>
              <a:ext uri="{FF2B5EF4-FFF2-40B4-BE49-F238E27FC236}">
                <a16:creationId xmlns:a16="http://schemas.microsoft.com/office/drawing/2014/main" id="{4823C10E-B06E-4121-8E6A-F060F8F3CAD5}"/>
              </a:ext>
            </a:extLst>
          </p:cNvPr>
          <p:cNvSpPr txBox="1"/>
          <p:nvPr/>
        </p:nvSpPr>
        <p:spPr>
          <a:xfrm>
            <a:off x="6315930" y="2643709"/>
            <a:ext cx="5492612" cy="738664"/>
          </a:xfrm>
          <a:prstGeom prst="rect">
            <a:avLst/>
          </a:prstGeom>
          <a:ln>
            <a:noFill/>
          </a:ln>
        </p:spPr>
        <p:txBody>
          <a:bodyPr wrap="square" lIns="0" tIns="0" rIns="0" bIns="0" rtlCol="0" anchor="ctr" anchorCtr="0">
            <a:spAutoFit/>
          </a:bodyPr>
          <a:lstStyle>
            <a:defPPr>
              <a:defRPr lang="en-US"/>
            </a:defPPr>
            <a:lvl1pPr>
              <a:defRPr sz="1400" kern="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F"/>
                </a:solidFill>
                <a:effectLst/>
                <a:uLnTx/>
                <a:uFillTx/>
                <a:latin typeface="Arial"/>
                <a:ea typeface="STKaiti"/>
                <a:cs typeface="+mn-cs"/>
              </a:rPr>
              <a:t>F&amp;G </a:t>
            </a:r>
            <a:r>
              <a:rPr kumimoji="0" lang="en-US" sz="1600" b="0" i="0" u="none" strike="noStrike" kern="0" cap="none" spc="0" normalizeH="0" baseline="0" noProof="0" dirty="0">
                <a:ln>
                  <a:noFill/>
                </a:ln>
                <a:solidFill>
                  <a:srgbClr val="4D4D4F"/>
                </a:solidFill>
                <a:effectLst/>
                <a:uLnTx/>
                <a:uFillTx/>
                <a:latin typeface="Arial"/>
                <a:ea typeface="STKaiti"/>
                <a:cs typeface="+mn-cs"/>
              </a:rPr>
              <a:t>is a subsidiary of FNF and </a:t>
            </a:r>
            <a:r>
              <a:rPr kumimoji="0" lang="en-US" sz="1600" b="1" i="0" u="none" strike="noStrike" kern="0" cap="none" spc="0" normalizeH="0" baseline="0" noProof="0" dirty="0">
                <a:ln>
                  <a:noFill/>
                </a:ln>
                <a:solidFill>
                  <a:srgbClr val="4D4D4F"/>
                </a:solidFill>
                <a:effectLst/>
                <a:uLnTx/>
                <a:uFillTx/>
                <a:latin typeface="Arial"/>
                <a:ea typeface="STKaiti"/>
                <a:cs typeface="+mn-cs"/>
              </a:rPr>
              <a:t>operates independently</a:t>
            </a:r>
            <a:r>
              <a:rPr kumimoji="0" lang="en-US" sz="1600" b="0" i="0" u="none" strike="noStrike" kern="0" cap="none" spc="0" normalizeH="0" baseline="0" noProof="0" dirty="0">
                <a:ln>
                  <a:noFill/>
                </a:ln>
                <a:solidFill>
                  <a:srgbClr val="4D4D4F"/>
                </a:solidFill>
                <a:effectLst/>
                <a:uLnTx/>
                <a:uFillTx/>
                <a:latin typeface="Arial"/>
                <a:ea typeface="STKaiti"/>
                <a:cs typeface="+mn-cs"/>
              </a:rPr>
              <a:t>; We remain </a:t>
            </a:r>
            <a:r>
              <a:rPr kumimoji="0" lang="en-US" sz="1600" b="1" i="0" u="none" strike="noStrike" kern="0" cap="none" spc="0" normalizeH="0" baseline="0" noProof="0" dirty="0">
                <a:ln>
                  <a:noFill/>
                </a:ln>
                <a:solidFill>
                  <a:srgbClr val="4D4D4F"/>
                </a:solidFill>
                <a:effectLst/>
                <a:uLnTx/>
                <a:uFillTx/>
                <a:latin typeface="Arial"/>
                <a:ea typeface="STKaiti"/>
                <a:cs typeface="+mn-cs"/>
              </a:rPr>
              <a:t>headquartered in Des Moines</a:t>
            </a:r>
            <a:r>
              <a:rPr kumimoji="0" lang="en-US" sz="1600" b="0" i="0" u="none" strike="noStrike" kern="0" cap="none" spc="0" normalizeH="0" baseline="0" noProof="0" dirty="0">
                <a:ln>
                  <a:noFill/>
                </a:ln>
                <a:solidFill>
                  <a:srgbClr val="4D4D4F"/>
                </a:solidFill>
                <a:effectLst/>
                <a:uLnTx/>
                <a:uFillTx/>
                <a:latin typeface="Arial"/>
                <a:ea typeface="STKaiti"/>
                <a:cs typeface="+mn-cs"/>
              </a:rPr>
              <a:t>,</a:t>
            </a:r>
            <a:r>
              <a:rPr kumimoji="0" lang="en-US" sz="1600" b="1" i="0" u="none" strike="noStrike" kern="0" cap="none" spc="0" normalizeH="0" baseline="0" noProof="0" dirty="0">
                <a:ln>
                  <a:noFill/>
                </a:ln>
                <a:solidFill>
                  <a:srgbClr val="4D4D4F"/>
                </a:solidFill>
                <a:effectLst/>
                <a:uLnTx/>
                <a:uFillTx/>
                <a:latin typeface="Arial"/>
                <a:ea typeface="STKaiti"/>
                <a:cs typeface="+mn-cs"/>
              </a:rPr>
              <a:t> Iowa, </a:t>
            </a:r>
            <a:r>
              <a:rPr kumimoji="0" lang="en-US" sz="1600" b="0" i="0" u="none" strike="noStrike" kern="0" cap="none" spc="0" normalizeH="0" baseline="0" noProof="0" dirty="0">
                <a:ln>
                  <a:noFill/>
                </a:ln>
                <a:solidFill>
                  <a:srgbClr val="4D4D4F"/>
                </a:solidFill>
                <a:effectLst/>
                <a:uLnTx/>
                <a:uFillTx/>
                <a:latin typeface="Arial"/>
                <a:ea typeface="STKaiti"/>
                <a:cs typeface="+mn-cs"/>
              </a:rPr>
              <a:t>and under the leadership of President &amp; CEO Chris Blunt </a:t>
            </a:r>
          </a:p>
        </p:txBody>
      </p:sp>
      <p:sp>
        <p:nvSpPr>
          <p:cNvPr id="16" name="TextBox 15">
            <a:extLst>
              <a:ext uri="{FF2B5EF4-FFF2-40B4-BE49-F238E27FC236}">
                <a16:creationId xmlns:a16="http://schemas.microsoft.com/office/drawing/2014/main" id="{F270DF50-C530-4BD0-A1CE-559325EF400A}"/>
              </a:ext>
            </a:extLst>
          </p:cNvPr>
          <p:cNvSpPr txBox="1"/>
          <p:nvPr/>
        </p:nvSpPr>
        <p:spPr>
          <a:xfrm>
            <a:off x="6315930" y="3753948"/>
            <a:ext cx="5317270" cy="984885"/>
          </a:xfrm>
          <a:prstGeom prst="rect">
            <a:avLst/>
          </a:prstGeom>
          <a:ln>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F"/>
                </a:solidFill>
                <a:effectLst/>
                <a:uLnTx/>
                <a:uFillTx/>
                <a:latin typeface="Arial"/>
                <a:ea typeface="STKaiti"/>
                <a:cs typeface="+mn-cs"/>
              </a:rPr>
              <a:t>Blackstone Insurance Solutions </a:t>
            </a:r>
            <a:r>
              <a:rPr kumimoji="0" lang="en-US" sz="1600" b="0" i="0" u="none" strike="noStrike" kern="0" cap="none" spc="0" normalizeH="0" baseline="0" noProof="0" dirty="0">
                <a:ln>
                  <a:noFill/>
                </a:ln>
                <a:solidFill>
                  <a:srgbClr val="4D4D4F"/>
                </a:solidFill>
                <a:effectLst/>
                <a:uLnTx/>
                <a:uFillTx/>
                <a:latin typeface="Arial"/>
                <a:ea typeface="STKaiti"/>
                <a:cs typeface="+mn-cs"/>
              </a:rPr>
              <a:t>will continue to manage the General Account assets under the direction of F&amp;G – our </a:t>
            </a:r>
            <a:r>
              <a:rPr kumimoji="0" lang="en-US" sz="1600" b="1" i="0" u="none" strike="noStrike" kern="0" cap="none" spc="0" normalizeH="0" baseline="0" noProof="0" dirty="0">
                <a:ln>
                  <a:noFill/>
                </a:ln>
                <a:solidFill>
                  <a:srgbClr val="4D4D4F"/>
                </a:solidFill>
                <a:effectLst/>
                <a:uLnTx/>
                <a:uFillTx/>
                <a:latin typeface="Arial"/>
                <a:ea typeface="STKaiti"/>
                <a:cs typeface="+mn-cs"/>
              </a:rPr>
              <a:t>competitive edge </a:t>
            </a:r>
            <a:r>
              <a:rPr kumimoji="0" lang="en-US" sz="1600" b="0" i="0" u="none" strike="noStrike" kern="0" cap="none" spc="0" normalizeH="0" baseline="0" noProof="0" dirty="0">
                <a:ln>
                  <a:noFill/>
                </a:ln>
                <a:solidFill>
                  <a:srgbClr val="4D4D4F"/>
                </a:solidFill>
                <a:effectLst/>
                <a:uLnTx/>
                <a:uFillTx/>
                <a:latin typeface="Arial"/>
                <a:ea typeface="STKaiti"/>
                <a:cs typeface="+mn-cs"/>
              </a:rPr>
              <a:t>to deliver </a:t>
            </a:r>
            <a:r>
              <a:rPr kumimoji="0" lang="en-US" sz="1600" b="1" i="0" u="none" strike="noStrike" kern="0" cap="none" spc="0" normalizeH="0" baseline="0" noProof="0" dirty="0">
                <a:ln>
                  <a:noFill/>
                </a:ln>
                <a:solidFill>
                  <a:srgbClr val="4D4D4F"/>
                </a:solidFill>
                <a:effectLst/>
                <a:uLnTx/>
                <a:uFillTx/>
                <a:latin typeface="Arial"/>
                <a:ea typeface="STKaiti"/>
                <a:cs typeface="+mn-cs"/>
              </a:rPr>
              <a:t>consistent</a:t>
            </a:r>
            <a:r>
              <a:rPr kumimoji="0" lang="en-US" sz="1600" b="0" i="0" u="none" strike="noStrike" kern="0" cap="none" spc="0" normalizeH="0" baseline="0" noProof="0" dirty="0">
                <a:ln>
                  <a:noFill/>
                </a:ln>
                <a:solidFill>
                  <a:srgbClr val="4D4D4F"/>
                </a:solidFill>
                <a:effectLst/>
                <a:uLnTx/>
                <a:uFillTx/>
                <a:latin typeface="Arial"/>
                <a:ea typeface="STKaiti"/>
                <a:cs typeface="+mn-cs"/>
              </a:rPr>
              <a:t> and </a:t>
            </a:r>
            <a:r>
              <a:rPr kumimoji="0" lang="en-US" sz="1600" b="1" i="0" u="none" strike="noStrike" kern="0" cap="none" spc="0" normalizeH="0" baseline="0" noProof="0" dirty="0">
                <a:ln>
                  <a:noFill/>
                </a:ln>
                <a:solidFill>
                  <a:srgbClr val="4D4D4F"/>
                </a:solidFill>
                <a:effectLst/>
                <a:uLnTx/>
                <a:uFillTx/>
                <a:latin typeface="Arial"/>
                <a:ea typeface="STKaiti"/>
                <a:cs typeface="+mn-cs"/>
              </a:rPr>
              <a:t>competitive products</a:t>
            </a:r>
            <a:endParaRPr kumimoji="0" lang="en-US" sz="1600" b="0" i="0" u="none" strike="noStrike" kern="0" cap="none" spc="0" normalizeH="0" baseline="0" noProof="0" dirty="0">
              <a:ln>
                <a:noFill/>
              </a:ln>
              <a:solidFill>
                <a:srgbClr val="4D4D4F"/>
              </a:solidFill>
              <a:effectLst/>
              <a:uLnTx/>
              <a:uFillTx/>
              <a:latin typeface="Arial"/>
              <a:ea typeface="STKaiti"/>
              <a:cs typeface="+mn-cs"/>
            </a:endParaRPr>
          </a:p>
        </p:txBody>
      </p:sp>
      <p:sp>
        <p:nvSpPr>
          <p:cNvPr id="17" name="TextBox 16">
            <a:extLst>
              <a:ext uri="{FF2B5EF4-FFF2-40B4-BE49-F238E27FC236}">
                <a16:creationId xmlns:a16="http://schemas.microsoft.com/office/drawing/2014/main" id="{C11D8C19-5B20-4327-A25D-95BE9A74ED20}"/>
              </a:ext>
            </a:extLst>
          </p:cNvPr>
          <p:cNvSpPr txBox="1"/>
          <p:nvPr/>
        </p:nvSpPr>
        <p:spPr>
          <a:xfrm>
            <a:off x="6385576" y="5143751"/>
            <a:ext cx="5317269" cy="492443"/>
          </a:xfrm>
          <a:prstGeom prst="rect">
            <a:avLst/>
          </a:prstGeom>
          <a:ln>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D4D4F"/>
                </a:solidFill>
                <a:effectLst/>
                <a:uLnTx/>
                <a:uFillTx/>
                <a:latin typeface="Arial"/>
                <a:ea typeface="STKaiti"/>
                <a:cs typeface="+mn-cs"/>
              </a:rPr>
              <a:t>All with a focus on providing </a:t>
            </a:r>
            <a:r>
              <a:rPr kumimoji="0" lang="en-US" sz="1600" b="1" i="0" u="none" strike="noStrike" kern="0" cap="none" spc="0" normalizeH="0" baseline="0" noProof="0" dirty="0">
                <a:ln>
                  <a:noFill/>
                </a:ln>
                <a:solidFill>
                  <a:srgbClr val="4D4D4F"/>
                </a:solidFill>
                <a:effectLst/>
                <a:uLnTx/>
                <a:uFillTx/>
                <a:latin typeface="Arial"/>
                <a:ea typeface="STKaiti"/>
                <a:cs typeface="+mn-cs"/>
              </a:rPr>
              <a:t>stable</a:t>
            </a:r>
            <a:r>
              <a:rPr kumimoji="0" lang="en-US" sz="1600" b="0" i="0" u="none" strike="noStrike" kern="0" cap="none" spc="0" normalizeH="0" baseline="0" noProof="0" dirty="0">
                <a:ln>
                  <a:noFill/>
                </a:ln>
                <a:solidFill>
                  <a:srgbClr val="4D4D4F"/>
                </a:solidFill>
                <a:effectLst/>
                <a:uLnTx/>
                <a:uFillTx/>
                <a:latin typeface="Arial"/>
                <a:ea typeface="STKaiti"/>
                <a:cs typeface="+mn-cs"/>
              </a:rPr>
              <a:t>, </a:t>
            </a:r>
            <a:r>
              <a:rPr kumimoji="0" lang="en-US" sz="1600" b="1" i="0" u="none" strike="noStrike" kern="0" cap="none" spc="0" normalizeH="0" baseline="0" noProof="0" dirty="0">
                <a:ln>
                  <a:noFill/>
                </a:ln>
                <a:solidFill>
                  <a:srgbClr val="4D4D4F"/>
                </a:solidFill>
                <a:effectLst/>
                <a:uLnTx/>
                <a:uFillTx/>
                <a:latin typeface="Arial"/>
                <a:ea typeface="STKaiti"/>
                <a:cs typeface="+mn-cs"/>
              </a:rPr>
              <a:t>dependable product </a:t>
            </a:r>
            <a:r>
              <a:rPr kumimoji="0" lang="en-US" sz="1600" b="0" i="0" u="none" strike="noStrike" kern="0" cap="none" spc="0" normalizeH="0" baseline="0" noProof="0" dirty="0">
                <a:ln>
                  <a:noFill/>
                </a:ln>
                <a:solidFill>
                  <a:srgbClr val="4D4D4F"/>
                </a:solidFill>
                <a:effectLst/>
                <a:uLnTx/>
                <a:uFillTx/>
                <a:latin typeface="Arial"/>
                <a:ea typeface="STKaiti"/>
                <a:cs typeface="+mn-cs"/>
              </a:rPr>
              <a:t>to our </a:t>
            </a:r>
            <a:r>
              <a:rPr kumimoji="0" lang="en-US" sz="1600" b="1" i="0" u="none" strike="noStrike" kern="0" cap="none" spc="0" normalizeH="0" baseline="0" noProof="0" dirty="0">
                <a:ln>
                  <a:noFill/>
                </a:ln>
                <a:solidFill>
                  <a:srgbClr val="4D4D4F"/>
                </a:solidFill>
                <a:effectLst/>
                <a:uLnTx/>
                <a:uFillTx/>
                <a:latin typeface="Arial"/>
                <a:ea typeface="STKaiti"/>
                <a:cs typeface="+mn-cs"/>
              </a:rPr>
              <a:t>distribution partners</a:t>
            </a:r>
            <a:endParaRPr kumimoji="0" lang="en-US" sz="1600" b="0" i="0" u="none" strike="noStrike" kern="0" cap="none" spc="0" normalizeH="0" baseline="0" noProof="0" dirty="0">
              <a:ln>
                <a:noFill/>
              </a:ln>
              <a:solidFill>
                <a:srgbClr val="4D4D4F"/>
              </a:solidFill>
              <a:effectLst/>
              <a:uLnTx/>
              <a:uFillTx/>
              <a:latin typeface="Arial"/>
              <a:ea typeface="STKaiti"/>
              <a:cs typeface="+mn-cs"/>
            </a:endParaRPr>
          </a:p>
        </p:txBody>
      </p:sp>
      <p:pic>
        <p:nvPicPr>
          <p:cNvPr id="18" name="Picture 17">
            <a:extLst>
              <a:ext uri="{FF2B5EF4-FFF2-40B4-BE49-F238E27FC236}">
                <a16:creationId xmlns:a16="http://schemas.microsoft.com/office/drawing/2014/main" id="{0BCB62E1-06D5-4394-BDE5-375E5044C1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176" y="701554"/>
            <a:ext cx="6051755" cy="6051755"/>
          </a:xfrm>
          <a:prstGeom prst="rect">
            <a:avLst/>
          </a:prstGeom>
        </p:spPr>
      </p:pic>
      <p:cxnSp>
        <p:nvCxnSpPr>
          <p:cNvPr id="4" name="Straight Connector 3">
            <a:extLst>
              <a:ext uri="{FF2B5EF4-FFF2-40B4-BE49-F238E27FC236}">
                <a16:creationId xmlns:a16="http://schemas.microsoft.com/office/drawing/2014/main" id="{30D50B45-A0CD-4D7A-BE72-ADE65EE86251}"/>
              </a:ext>
            </a:extLst>
          </p:cNvPr>
          <p:cNvCxnSpPr>
            <a:cxnSpLocks/>
          </p:cNvCxnSpPr>
          <p:nvPr/>
        </p:nvCxnSpPr>
        <p:spPr bwMode="auto">
          <a:xfrm flipH="1">
            <a:off x="5876070" y="1871806"/>
            <a:ext cx="219930" cy="1"/>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FC4A0599-1424-4918-86D0-D1D9B9E3B709}"/>
              </a:ext>
            </a:extLst>
          </p:cNvPr>
          <p:cNvCxnSpPr>
            <a:cxnSpLocks/>
          </p:cNvCxnSpPr>
          <p:nvPr/>
        </p:nvCxnSpPr>
        <p:spPr bwMode="auto">
          <a:xfrm flipH="1">
            <a:off x="5148619" y="3095923"/>
            <a:ext cx="947381" cy="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8F374ED8-0E43-4549-9671-DB25E48B843A}"/>
              </a:ext>
            </a:extLst>
          </p:cNvPr>
          <p:cNvCxnSpPr>
            <a:cxnSpLocks/>
          </p:cNvCxnSpPr>
          <p:nvPr/>
        </p:nvCxnSpPr>
        <p:spPr bwMode="auto">
          <a:xfrm flipH="1">
            <a:off x="4465278" y="4246390"/>
            <a:ext cx="1630722" cy="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BABFE08F-1D90-44E1-A021-1DB58CC1CBE1}"/>
              </a:ext>
            </a:extLst>
          </p:cNvPr>
          <p:cNvCxnSpPr>
            <a:cxnSpLocks/>
          </p:cNvCxnSpPr>
          <p:nvPr/>
        </p:nvCxnSpPr>
        <p:spPr bwMode="auto">
          <a:xfrm flipH="1">
            <a:off x="3801604" y="5389972"/>
            <a:ext cx="2352061" cy="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Footer Placeholder 5">
            <a:extLst>
              <a:ext uri="{FF2B5EF4-FFF2-40B4-BE49-F238E27FC236}">
                <a16:creationId xmlns:a16="http://schemas.microsoft.com/office/drawing/2014/main" id="{4896451B-E47C-4372-9C67-A5C9BB0BDA3A}"/>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23" name="Footer Placeholder 5">
            <a:extLst>
              <a:ext uri="{FF2B5EF4-FFF2-40B4-BE49-F238E27FC236}">
                <a16:creationId xmlns:a16="http://schemas.microsoft.com/office/drawing/2014/main" id="{63068F26-D9C9-4CF8-978A-012C035D57FE}"/>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29</a:t>
            </a:fld>
            <a:endParaRPr lang="en-US" sz="1000" dirty="0">
              <a:solidFill>
                <a:srgbClr val="636466"/>
              </a:solidFill>
              <a:ea typeface="STKaiti"/>
            </a:endParaRPr>
          </a:p>
        </p:txBody>
      </p:sp>
    </p:spTree>
    <p:extLst>
      <p:ext uri="{BB962C8B-B14F-4D97-AF65-F5344CB8AC3E}">
        <p14:creationId xmlns:p14="http://schemas.microsoft.com/office/powerpoint/2010/main" val="46516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288A8-810D-1043-B0CC-C7C42D93EC92}"/>
              </a:ext>
            </a:extLst>
          </p:cNvPr>
          <p:cNvSpPr/>
          <p:nvPr/>
        </p:nvSpPr>
        <p:spPr>
          <a:xfrm>
            <a:off x="3653220" y="2667785"/>
            <a:ext cx="8998001" cy="2246769"/>
          </a:xfrm>
          <a:prstGeom prst="rect">
            <a:avLst/>
          </a:prstGeom>
        </p:spPr>
        <p:txBody>
          <a:bodyPr wrap="square">
            <a:spAutoFit/>
          </a:bodyPr>
          <a:lstStyle/>
          <a:p>
            <a:pPr marL="457200" lvl="0" indent="-457200">
              <a:buClr>
                <a:srgbClr val="582C83"/>
              </a:buClr>
              <a:buSzPct val="80000"/>
              <a:buFont typeface="STKaiti" panose="02010600040101010101" pitchFamily="2" charset="-122"/>
              <a:buChar char="►"/>
              <a:defRPr/>
            </a:pPr>
            <a:r>
              <a:rPr lang="en-US" sz="2800" kern="0" dirty="0">
                <a:solidFill>
                  <a:srgbClr val="582C83"/>
                </a:solidFill>
              </a:rPr>
              <a:t>Current environment</a:t>
            </a:r>
            <a:br>
              <a:rPr lang="en-US" sz="2800" kern="0" dirty="0">
                <a:solidFill>
                  <a:srgbClr val="582C83"/>
                </a:solidFill>
              </a:rPr>
            </a:br>
            <a:endParaRPr lang="en-US" sz="2800" kern="0" dirty="0">
              <a:solidFill>
                <a:srgbClr val="582C83"/>
              </a:solidFill>
            </a:endParaRPr>
          </a:p>
          <a:p>
            <a:pPr marL="457200" lvl="0" indent="-457200">
              <a:buClr>
                <a:srgbClr val="582C83"/>
              </a:buClr>
              <a:buSzPct val="80000"/>
              <a:buFont typeface="STKaiti" panose="02010600040101010101" pitchFamily="2" charset="-122"/>
              <a:buChar char="►"/>
              <a:defRPr/>
            </a:pPr>
            <a:r>
              <a:rPr lang="en-US" sz="2800" kern="0" dirty="0">
                <a:solidFill>
                  <a:srgbClr val="582C83"/>
                </a:solidFill>
              </a:rPr>
              <a:t>A novel approach to pursue upside</a:t>
            </a:r>
            <a:br>
              <a:rPr lang="en-US" sz="2800" kern="0" dirty="0">
                <a:solidFill>
                  <a:srgbClr val="582C83"/>
                </a:solidFill>
              </a:rPr>
            </a:br>
            <a:endParaRPr lang="en-US" sz="2800" kern="0" dirty="0">
              <a:solidFill>
                <a:srgbClr val="582C83"/>
              </a:solidFill>
            </a:endParaRPr>
          </a:p>
          <a:p>
            <a:pPr marL="457200" lvl="0" indent="-457200">
              <a:buClr>
                <a:srgbClr val="582C83"/>
              </a:buClr>
              <a:buSzPct val="80000"/>
              <a:buFont typeface="STKaiti" panose="02010600040101010101" pitchFamily="2" charset="-122"/>
              <a:buChar char="►"/>
              <a:defRPr/>
            </a:pPr>
            <a:r>
              <a:rPr lang="en-US" sz="2800" kern="0" dirty="0">
                <a:solidFill>
                  <a:srgbClr val="582C83"/>
                </a:solidFill>
              </a:rPr>
              <a:t>How our innovative solution works</a:t>
            </a:r>
            <a:endParaRPr lang="en-US" sz="2800" dirty="0">
              <a:solidFill>
                <a:srgbClr val="582C83"/>
              </a:solidFill>
            </a:endParaRPr>
          </a:p>
        </p:txBody>
      </p:sp>
      <p:sp>
        <p:nvSpPr>
          <p:cNvPr id="3" name="Rectangle 2">
            <a:extLst>
              <a:ext uri="{FF2B5EF4-FFF2-40B4-BE49-F238E27FC236}">
                <a16:creationId xmlns:a16="http://schemas.microsoft.com/office/drawing/2014/main" id="{76756310-A874-F94C-93B4-43F5A573BA37}"/>
              </a:ext>
            </a:extLst>
          </p:cNvPr>
          <p:cNvSpPr/>
          <p:nvPr/>
        </p:nvSpPr>
        <p:spPr>
          <a:xfrm>
            <a:off x="3653220" y="1760078"/>
            <a:ext cx="10784750" cy="615553"/>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tx2"/>
                </a:solidFill>
                <a:effectLst/>
                <a:uLnTx/>
                <a:uFillTx/>
                <a:latin typeface="Arial"/>
                <a:ea typeface="STKaiti"/>
                <a:cs typeface="+mn-cs"/>
              </a:rPr>
              <a:t>Agenda</a:t>
            </a:r>
          </a:p>
        </p:txBody>
      </p:sp>
      <p:sp>
        <p:nvSpPr>
          <p:cNvPr id="4" name="Footer Placeholder 5">
            <a:extLst>
              <a:ext uri="{FF2B5EF4-FFF2-40B4-BE49-F238E27FC236}">
                <a16:creationId xmlns:a16="http://schemas.microsoft.com/office/drawing/2014/main" id="{1D66DC21-30E5-774F-82AD-06DE1A06F13A}"/>
              </a:ext>
            </a:extLst>
          </p:cNvPr>
          <p:cNvSpPr txBox="1">
            <a:spLocks/>
          </p:cNvSpPr>
          <p:nvPr/>
        </p:nvSpPr>
        <p:spPr>
          <a:xfrm>
            <a:off x="3653220"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5" name="Footer Placeholder 5">
            <a:extLst>
              <a:ext uri="{FF2B5EF4-FFF2-40B4-BE49-F238E27FC236}">
                <a16:creationId xmlns:a16="http://schemas.microsoft.com/office/drawing/2014/main" id="{6C63D8BD-C57B-F94F-9834-483E734E9815}"/>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D265538-1F2C-45C7-87B7-59183062ECAA}" type="slidenum">
              <a:rPr lang="en-US" sz="1000" smtClean="0">
                <a:solidFill>
                  <a:srgbClr val="636466"/>
                </a:solidFill>
                <a:ea typeface="STKaiti"/>
              </a:rPr>
              <a:t>3</a:t>
            </a:fld>
            <a:endParaRPr lang="en-US" sz="1000" dirty="0">
              <a:solidFill>
                <a:srgbClr val="636466"/>
              </a:solidFill>
              <a:ea typeface="STKaiti"/>
            </a:endParaRPr>
          </a:p>
        </p:txBody>
      </p:sp>
    </p:spTree>
    <p:extLst>
      <p:ext uri="{BB962C8B-B14F-4D97-AF65-F5344CB8AC3E}">
        <p14:creationId xmlns:p14="http://schemas.microsoft.com/office/powerpoint/2010/main" val="3034922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658ACC-4FC8-4018-A31C-98B3B387BDE3}"/>
              </a:ext>
            </a:extLst>
          </p:cNvPr>
          <p:cNvSpPr/>
          <p:nvPr/>
        </p:nvSpPr>
        <p:spPr bwMode="auto">
          <a:xfrm>
            <a:off x="0" y="0"/>
            <a:ext cx="12192000" cy="914400"/>
          </a:xfrm>
          <a:prstGeom prst="rect">
            <a:avLst/>
          </a:prstGeom>
          <a:solidFill>
            <a:srgbClr val="582C8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sp>
        <p:nvSpPr>
          <p:cNvPr id="8" name="Rectangle 7">
            <a:extLst>
              <a:ext uri="{FF2B5EF4-FFF2-40B4-BE49-F238E27FC236}">
                <a16:creationId xmlns:a16="http://schemas.microsoft.com/office/drawing/2014/main" id="{6C6BFD4A-368E-4104-ACA2-BC000217EC4F}"/>
              </a:ext>
            </a:extLst>
          </p:cNvPr>
          <p:cNvSpPr/>
          <p:nvPr/>
        </p:nvSpPr>
        <p:spPr>
          <a:xfrm>
            <a:off x="272717" y="180201"/>
            <a:ext cx="12344400" cy="55399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a:ea typeface="STKaiti"/>
                <a:cs typeface="+mn-cs"/>
              </a:rPr>
              <a:t>F&amp;G’s Investment Management Partnership with Blackstone</a:t>
            </a:r>
          </a:p>
        </p:txBody>
      </p:sp>
      <p:grpSp>
        <p:nvGrpSpPr>
          <p:cNvPr id="5" name="Group 4">
            <a:extLst>
              <a:ext uri="{FF2B5EF4-FFF2-40B4-BE49-F238E27FC236}">
                <a16:creationId xmlns:a16="http://schemas.microsoft.com/office/drawing/2014/main" id="{324182F6-B8DB-463D-9406-F76EFF78422F}"/>
              </a:ext>
            </a:extLst>
          </p:cNvPr>
          <p:cNvGrpSpPr/>
          <p:nvPr/>
        </p:nvGrpSpPr>
        <p:grpSpPr>
          <a:xfrm>
            <a:off x="763116" y="1491563"/>
            <a:ext cx="10665769" cy="3874874"/>
            <a:chOff x="1009784" y="1311509"/>
            <a:chExt cx="10665769" cy="3874874"/>
          </a:xfrm>
        </p:grpSpPr>
        <p:pic>
          <p:nvPicPr>
            <p:cNvPr id="3" name="Picture 2">
              <a:extLst>
                <a:ext uri="{FF2B5EF4-FFF2-40B4-BE49-F238E27FC236}">
                  <a16:creationId xmlns:a16="http://schemas.microsoft.com/office/drawing/2014/main" id="{14420D46-CEB9-4AAB-8793-154B2538C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952" y="1417452"/>
              <a:ext cx="1511664" cy="1511664"/>
            </a:xfrm>
            <a:prstGeom prst="rect">
              <a:avLst/>
            </a:prstGeom>
          </p:spPr>
        </p:pic>
        <p:pic>
          <p:nvPicPr>
            <p:cNvPr id="1026" name="Picture 2" descr="https://www.blackstone.com/images/default-source/logos/blackstone-logo.png">
              <a:extLst>
                <a:ext uri="{FF2B5EF4-FFF2-40B4-BE49-F238E27FC236}">
                  <a16:creationId xmlns:a16="http://schemas.microsoft.com/office/drawing/2014/main" id="{C7967F50-1E36-4231-8142-9DF517875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784" y="4059997"/>
              <a:ext cx="2286000" cy="8925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5F3F2A-0D3F-46EF-A5E0-F567D68449FD}"/>
                </a:ext>
              </a:extLst>
            </p:cNvPr>
            <p:cNvSpPr txBox="1"/>
            <p:nvPr/>
          </p:nvSpPr>
          <p:spPr>
            <a:xfrm>
              <a:off x="3845341" y="1311509"/>
              <a:ext cx="6585017" cy="1723549"/>
            </a:xfrm>
            <a:prstGeom prst="rect">
              <a:avLst/>
            </a:prstGeom>
            <a:ln>
              <a:noFill/>
            </a:ln>
          </p:spPr>
          <p:txBody>
            <a:bodyPr wrap="square" lIns="0" tIns="0" rIns="0" bIns="0" rtlCol="0" anchor="t" anchorCtr="0">
              <a:spAutoFit/>
            </a:bodyPr>
            <a:lstStyle/>
            <a:p>
              <a:pPr marL="365760" indent="-365760">
                <a:buClr>
                  <a:srgbClr val="582C83"/>
                </a:buClr>
                <a:buSzPct val="80000"/>
                <a:buFont typeface="STKaiti" panose="02010600040101010101" pitchFamily="2" charset="-122"/>
                <a:buChar char="►"/>
              </a:pPr>
              <a:r>
                <a:rPr lang="en-US" sz="2400" kern="0" dirty="0">
                  <a:solidFill>
                    <a:srgbClr val="582C83"/>
                  </a:solidFill>
                </a:rPr>
                <a:t>Established in 1959</a:t>
              </a:r>
            </a:p>
            <a:p>
              <a:pPr marL="365760" indent="-365760">
                <a:buClr>
                  <a:srgbClr val="582C83"/>
                </a:buClr>
                <a:buSzPct val="80000"/>
                <a:buFont typeface="STKaiti" panose="02010600040101010101" pitchFamily="2" charset="-122"/>
                <a:buChar char="►"/>
              </a:pPr>
              <a:endParaRPr lang="en-US" sz="800" kern="0" dirty="0">
                <a:solidFill>
                  <a:srgbClr val="582C83"/>
                </a:solidFill>
              </a:endParaRPr>
            </a:p>
            <a:p>
              <a:pPr marL="365760" indent="-365760">
                <a:buClr>
                  <a:srgbClr val="582C83"/>
                </a:buClr>
                <a:buSzPct val="80000"/>
                <a:buFont typeface="STKaiti" panose="02010600040101010101" pitchFamily="2" charset="-122"/>
                <a:buChar char="►"/>
              </a:pPr>
              <a:r>
                <a:rPr lang="en-US" sz="2400" kern="0" dirty="0">
                  <a:solidFill>
                    <a:srgbClr val="582C83"/>
                  </a:solidFill>
                </a:rPr>
                <a:t>700,000 people protected</a:t>
              </a:r>
            </a:p>
            <a:p>
              <a:pPr marL="365760" indent="-365760">
                <a:buClr>
                  <a:srgbClr val="582C83"/>
                </a:buClr>
                <a:buSzPct val="80000"/>
                <a:buFont typeface="STKaiti" panose="02010600040101010101" pitchFamily="2" charset="-122"/>
                <a:buChar char="►"/>
              </a:pPr>
              <a:endParaRPr lang="en-US" sz="800" kern="0" dirty="0">
                <a:solidFill>
                  <a:srgbClr val="582C83"/>
                </a:solidFill>
              </a:endParaRPr>
            </a:p>
            <a:p>
              <a:pPr marL="365760" indent="-365760">
                <a:buClr>
                  <a:srgbClr val="582C83"/>
                </a:buClr>
                <a:buSzPct val="80000"/>
                <a:buFont typeface="STKaiti" panose="02010600040101010101" pitchFamily="2" charset="-122"/>
                <a:buChar char="►"/>
              </a:pPr>
              <a:r>
                <a:rPr lang="en-US" sz="2400" kern="0" dirty="0">
                  <a:solidFill>
                    <a:srgbClr val="582C83"/>
                  </a:solidFill>
                </a:rPr>
                <a:t>Named one of the fastest growing annuity issuers of 2018, according to NAIC data</a:t>
              </a:r>
            </a:p>
          </p:txBody>
        </p:sp>
        <p:sp>
          <p:nvSpPr>
            <p:cNvPr id="11" name="TextBox 10">
              <a:extLst>
                <a:ext uri="{FF2B5EF4-FFF2-40B4-BE49-F238E27FC236}">
                  <a16:creationId xmlns:a16="http://schemas.microsoft.com/office/drawing/2014/main" id="{0C1E9F78-6FB4-474F-AEA1-77AEDDDAB322}"/>
                </a:ext>
              </a:extLst>
            </p:cNvPr>
            <p:cNvSpPr txBox="1"/>
            <p:nvPr/>
          </p:nvSpPr>
          <p:spPr>
            <a:xfrm>
              <a:off x="3845341" y="3832166"/>
              <a:ext cx="7830212" cy="1354217"/>
            </a:xfrm>
            <a:prstGeom prst="rect">
              <a:avLst/>
            </a:prstGeom>
            <a:ln>
              <a:noFill/>
            </a:ln>
          </p:spPr>
          <p:txBody>
            <a:bodyPr wrap="square" lIns="0" tIns="0" rIns="0" bIns="0" rtlCol="0" anchor="t" anchorCtr="0">
              <a:spAutoFit/>
            </a:bodyPr>
            <a:lstStyle/>
            <a:p>
              <a:pPr marL="365760" indent="-365760">
                <a:buClr>
                  <a:srgbClr val="582C83"/>
                </a:buClr>
                <a:buSzPct val="80000"/>
                <a:buFont typeface="STKaiti" panose="02010600040101010101" pitchFamily="2" charset="-122"/>
                <a:buChar char="►"/>
              </a:pPr>
              <a:r>
                <a:rPr lang="en-US" sz="2400" kern="0" dirty="0">
                  <a:solidFill>
                    <a:srgbClr val="582C83"/>
                  </a:solidFill>
                </a:rPr>
                <a:t>Investment manager of F&amp;G’s general account</a:t>
              </a:r>
            </a:p>
            <a:p>
              <a:pPr marL="365760" indent="-365760">
                <a:buClr>
                  <a:srgbClr val="582C83"/>
                </a:buClr>
                <a:buSzPct val="80000"/>
                <a:buFont typeface="STKaiti" panose="02010600040101010101" pitchFamily="2" charset="-122"/>
                <a:buChar char="►"/>
              </a:pPr>
              <a:endParaRPr lang="en-US" sz="800" kern="0" dirty="0">
                <a:solidFill>
                  <a:srgbClr val="582C83"/>
                </a:solidFill>
              </a:endParaRPr>
            </a:p>
            <a:p>
              <a:pPr marL="365760" indent="-365760">
                <a:buClr>
                  <a:srgbClr val="582C83"/>
                </a:buClr>
                <a:buSzPct val="80000"/>
                <a:buFont typeface="STKaiti" panose="02010600040101010101" pitchFamily="2" charset="-122"/>
                <a:buChar char="►"/>
              </a:pPr>
              <a:r>
                <a:rPr lang="en-US" sz="2400" kern="0" dirty="0">
                  <a:solidFill>
                    <a:srgbClr val="582C83"/>
                  </a:solidFill>
                </a:rPr>
                <a:t>A leading investment firm and largest in Fixed Income</a:t>
              </a:r>
            </a:p>
            <a:p>
              <a:pPr marL="365760" indent="-365760">
                <a:buClr>
                  <a:srgbClr val="582C83"/>
                </a:buClr>
                <a:buSzPct val="80000"/>
                <a:buFont typeface="STKaiti" panose="02010600040101010101" pitchFamily="2" charset="-122"/>
                <a:buChar char="►"/>
              </a:pPr>
              <a:endParaRPr lang="en-US" sz="800" kern="0" dirty="0">
                <a:solidFill>
                  <a:srgbClr val="582C83"/>
                </a:solidFill>
              </a:endParaRPr>
            </a:p>
            <a:p>
              <a:pPr marL="365760" indent="-365760">
                <a:buClr>
                  <a:srgbClr val="582C83"/>
                </a:buClr>
                <a:buSzPct val="80000"/>
                <a:buFont typeface="STKaiti" panose="02010600040101010101" pitchFamily="2" charset="-122"/>
                <a:buChar char="►"/>
              </a:pPr>
              <a:r>
                <a:rPr lang="en-US" sz="2400" kern="0" dirty="0">
                  <a:solidFill>
                    <a:srgbClr val="582C83"/>
                  </a:solidFill>
                </a:rPr>
                <a:t>$619 billion in assets under management</a:t>
              </a:r>
              <a:r>
                <a:rPr lang="en-US" sz="2400" kern="0" baseline="30000" dirty="0">
                  <a:solidFill>
                    <a:srgbClr val="582C83"/>
                  </a:solidFill>
                </a:rPr>
                <a:t>1</a:t>
              </a:r>
            </a:p>
          </p:txBody>
        </p:sp>
      </p:grpSp>
      <p:sp>
        <p:nvSpPr>
          <p:cNvPr id="2" name="Rectangle 1">
            <a:extLst>
              <a:ext uri="{FF2B5EF4-FFF2-40B4-BE49-F238E27FC236}">
                <a16:creationId xmlns:a16="http://schemas.microsoft.com/office/drawing/2014/main" id="{7A2BC132-8813-4394-B3C7-DF90958C0768}"/>
              </a:ext>
            </a:extLst>
          </p:cNvPr>
          <p:cNvSpPr/>
          <p:nvPr/>
        </p:nvSpPr>
        <p:spPr>
          <a:xfrm>
            <a:off x="184789" y="5883623"/>
            <a:ext cx="12161520" cy="400110"/>
          </a:xfrm>
          <a:prstGeom prst="rect">
            <a:avLst/>
          </a:prstGeom>
        </p:spPr>
        <p:txBody>
          <a:bodyPr>
            <a:spAutoFit/>
          </a:bodyPr>
          <a:lstStyle/>
          <a:p>
            <a:r>
              <a:rPr lang="en-US" sz="1000" dirty="0">
                <a:solidFill>
                  <a:srgbClr val="636466"/>
                </a:solidFill>
              </a:rPr>
              <a:t>The Blackstone Group Inc. and its affiliates do not issue, provide any guarantee of, or have any obligations under, the life insurance and annuities issued by Fidelity &amp; Guaranty Life Insurance Company.</a:t>
            </a:r>
          </a:p>
          <a:p>
            <a:r>
              <a:rPr lang="en-US" sz="1000" baseline="30000" dirty="0">
                <a:solidFill>
                  <a:srgbClr val="636466"/>
                </a:solidFill>
              </a:rPr>
              <a:t>1 </a:t>
            </a:r>
            <a:r>
              <a:rPr lang="en-US" sz="1000" dirty="0">
                <a:solidFill>
                  <a:srgbClr val="636466"/>
                </a:solidFill>
              </a:rPr>
              <a:t>As of December 31, 2020.</a:t>
            </a:r>
          </a:p>
        </p:txBody>
      </p:sp>
      <p:sp>
        <p:nvSpPr>
          <p:cNvPr id="12" name="Footer Placeholder 5">
            <a:extLst>
              <a:ext uri="{FF2B5EF4-FFF2-40B4-BE49-F238E27FC236}">
                <a16:creationId xmlns:a16="http://schemas.microsoft.com/office/drawing/2014/main" id="{2031F2BD-DE1C-4BFD-9225-3F7F30AFBE8A}"/>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4" name="Footer Placeholder 5">
            <a:extLst>
              <a:ext uri="{FF2B5EF4-FFF2-40B4-BE49-F238E27FC236}">
                <a16:creationId xmlns:a16="http://schemas.microsoft.com/office/drawing/2014/main" id="{6ABCD7C0-3AC6-4161-A273-5E6CB97AAEBE}"/>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30</a:t>
            </a:fld>
            <a:endParaRPr lang="en-US" sz="1000" dirty="0">
              <a:solidFill>
                <a:srgbClr val="636466"/>
              </a:solidFill>
              <a:ea typeface="STKaiti"/>
            </a:endParaRPr>
          </a:p>
        </p:txBody>
      </p:sp>
    </p:spTree>
    <p:extLst>
      <p:ext uri="{BB962C8B-B14F-4D97-AF65-F5344CB8AC3E}">
        <p14:creationId xmlns:p14="http://schemas.microsoft.com/office/powerpoint/2010/main" val="278700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C2E177-5CCF-47CD-9327-70176E39B187}"/>
              </a:ext>
            </a:extLst>
          </p:cNvPr>
          <p:cNvPicPr>
            <a:picLocks noChangeAspect="1"/>
          </p:cNvPicPr>
          <p:nvPr/>
        </p:nvPicPr>
        <p:blipFill rotWithShape="1">
          <a:blip r:embed="rId3" cstate="screen">
            <a:alphaModFix/>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Footer Placeholder 5">
            <a:extLst>
              <a:ext uri="{FF2B5EF4-FFF2-40B4-BE49-F238E27FC236}">
                <a16:creationId xmlns:a16="http://schemas.microsoft.com/office/drawing/2014/main" id="{FAE93B16-7072-43F2-A237-C895B2BA53A6}"/>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TKaiti"/>
                <a:cs typeface="+mn-cs"/>
              </a:rPr>
              <a:t>For producer use only. Not for use with the general public.</a:t>
            </a:r>
          </a:p>
        </p:txBody>
      </p:sp>
      <p:sp>
        <p:nvSpPr>
          <p:cNvPr id="10" name="Rectangle 9">
            <a:extLst>
              <a:ext uri="{FF2B5EF4-FFF2-40B4-BE49-F238E27FC236}">
                <a16:creationId xmlns:a16="http://schemas.microsoft.com/office/drawing/2014/main" id="{E9E43E31-70E9-4273-91F5-039BA8A7F17B}"/>
              </a:ext>
            </a:extLst>
          </p:cNvPr>
          <p:cNvSpPr/>
          <p:nvPr/>
        </p:nvSpPr>
        <p:spPr bwMode="auto">
          <a:xfrm>
            <a:off x="5261811" y="0"/>
            <a:ext cx="6930189" cy="68580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graphicFrame>
        <p:nvGraphicFramePr>
          <p:cNvPr id="17" name="Table 16">
            <a:extLst>
              <a:ext uri="{FF2B5EF4-FFF2-40B4-BE49-F238E27FC236}">
                <a16:creationId xmlns:a16="http://schemas.microsoft.com/office/drawing/2014/main" id="{31E60926-7925-48C5-944A-860FC304D3FC}"/>
              </a:ext>
            </a:extLst>
          </p:cNvPr>
          <p:cNvGraphicFramePr>
            <a:graphicFrameLocks noGrp="1"/>
          </p:cNvGraphicFramePr>
          <p:nvPr>
            <p:extLst>
              <p:ext uri="{D42A27DB-BD31-4B8C-83A1-F6EECF244321}">
                <p14:modId xmlns:p14="http://schemas.microsoft.com/office/powerpoint/2010/main" val="494379094"/>
              </p:ext>
            </p:extLst>
          </p:nvPr>
        </p:nvGraphicFramePr>
        <p:xfrm>
          <a:off x="5591765" y="1439078"/>
          <a:ext cx="6071915" cy="920418"/>
        </p:xfrm>
        <a:graphic>
          <a:graphicData uri="http://schemas.openxmlformats.org/drawingml/2006/table">
            <a:tbl>
              <a:tblPr firstRow="1" bandRow="1">
                <a:tableStyleId>{073A0DAA-6AF3-43AB-8588-CEC1D06C72B9}</a:tableStyleId>
              </a:tblPr>
              <a:tblGrid>
                <a:gridCol w="6071915">
                  <a:extLst>
                    <a:ext uri="{9D8B030D-6E8A-4147-A177-3AD203B41FA5}">
                      <a16:colId xmlns:a16="http://schemas.microsoft.com/office/drawing/2014/main" val="1939136074"/>
                    </a:ext>
                  </a:extLst>
                </a:gridCol>
              </a:tblGrid>
              <a:tr h="920418">
                <a:tc>
                  <a:txBody>
                    <a:bodyPr/>
                    <a:lstStyle/>
                    <a:p>
                      <a:pPr algn="ctr">
                        <a:lnSpc>
                          <a:spcPct val="100000"/>
                        </a:lnSpc>
                        <a:spcBef>
                          <a:spcPts val="0"/>
                        </a:spcBef>
                        <a:spcAft>
                          <a:spcPts val="0"/>
                        </a:spcAft>
                      </a:pPr>
                      <a:r>
                        <a:rPr lang="en-US" sz="2800" b="1" dirty="0">
                          <a:solidFill>
                            <a:schemeClr val="bg1"/>
                          </a:solidFill>
                        </a:rPr>
                        <a:t>RATED</a:t>
                      </a:r>
                      <a:r>
                        <a:rPr lang="en-US" sz="2800" dirty="0">
                          <a:solidFill>
                            <a:schemeClr val="bg1"/>
                          </a:solidFill>
                        </a:rPr>
                        <a:t> </a:t>
                      </a:r>
                      <a:r>
                        <a:rPr lang="en-US" sz="2800" b="1" dirty="0">
                          <a:solidFill>
                            <a:srgbClr val="FF9800"/>
                          </a:solidFill>
                        </a:rPr>
                        <a:t>A-</a:t>
                      </a:r>
                      <a:r>
                        <a:rPr lang="en-US" sz="2800" dirty="0">
                          <a:solidFill>
                            <a:schemeClr val="bg1"/>
                          </a:solidFill>
                        </a:rPr>
                        <a:t> </a:t>
                      </a:r>
                      <a:r>
                        <a:rPr lang="en-US" sz="2800" b="1" dirty="0">
                          <a:solidFill>
                            <a:schemeClr val="bg1"/>
                          </a:solidFill>
                        </a:rPr>
                        <a:t>by A.M. Best</a:t>
                      </a:r>
                      <a:r>
                        <a:rPr lang="en-US" sz="2800" b="1" baseline="0" dirty="0">
                          <a:solidFill>
                            <a:schemeClr val="bg1"/>
                          </a:solidFill>
                        </a:rPr>
                        <a:t>   </a:t>
                      </a:r>
                      <a:r>
                        <a:rPr lang="en-US" sz="1600" b="1" baseline="0" dirty="0">
                          <a:solidFill>
                            <a:schemeClr val="bg1"/>
                          </a:solidFill>
                        </a:rPr>
                        <a:t>Outlook Stable</a:t>
                      </a:r>
                      <a:endParaRPr lang="en-US" sz="1400" b="1" baseline="30000" dirty="0">
                        <a:solidFill>
                          <a:schemeClr val="bg1"/>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82C83"/>
                    </a:solidFill>
                  </a:tcPr>
                </a:tc>
                <a:extLst>
                  <a:ext uri="{0D108BD9-81ED-4DB2-BD59-A6C34878D82A}">
                    <a16:rowId xmlns:a16="http://schemas.microsoft.com/office/drawing/2014/main" val="2340342537"/>
                  </a:ext>
                </a:extLst>
              </a:tr>
            </a:tbl>
          </a:graphicData>
        </a:graphic>
      </p:graphicFrame>
      <p:sp>
        <p:nvSpPr>
          <p:cNvPr id="12" name="TextBox 11">
            <a:extLst>
              <a:ext uri="{FF2B5EF4-FFF2-40B4-BE49-F238E27FC236}">
                <a16:creationId xmlns:a16="http://schemas.microsoft.com/office/drawing/2014/main" id="{F7B778F9-91F9-464A-A050-A963678A7B70}"/>
              </a:ext>
            </a:extLst>
          </p:cNvPr>
          <p:cNvSpPr txBox="1"/>
          <p:nvPr/>
        </p:nvSpPr>
        <p:spPr>
          <a:xfrm>
            <a:off x="5682196" y="627963"/>
            <a:ext cx="4607234" cy="461665"/>
          </a:xfrm>
          <a:prstGeom prst="rect">
            <a:avLst/>
          </a:prstGeom>
          <a:ln>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9800"/>
                </a:solidFill>
                <a:effectLst/>
                <a:uLnTx/>
                <a:uFillTx/>
                <a:latin typeface="Arial"/>
                <a:ea typeface="STKaiti"/>
                <a:cs typeface="+mn-cs"/>
              </a:rPr>
              <a:t>Ratings</a:t>
            </a:r>
          </a:p>
        </p:txBody>
      </p:sp>
      <p:sp>
        <p:nvSpPr>
          <p:cNvPr id="13" name="Content Placeholder 9">
            <a:extLst>
              <a:ext uri="{FF2B5EF4-FFF2-40B4-BE49-F238E27FC236}">
                <a16:creationId xmlns:a16="http://schemas.microsoft.com/office/drawing/2014/main" id="{1C2DF362-7B05-44C3-AA70-310B8517284F}"/>
              </a:ext>
            </a:extLst>
          </p:cNvPr>
          <p:cNvSpPr txBox="1">
            <a:spLocks/>
          </p:cNvSpPr>
          <p:nvPr/>
        </p:nvSpPr>
        <p:spPr>
          <a:xfrm>
            <a:off x="505629" y="2413520"/>
            <a:ext cx="3425348" cy="2406969"/>
          </a:xfrm>
          <a:prstGeom prst="rect">
            <a:avLst/>
          </a:prstGeom>
        </p:spPr>
        <p:txBody>
          <a:bodyPr vert="horz" lIns="0" tIns="0" rIns="0" bIns="45720" rtlCol="0">
            <a:noAutofit/>
          </a:bodyPr>
          <a:lstStyle>
            <a:lvl1pPr marL="0" indent="1587" algn="l" defTabSz="1034058" rtl="0" eaLnBrk="1" fontAlgn="base" hangingPunct="1">
              <a:lnSpc>
                <a:spcPct val="100000"/>
              </a:lnSpc>
              <a:spcBef>
                <a:spcPts val="1000"/>
              </a:spcBef>
              <a:spcAft>
                <a:spcPts val="300"/>
              </a:spcAft>
              <a:buClrTx/>
              <a:buSzTx/>
              <a:buFontTx/>
              <a:buNone/>
              <a:defRPr lang="en-US" sz="900" b="0" i="0" kern="0">
                <a:solidFill>
                  <a:schemeClr val="tx1"/>
                </a:solidFill>
                <a:latin typeface="+mn-lt"/>
                <a:ea typeface="+mn-ea"/>
                <a:cs typeface="Arial" panose="020B0604020202020204" pitchFamily="34" charset="0"/>
              </a:defRPr>
            </a:lvl1pPr>
            <a:lvl2pPr marL="367982" indent="-140970" algn="l" defTabSz="1034058" rtl="0" eaLnBrk="1" fontAlgn="base" hangingPunct="1">
              <a:lnSpc>
                <a:spcPct val="100000"/>
              </a:lnSpc>
              <a:spcBef>
                <a:spcPts val="200"/>
              </a:spcBef>
              <a:spcAft>
                <a:spcPts val="300"/>
              </a:spcAft>
              <a:buClrTx/>
              <a:buSzPct val="80000"/>
              <a:buFont typeface="Arial" panose="020B0604020202020204" pitchFamily="34" charset="0"/>
              <a:buChar char="►"/>
              <a:defRPr lang="en-US" sz="900" b="0" i="0" kern="1200">
                <a:solidFill>
                  <a:schemeClr val="tx1"/>
                </a:solidFill>
                <a:latin typeface="+mn-lt"/>
                <a:ea typeface="+mn-ea"/>
                <a:cs typeface="Arial" panose="020B0604020202020204" pitchFamily="34" charset="0"/>
              </a:defRPr>
            </a:lvl2pPr>
            <a:lvl3pPr marL="618026" indent="-156063" algn="l" defTabSz="1034058" rtl="0" eaLnBrk="1" fontAlgn="base" hangingPunct="1">
              <a:lnSpc>
                <a:spcPct val="100000"/>
              </a:lnSpc>
              <a:spcBef>
                <a:spcPts val="300"/>
              </a:spcBef>
              <a:spcAft>
                <a:spcPts val="300"/>
              </a:spcAft>
              <a:buClrTx/>
              <a:buSzPct val="115000"/>
              <a:buFont typeface="Arial" panose="020B0604020202020204" pitchFamily="34" charset="0"/>
              <a:buChar char="−"/>
              <a:defRPr lang="en-US" sz="900" b="0" i="0" kern="0">
                <a:solidFill>
                  <a:schemeClr val="tx1"/>
                </a:solidFill>
                <a:latin typeface="+mn-lt"/>
                <a:ea typeface="+mn-ea"/>
                <a:cs typeface="Arial" panose="020B0604020202020204" pitchFamily="34" charset="0"/>
              </a:defRPr>
            </a:lvl3pPr>
            <a:lvl4pPr marL="844549" indent="-157162" algn="l" defTabSz="1034058" rtl="0" eaLnBrk="1" fontAlgn="base" hangingPunct="1">
              <a:lnSpc>
                <a:spcPct val="100000"/>
              </a:lnSpc>
              <a:spcBef>
                <a:spcPts val="300"/>
              </a:spcBef>
              <a:spcAft>
                <a:spcPts val="300"/>
              </a:spcAft>
              <a:buClrTx/>
              <a:buSzPct val="70000"/>
              <a:buFont typeface="Arial" panose="020B0604020202020204" pitchFamily="34" charset="0"/>
              <a:buChar char="►"/>
              <a:defRPr lang="en-US" sz="900" b="0" i="0" kern="0">
                <a:solidFill>
                  <a:schemeClr val="tx1"/>
                </a:solidFill>
                <a:latin typeface="+mn-lt"/>
                <a:ea typeface="+mn-ea"/>
                <a:cs typeface="Arial" panose="020B0604020202020204" pitchFamily="34" charset="0"/>
              </a:defRPr>
            </a:lvl4pPr>
            <a:lvl5pPr marL="1071562" indent="-157162" algn="l" defTabSz="1034058" rtl="0" eaLnBrk="1" fontAlgn="base" hangingPunct="1">
              <a:lnSpc>
                <a:spcPct val="100000"/>
              </a:lnSpc>
              <a:spcBef>
                <a:spcPts val="300"/>
              </a:spcBef>
              <a:spcAft>
                <a:spcPts val="300"/>
              </a:spcAft>
              <a:buClrTx/>
              <a:buSzPct val="90000"/>
              <a:buFont typeface="Symbol"/>
              <a:buChar char="·"/>
              <a:defRPr lang="en-US" sz="900" b="0" i="0" kern="1200">
                <a:solidFill>
                  <a:schemeClr val="tx1"/>
                </a:solidFill>
                <a:latin typeface="+mn-lt"/>
                <a:ea typeface="+mn-ea"/>
                <a:cs typeface="Arial" panose="020B0604020202020204"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marL="0" marR="0" lvl="0" indent="0" algn="l" defTabSz="1034058" rtl="0" eaLnBrk="1" fontAlgn="base" latinLnBrk="0" hangingPunct="1">
              <a:lnSpc>
                <a:spcPct val="100000"/>
              </a:lnSpc>
              <a:spcBef>
                <a:spcPts val="1000"/>
              </a:spcBef>
              <a:spcAft>
                <a:spcPts val="300"/>
              </a:spcAft>
              <a:buClrTx/>
              <a:buSzTx/>
              <a:buFontTx/>
              <a:buNone/>
              <a:tabLst/>
              <a:defRPr/>
            </a:pPr>
            <a:r>
              <a:rPr kumimoji="0" lang="en-US" sz="3000" b="0" i="0" u="none" strike="noStrike" kern="0" cap="none" spc="0" normalizeH="0" baseline="0" noProof="0" dirty="0">
                <a:ln>
                  <a:noFill/>
                </a:ln>
                <a:solidFill>
                  <a:srgbClr val="FFFFFF"/>
                </a:solidFill>
                <a:effectLst/>
                <a:uLnTx/>
                <a:uFillTx/>
                <a:latin typeface="Arial"/>
                <a:ea typeface="STKaiti"/>
                <a:cs typeface="Helvetica" panose="020B0604020202020204" pitchFamily="34" charset="0"/>
              </a:rPr>
              <a:t>Rapidly climbing into </a:t>
            </a:r>
            <a:r>
              <a:rPr kumimoji="0" lang="en-US" sz="3000" i="0" u="none" strike="noStrike" kern="0" cap="none" spc="0" normalizeH="0" baseline="0" noProof="0" dirty="0">
                <a:ln>
                  <a:noFill/>
                </a:ln>
                <a:solidFill>
                  <a:srgbClr val="FFFFFF"/>
                </a:solidFill>
                <a:effectLst/>
                <a:uLnTx/>
                <a:uFillTx/>
                <a:latin typeface="Arial"/>
                <a:ea typeface="STKaiti"/>
                <a:cs typeface="Helvetica" panose="020B0604020202020204" pitchFamily="34" charset="0"/>
              </a:rPr>
              <a:t>the</a:t>
            </a:r>
            <a:r>
              <a:rPr kumimoji="0" lang="en-US" sz="3000" b="1" i="0" u="none" strike="noStrike" kern="0" cap="none" spc="0" normalizeH="0" baseline="0" noProof="0" dirty="0">
                <a:ln>
                  <a:noFill/>
                </a:ln>
                <a:solidFill>
                  <a:srgbClr val="FFFFFF"/>
                </a:solidFill>
                <a:effectLst/>
                <a:uLnTx/>
                <a:uFillTx/>
                <a:latin typeface="Arial"/>
                <a:ea typeface="STKaiti"/>
                <a:cs typeface="Helvetica" panose="020B0604020202020204" pitchFamily="34" charset="0"/>
              </a:rPr>
              <a:t> </a:t>
            </a:r>
            <a:r>
              <a:rPr kumimoji="0" lang="en-US" sz="3000" b="1" i="0" u="none" strike="noStrike" kern="0" cap="none" spc="0" normalizeH="0" baseline="0" noProof="0" dirty="0">
                <a:ln>
                  <a:noFill/>
                </a:ln>
                <a:solidFill>
                  <a:srgbClr val="FF9800"/>
                </a:solidFill>
                <a:effectLst/>
                <a:uLnTx/>
                <a:uFillTx/>
                <a:latin typeface="Arial"/>
                <a:ea typeface="STKaiti"/>
                <a:cs typeface="Helvetica" panose="020B0604020202020204" pitchFamily="34" charset="0"/>
              </a:rPr>
              <a:t>FIA Top 10</a:t>
            </a:r>
            <a:r>
              <a:rPr kumimoji="0" lang="en-US" sz="3000" b="1" i="0" u="none" strike="noStrike" kern="0" cap="none" spc="0" normalizeH="0" baseline="0" noProof="0" dirty="0">
                <a:ln>
                  <a:noFill/>
                </a:ln>
                <a:solidFill>
                  <a:srgbClr val="FFC20E"/>
                </a:solidFill>
                <a:effectLst/>
                <a:uLnTx/>
                <a:uFillTx/>
                <a:latin typeface="Arial"/>
                <a:ea typeface="STKaiti"/>
                <a:cs typeface="Helvetica" panose="020B0604020202020204" pitchFamily="34" charset="0"/>
              </a:rPr>
              <a:t> </a:t>
            </a:r>
            <a:r>
              <a:rPr kumimoji="0" lang="en-US" sz="3000" b="0" i="0" u="none" strike="noStrike" kern="0" cap="none" spc="0" normalizeH="0" baseline="0" noProof="0" dirty="0">
                <a:ln>
                  <a:noFill/>
                </a:ln>
                <a:solidFill>
                  <a:srgbClr val="FFFFFF"/>
                </a:solidFill>
                <a:effectLst/>
                <a:uLnTx/>
                <a:uFillTx/>
                <a:latin typeface="Arial"/>
                <a:ea typeface="STKaiti"/>
                <a:cs typeface="Helvetica" panose="020B0604020202020204" pitchFamily="34" charset="0"/>
              </a:rPr>
              <a:t>and expanding into</a:t>
            </a:r>
            <a:r>
              <a:rPr kumimoji="0" lang="en-US" sz="3000" b="0" i="0" u="none" strike="noStrike" kern="0" cap="none" spc="0" normalizeH="0" baseline="0" noProof="0" dirty="0">
                <a:ln>
                  <a:noFill/>
                </a:ln>
                <a:solidFill>
                  <a:srgbClr val="FFC20E"/>
                </a:solidFill>
                <a:effectLst/>
                <a:uLnTx/>
                <a:uFillTx/>
                <a:latin typeface="Arial"/>
                <a:ea typeface="STKaiti"/>
                <a:cs typeface="Helvetica" panose="020B0604020202020204" pitchFamily="34" charset="0"/>
              </a:rPr>
              <a:t> </a:t>
            </a:r>
            <a:r>
              <a:rPr kumimoji="0" lang="en-US" sz="3000" b="1" i="0" u="none" strike="noStrike" kern="0" cap="none" spc="0" normalizeH="0" baseline="0" noProof="0" dirty="0">
                <a:ln>
                  <a:noFill/>
                </a:ln>
                <a:solidFill>
                  <a:srgbClr val="FF9800"/>
                </a:solidFill>
                <a:effectLst/>
                <a:uLnTx/>
                <a:uFillTx/>
                <a:latin typeface="Arial"/>
                <a:ea typeface="STKaiti"/>
                <a:cs typeface="Helvetica" panose="020B0604020202020204" pitchFamily="34" charset="0"/>
              </a:rPr>
              <a:t>new channels</a:t>
            </a:r>
            <a:endParaRPr kumimoji="0" lang="en-US" sz="3000" b="1" i="0" u="none" strike="noStrike" kern="0" cap="none" spc="0" normalizeH="0" baseline="30000" noProof="0" dirty="0">
              <a:ln>
                <a:noFill/>
              </a:ln>
              <a:solidFill>
                <a:srgbClr val="FF9800"/>
              </a:solidFill>
              <a:effectLst/>
              <a:uLnTx/>
              <a:uFillTx/>
              <a:latin typeface="Arial"/>
              <a:ea typeface="STKaiti"/>
              <a:cs typeface="Helvetica" panose="020B0604020202020204" pitchFamily="34" charset="0"/>
            </a:endParaRPr>
          </a:p>
        </p:txBody>
      </p:sp>
      <p:sp>
        <p:nvSpPr>
          <p:cNvPr id="11" name="TextBox 10">
            <a:extLst>
              <a:ext uri="{FF2B5EF4-FFF2-40B4-BE49-F238E27FC236}">
                <a16:creationId xmlns:a16="http://schemas.microsoft.com/office/drawing/2014/main" id="{3FA65499-20CD-4FEB-B309-326D7F51F9EA}"/>
              </a:ext>
            </a:extLst>
          </p:cNvPr>
          <p:cNvSpPr txBox="1"/>
          <p:nvPr/>
        </p:nvSpPr>
        <p:spPr>
          <a:xfrm>
            <a:off x="5603323" y="5890478"/>
            <a:ext cx="6045338" cy="830997"/>
          </a:xfrm>
          <a:prstGeom prst="rect">
            <a:avLst/>
          </a:prstGeom>
          <a:ln>
            <a:noFill/>
          </a:ln>
        </p:spPr>
        <p:txBody>
          <a:bodyPr wrap="square" lIns="0" tIns="0" rIns="0" bIns="0" rtlCol="0" anchor="ctr" anchorCtr="0">
            <a:spAutoFit/>
          </a:bodyPr>
          <a:lstStyle/>
          <a:p>
            <a:pPr lvl="0">
              <a:defRPr/>
            </a:pPr>
            <a:r>
              <a:rPr lang="en-US" sz="900" kern="0" dirty="0">
                <a:solidFill>
                  <a:srgbClr val="636466"/>
                </a:solidFill>
              </a:rPr>
              <a:t>A.M. Best Financial Strength Rating: A- (“Excellent”), 4th highest out of 16 ratings for financial strength. Rating as of December 4, 2020. Financial strength rating for Fidelity &amp; Guaranty Life Insurance Company for S&amp;P is A-, 3rd highest out of 11 ratings for financial strength. Rating as of October 8, 2020. Financial strength rating for Fidelity &amp; Guaranty Life Insurance Company for Fitch is A-, 3rd highest out of 11 ratings for financial strength. Rating as of September 30, 2020. Financial strength rating for Fidelity &amp; Guaranty Life Insurance Company for Moody’s is Baa1, 4th highest out of </a:t>
            </a:r>
          </a:p>
          <a:p>
            <a:pPr lvl="0">
              <a:defRPr/>
            </a:pPr>
            <a:r>
              <a:rPr lang="en-US" sz="900" kern="0" dirty="0">
                <a:solidFill>
                  <a:srgbClr val="636466"/>
                </a:solidFill>
              </a:rPr>
              <a:t>9 ratings for financial strength. Rating as of June 1, 2020.</a:t>
            </a:r>
            <a:endParaRPr kumimoji="0" lang="en-US" sz="900" b="0" i="0" u="none" strike="noStrike" kern="0" cap="none" spc="0" normalizeH="0" baseline="0" noProof="0" dirty="0">
              <a:ln>
                <a:noFill/>
              </a:ln>
              <a:solidFill>
                <a:srgbClr val="636466"/>
              </a:solidFill>
              <a:effectLst/>
              <a:uLnTx/>
              <a:uFillTx/>
              <a:latin typeface="Arial"/>
              <a:ea typeface="STKaiti"/>
              <a:cs typeface="+mn-cs"/>
            </a:endParaRPr>
          </a:p>
        </p:txBody>
      </p:sp>
      <p:graphicFrame>
        <p:nvGraphicFramePr>
          <p:cNvPr id="2" name="Table 1">
            <a:extLst>
              <a:ext uri="{FF2B5EF4-FFF2-40B4-BE49-F238E27FC236}">
                <a16:creationId xmlns:a16="http://schemas.microsoft.com/office/drawing/2014/main" id="{45E6034E-AC9E-45FA-8E52-40F50CB65BB2}"/>
              </a:ext>
            </a:extLst>
          </p:cNvPr>
          <p:cNvGraphicFramePr>
            <a:graphicFrameLocks noGrp="1"/>
          </p:cNvGraphicFramePr>
          <p:nvPr>
            <p:extLst>
              <p:ext uri="{D42A27DB-BD31-4B8C-83A1-F6EECF244321}">
                <p14:modId xmlns:p14="http://schemas.microsoft.com/office/powerpoint/2010/main" val="753840395"/>
              </p:ext>
            </p:extLst>
          </p:nvPr>
        </p:nvGraphicFramePr>
        <p:xfrm>
          <a:off x="5723378" y="2802487"/>
          <a:ext cx="5808689" cy="2787207"/>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1130262576"/>
                    </a:ext>
                  </a:extLst>
                </a:gridCol>
                <a:gridCol w="1833571">
                  <a:extLst>
                    <a:ext uri="{9D8B030D-6E8A-4147-A177-3AD203B41FA5}">
                      <a16:colId xmlns:a16="http://schemas.microsoft.com/office/drawing/2014/main" val="4219458707"/>
                    </a:ext>
                  </a:extLst>
                </a:gridCol>
                <a:gridCol w="1689118">
                  <a:extLst>
                    <a:ext uri="{9D8B030D-6E8A-4147-A177-3AD203B41FA5}">
                      <a16:colId xmlns:a16="http://schemas.microsoft.com/office/drawing/2014/main" val="1169993414"/>
                    </a:ext>
                  </a:extLst>
                </a:gridCol>
              </a:tblGrid>
              <a:tr h="464922">
                <a:tc gridSpan="2">
                  <a:txBody>
                    <a:bodyPr/>
                    <a:lstStyle/>
                    <a:p>
                      <a:pPr>
                        <a:lnSpc>
                          <a:spcPct val="100000"/>
                        </a:lnSpc>
                        <a:spcBef>
                          <a:spcPts val="0"/>
                        </a:spcBef>
                        <a:spcAft>
                          <a:spcPts val="0"/>
                        </a:spcAft>
                      </a:pPr>
                      <a:r>
                        <a:rPr lang="en-US" sz="1800" b="1" dirty="0">
                          <a:solidFill>
                            <a:srgbClr val="582C83"/>
                          </a:solidFill>
                        </a:rPr>
                        <a:t>Insurance Operating Subsidiaries</a:t>
                      </a:r>
                      <a:endParaRPr lang="en-US" sz="1800" b="1" baseline="30000" dirty="0">
                        <a:solidFill>
                          <a:srgbClr val="582C83"/>
                        </a:solidFill>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D1D5D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solidFill>
                          <a:schemeClr val="bg1"/>
                        </a:solidFill>
                      </a:endParaRPr>
                    </a:p>
                  </a:txBody>
                  <a:tcPr marL="18288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0000"/>
                        </a:lnSpc>
                        <a:spcBef>
                          <a:spcPts val="0"/>
                        </a:spcBef>
                        <a:spcAft>
                          <a:spcPts val="0"/>
                        </a:spcAft>
                      </a:pPr>
                      <a:r>
                        <a:rPr lang="en-US" sz="1800" b="1" dirty="0">
                          <a:solidFill>
                            <a:srgbClr val="582C83"/>
                          </a:solidFill>
                        </a:rPr>
                        <a:t>Outlook</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D1D5D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079943"/>
                  </a:ext>
                </a:extLst>
              </a:tr>
              <a:tr h="774095">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800" b="1" dirty="0">
                          <a:solidFill>
                            <a:srgbClr val="582C83"/>
                          </a:solidFill>
                        </a:rPr>
                        <a:t>S&amp;P Global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D1D5D5"/>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800" b="1" kern="1200" dirty="0">
                          <a:solidFill>
                            <a:srgbClr val="FF9800"/>
                          </a:solidFill>
                          <a:latin typeface="+mn-lt"/>
                          <a:ea typeface="+mn-ea"/>
                          <a:cs typeface="+mn-cs"/>
                        </a:rPr>
                        <a:t>A-</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D1D5D5"/>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800" b="0" dirty="0">
                          <a:solidFill>
                            <a:srgbClr val="582C83"/>
                          </a:solidFill>
                        </a:rPr>
                        <a:t>Stable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D1D5D5"/>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8695954"/>
                  </a:ext>
                </a:extLst>
              </a:tr>
              <a:tr h="774095">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800" b="1" dirty="0">
                          <a:solidFill>
                            <a:srgbClr val="582C83"/>
                          </a:solidFill>
                        </a:rPr>
                        <a:t>Fitch</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800" b="1" kern="1200" dirty="0">
                          <a:solidFill>
                            <a:srgbClr val="FF9800"/>
                          </a:solidFill>
                          <a:latin typeface="+mn-lt"/>
                          <a:ea typeface="+mn-ea"/>
                          <a:cs typeface="+mn-cs"/>
                        </a:rPr>
                        <a:t>A-</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800" b="0" dirty="0">
                          <a:solidFill>
                            <a:srgbClr val="582C83"/>
                          </a:solidFill>
                        </a:rPr>
                        <a:t>Stable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4383581"/>
                  </a:ext>
                </a:extLst>
              </a:tr>
              <a:tr h="774095">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800" b="1" dirty="0">
                          <a:solidFill>
                            <a:srgbClr val="582C83"/>
                          </a:solidFill>
                        </a:rPr>
                        <a:t>Moody’s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800" b="1" kern="1200" dirty="0">
                          <a:solidFill>
                            <a:srgbClr val="FF9800"/>
                          </a:solidFill>
                          <a:latin typeface="+mn-lt"/>
                          <a:ea typeface="+mn-ea"/>
                          <a:cs typeface="+mn-cs"/>
                        </a:rPr>
                        <a:t>Baa1</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800" b="0" dirty="0">
                          <a:solidFill>
                            <a:srgbClr val="582C83"/>
                          </a:solidFill>
                        </a:rPr>
                        <a:t>Stable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6075680"/>
                  </a:ext>
                </a:extLst>
              </a:tr>
            </a:tbl>
          </a:graphicData>
        </a:graphic>
      </p:graphicFrame>
      <p:sp>
        <p:nvSpPr>
          <p:cNvPr id="14" name="Footer Placeholder 5">
            <a:extLst>
              <a:ext uri="{FF2B5EF4-FFF2-40B4-BE49-F238E27FC236}">
                <a16:creationId xmlns:a16="http://schemas.microsoft.com/office/drawing/2014/main" id="{5364E111-F4DF-4665-B490-E420C36187E7}"/>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31</a:t>
            </a:fld>
            <a:endParaRPr lang="en-US" sz="1000" dirty="0">
              <a:solidFill>
                <a:srgbClr val="636466"/>
              </a:solidFill>
              <a:ea typeface="STKaiti"/>
            </a:endParaRPr>
          </a:p>
        </p:txBody>
      </p:sp>
    </p:spTree>
    <p:extLst>
      <p:ext uri="{BB962C8B-B14F-4D97-AF65-F5344CB8AC3E}">
        <p14:creationId xmlns:p14="http://schemas.microsoft.com/office/powerpoint/2010/main" val="122569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EEFADA-089A-4803-8B4E-2B1F9328F669}"/>
              </a:ext>
            </a:extLst>
          </p:cNvPr>
          <p:cNvSpPr/>
          <p:nvPr/>
        </p:nvSpPr>
        <p:spPr>
          <a:xfrm>
            <a:off x="272716" y="1322173"/>
            <a:ext cx="11639197" cy="5374059"/>
          </a:xfrm>
          <a:prstGeom prst="rect">
            <a:avLst/>
          </a:prstGeom>
        </p:spPr>
        <p:txBody>
          <a:bodyPr wrap="square" lIns="0" rIns="0">
            <a:noAutofit/>
          </a:bodyPr>
          <a:lstStyle/>
          <a:p>
            <a:pPr marL="12700" marR="147320">
              <a:defRPr/>
            </a:pPr>
            <a:r>
              <a:rPr lang="en-US" sz="1000" dirty="0">
                <a:latin typeface="+mj-lt"/>
                <a:cs typeface="Arial" panose="020B0604020202020204" pitchFamily="34" charset="0"/>
              </a:rPr>
              <a:t>“F&amp;G” is the marketing name for Fidelity &amp; Guaranty Life Insurance Company issuing insurance in the United States outside of New York. Life insurance and annuities issued by Fidelity &amp; Guaranty Life Insurance Company, Des Moines, IA. Guarantees are based on the claims paying ability of the issuing insurer, Fidelity &amp; Guaranty Life Insurance Company, Des Moines, IA.</a:t>
            </a:r>
          </a:p>
          <a:p>
            <a:pPr marL="12700" marR="147320">
              <a:defRPr/>
            </a:pPr>
            <a:endParaRPr lang="en-US" sz="1000" dirty="0">
              <a:latin typeface="+mj-lt"/>
              <a:cs typeface="Arial" panose="020B0604020202020204" pitchFamily="34" charset="0"/>
            </a:endParaRPr>
          </a:p>
          <a:p>
            <a:pPr marL="12700" marR="147320" lvl="0">
              <a:defRPr/>
            </a:pPr>
            <a:r>
              <a:rPr lang="en-US" sz="1000" dirty="0">
                <a:solidFill>
                  <a:srgbClr val="4D4D4F"/>
                </a:solidFill>
                <a:latin typeface="+mj-lt"/>
                <a:cs typeface="Arial" panose="020B0604020202020204" pitchFamily="34" charset="0"/>
              </a:rPr>
              <a:t>The Blackstone Group Inc. and its affiliates do not issue, provide any guarantee of, or have any obligations under, the life insurance and annuities issued by Fidelity &amp; Guaranty Life Insurance Company.</a:t>
            </a:r>
          </a:p>
          <a:p>
            <a:pPr marL="12700" marR="147320" lvl="0">
              <a:defRPr/>
            </a:pPr>
            <a:endParaRPr lang="en-US" sz="1000" dirty="0">
              <a:solidFill>
                <a:srgbClr val="4D4D4F"/>
              </a:solidFill>
              <a:latin typeface="+mj-lt"/>
              <a:cs typeface="Arial" panose="020B0604020202020204" pitchFamily="34" charset="0"/>
            </a:endParaRPr>
          </a:p>
          <a:p>
            <a:pPr marL="12700" marR="147320">
              <a:defRPr/>
            </a:pPr>
            <a:r>
              <a:rPr lang="en-US" sz="1000" dirty="0">
                <a:latin typeface="+mj-lt"/>
              </a:rPr>
              <a:t>The provisions, riders and optional additional features of this product have limitations and restrictions, and may have additional charges. Contracts are subject to state availability, and certain restrictions may apply.</a:t>
            </a:r>
          </a:p>
          <a:p>
            <a:pPr marL="12700" marR="147320" lvl="0">
              <a:defRPr/>
            </a:pPr>
            <a:endParaRPr lang="en-US" sz="1000" dirty="0">
              <a:solidFill>
                <a:srgbClr val="4D4D4F"/>
              </a:solidFill>
              <a:latin typeface="+mj-lt"/>
              <a:cs typeface="Arial" panose="020B0604020202020204" pitchFamily="34" charset="0"/>
            </a:endParaRPr>
          </a:p>
          <a:p>
            <a:pPr lvl="0">
              <a:defRPr/>
            </a:pPr>
            <a:r>
              <a:rPr lang="en-US" sz="1000" dirty="0">
                <a:solidFill>
                  <a:srgbClr val="4D4D4F"/>
                </a:solidFill>
                <a:latin typeface="+mj-lt"/>
                <a:cs typeface="Arial" panose="020B0604020202020204" pitchFamily="34" charset="0"/>
              </a:rPr>
              <a:t>Information provided regarding tax or estate planning should not be considered tax or legal advice. Consult your own tax professional or attorney regarding your client’s unique situation.</a:t>
            </a:r>
          </a:p>
          <a:p>
            <a:pPr marL="12700" marR="147320">
              <a:defRPr/>
            </a:pPr>
            <a:endParaRPr lang="en-US" sz="1000" dirty="0">
              <a:latin typeface="+mj-lt"/>
              <a:cs typeface="Arial" panose="020B0604020202020204" pitchFamily="34" charset="0"/>
            </a:endParaRPr>
          </a:p>
          <a:p>
            <a:pPr marL="12700" marR="147320">
              <a:defRPr/>
            </a:pPr>
            <a:r>
              <a:rPr lang="en-US" sz="1000" dirty="0">
                <a:latin typeface="+mj-lt"/>
              </a:rPr>
              <a:t>Surrender charges and market value adjustment may apply to partial and full surrenders. Surrenders may be taxable and may be subject to penalties prior to age 59 ½.</a:t>
            </a:r>
          </a:p>
          <a:p>
            <a:pPr marL="12700" marR="147320">
              <a:defRPr/>
            </a:pPr>
            <a:endParaRPr lang="en-US" sz="1000" dirty="0">
              <a:latin typeface="+mj-lt"/>
              <a:cs typeface="Arial" panose="020B0604020202020204" pitchFamily="34" charset="0"/>
            </a:endParaRPr>
          </a:p>
          <a:p>
            <a:pPr marL="12700" marR="147320">
              <a:defRPr/>
            </a:pPr>
            <a:r>
              <a:rPr lang="en-US" sz="1000" dirty="0">
                <a:latin typeface="+mj-lt"/>
                <a:cs typeface="Arial" panose="020B0604020202020204" pitchFamily="34" charset="0"/>
              </a:rPr>
              <a:t>Past performance does not guarantee future result. </a:t>
            </a:r>
          </a:p>
          <a:p>
            <a:pPr marL="12700" marR="147320">
              <a:defRPr/>
            </a:pPr>
            <a:endParaRPr lang="en-US" sz="1000" dirty="0">
              <a:latin typeface="+mj-lt"/>
              <a:cs typeface="Arial" panose="020B0604020202020204" pitchFamily="34" charset="0"/>
            </a:endParaRPr>
          </a:p>
          <a:p>
            <a:pPr marL="12700" marR="147320">
              <a:defRPr/>
            </a:pPr>
            <a:r>
              <a:rPr lang="en-US" sz="1000" dirty="0">
                <a:latin typeface="+mj-lt"/>
                <a:cs typeface="Arial" panose="020B0604020202020204" pitchFamily="34" charset="0"/>
              </a:rPr>
              <a:t>Rates subject to change at insurer’s discretion and are effective annual rates.</a:t>
            </a:r>
          </a:p>
          <a:p>
            <a:pPr marL="12700" marR="147320" lvl="0">
              <a:defRPr/>
            </a:pPr>
            <a:endParaRPr lang="en-US" sz="1000" strike="sngStrike" dirty="0">
              <a:latin typeface="+mj-lt"/>
              <a:cs typeface="Arial" panose="020B0604020202020204" pitchFamily="34" charset="0"/>
            </a:endParaRPr>
          </a:p>
          <a:p>
            <a:r>
              <a:rPr lang="en-US" sz="1000" dirty="0">
                <a:latin typeface="+mj-lt"/>
              </a:rPr>
              <a:t>The “S&amp;P 500 Index” is a product of S&amp;P Dow Jones Indices LLC, a division of S&amp;P Global, or its affiliates (“SPDJI”) and has been licensed for use by Fidelity &amp; Guaranty Life Insurance Company. Standard &amp; Poor’s® and S&amp;P® are registered trademarks of Standard &amp; Poor’s Financial Services LLC, a division of S&amp;P Global (“S&amp;P”); Dow Jones® is a registered trademark of Dow Jones Trademark Holdings LLC (“Dow Jones”); These trademarks have been licensed for use by SPDJI and sublicensed for certain purposes by Fidelity &amp; Guaranty Life Insurance Company. These annuity products are not sponsored, endorsed, sold or promoted by SPDJI, Dow Jones, S&amp;P, their respective affiliates, and none of such parties make any representation regarding the advisability of investing in such product(s) nor do they have any liability for any errors, omissions, or interruptions of the S&amp;P 500 Index.</a:t>
            </a:r>
          </a:p>
        </p:txBody>
      </p:sp>
      <p:sp>
        <p:nvSpPr>
          <p:cNvPr id="10" name="Footer Placeholder 5">
            <a:extLst>
              <a:ext uri="{FF2B5EF4-FFF2-40B4-BE49-F238E27FC236}">
                <a16:creationId xmlns:a16="http://schemas.microsoft.com/office/drawing/2014/main" id="{2BCE678D-E827-4FC6-B749-0819C30FFF55}"/>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1" name="Rectangle 10">
            <a:extLst>
              <a:ext uri="{FF2B5EF4-FFF2-40B4-BE49-F238E27FC236}">
                <a16:creationId xmlns:a16="http://schemas.microsoft.com/office/drawing/2014/main" id="{967FCC26-763A-4605-BEAC-08CA80759751}"/>
              </a:ext>
            </a:extLst>
          </p:cNvPr>
          <p:cNvSpPr/>
          <p:nvPr/>
        </p:nvSpPr>
        <p:spPr bwMode="auto">
          <a:xfrm>
            <a:off x="0" y="0"/>
            <a:ext cx="12192000" cy="914400"/>
          </a:xfrm>
          <a:prstGeom prst="rect">
            <a:avLst/>
          </a:prstGeom>
          <a:solidFill>
            <a:srgbClr val="582C8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4D4D4F"/>
              </a:solidFill>
              <a:effectLst/>
              <a:uLnTx/>
              <a:uFillTx/>
              <a:latin typeface="Arial" pitchFamily="34" charset="0"/>
              <a:ea typeface="STKaiti"/>
              <a:cs typeface="+mn-cs"/>
            </a:endParaRPr>
          </a:p>
        </p:txBody>
      </p:sp>
      <p:sp>
        <p:nvSpPr>
          <p:cNvPr id="12" name="Rectangle 11">
            <a:extLst>
              <a:ext uri="{FF2B5EF4-FFF2-40B4-BE49-F238E27FC236}">
                <a16:creationId xmlns:a16="http://schemas.microsoft.com/office/drawing/2014/main" id="{4003ECAA-A306-4CA1-981C-03606F6CB85A}"/>
              </a:ext>
            </a:extLst>
          </p:cNvPr>
          <p:cNvSpPr/>
          <p:nvPr/>
        </p:nvSpPr>
        <p:spPr>
          <a:xfrm>
            <a:off x="272717" y="180201"/>
            <a:ext cx="8101262" cy="55399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a:ea typeface="STKaiti"/>
                <a:cs typeface="+mn-cs"/>
              </a:rPr>
              <a:t>Disclosures</a:t>
            </a:r>
          </a:p>
        </p:txBody>
      </p:sp>
      <p:sp>
        <p:nvSpPr>
          <p:cNvPr id="7" name="Footer Placeholder 5">
            <a:extLst>
              <a:ext uri="{FF2B5EF4-FFF2-40B4-BE49-F238E27FC236}">
                <a16:creationId xmlns:a16="http://schemas.microsoft.com/office/drawing/2014/main" id="{8994EF27-3B4E-4E82-945B-FFE7A7DBDED9}"/>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32</a:t>
            </a:fld>
            <a:endParaRPr lang="en-US" sz="1000" dirty="0">
              <a:solidFill>
                <a:srgbClr val="636466"/>
              </a:solidFill>
              <a:ea typeface="STKaiti"/>
            </a:endParaRPr>
          </a:p>
        </p:txBody>
      </p:sp>
    </p:spTree>
    <p:extLst>
      <p:ext uri="{BB962C8B-B14F-4D97-AF65-F5344CB8AC3E}">
        <p14:creationId xmlns:p14="http://schemas.microsoft.com/office/powerpoint/2010/main" val="253710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fglife.com/images/home/yellow-background.jpg">
            <a:extLst>
              <a:ext uri="{FF2B5EF4-FFF2-40B4-BE49-F238E27FC236}">
                <a16:creationId xmlns:a16="http://schemas.microsoft.com/office/drawing/2014/main" id="{B91C488A-A246-F641-AB63-80CB686B84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3">
            <a:extLst>
              <a:ext uri="{FF2B5EF4-FFF2-40B4-BE49-F238E27FC236}">
                <a16:creationId xmlns:a16="http://schemas.microsoft.com/office/drawing/2014/main" id="{DDA917A2-41C2-D14F-88CB-2BC206EF5678}"/>
              </a:ext>
            </a:extLst>
          </p:cNvPr>
          <p:cNvSpPr txBox="1">
            <a:spLocks/>
          </p:cNvSpPr>
          <p:nvPr/>
        </p:nvSpPr>
        <p:spPr>
          <a:xfrm>
            <a:off x="7129584" y="2698427"/>
            <a:ext cx="5549433" cy="1204783"/>
          </a:xfrm>
          <a:prstGeom prst="rect">
            <a:avLst/>
          </a:prstGeom>
        </p:spPr>
        <p:txBody>
          <a:bodyPr vert="horz" lIns="0" tIns="0" rIns="0" bIns="0" rtlCol="0" anchor="b" anchorCtr="0">
            <a:normAutofit/>
          </a:bodyPr>
          <a:lstStyle>
            <a:lvl1pPr marL="3572" indent="0" algn="l" defTabSz="1034058" rtl="0" eaLnBrk="1" fontAlgn="base" hangingPunct="1">
              <a:lnSpc>
                <a:spcPct val="100000"/>
              </a:lnSpc>
              <a:spcBef>
                <a:spcPts val="1000"/>
              </a:spcBef>
              <a:spcAft>
                <a:spcPts val="500"/>
              </a:spcAft>
              <a:buClr>
                <a:schemeClr val="accent1"/>
              </a:buClr>
              <a:buSzPct val="70000"/>
              <a:buFontTx/>
              <a:buNone/>
              <a:defRPr lang="en-US" sz="3200" b="1" kern="0">
                <a:solidFill>
                  <a:schemeClr val="bg1"/>
                </a:solidFill>
                <a:latin typeface="+mn-lt"/>
                <a:ea typeface="+mn-ea"/>
                <a:cs typeface="Calibri" pitchFamily="34" charset="0"/>
              </a:defRPr>
            </a:lvl1pPr>
            <a:lvl2pPr marL="461963" indent="-234950" algn="l" defTabSz="1034058" rtl="0" eaLnBrk="1" fontAlgn="base" hangingPunct="1">
              <a:lnSpc>
                <a:spcPct val="100000"/>
              </a:lnSpc>
              <a:spcBef>
                <a:spcPts val="100"/>
              </a:spcBef>
              <a:spcAft>
                <a:spcPts val="500"/>
              </a:spcAft>
              <a:buClr>
                <a:schemeClr val="bg2"/>
              </a:buClr>
              <a:buSzPct val="80000"/>
              <a:buFont typeface="Arial" panose="020B0604020202020204" pitchFamily="34" charset="0"/>
              <a:buChar char="►"/>
              <a:defRPr lang="en-US" sz="1800" b="0" kern="1200" dirty="0">
                <a:solidFill>
                  <a:schemeClr val="tx1"/>
                </a:solidFill>
                <a:latin typeface="+mn-lt"/>
                <a:ea typeface="+mn-ea"/>
                <a:cs typeface="Calibri" pitchFamily="34" charset="0"/>
              </a:defRPr>
            </a:lvl2pPr>
            <a:lvl3pPr marL="687388" indent="-225425" algn="l" defTabSz="1034058" rtl="0" eaLnBrk="1" fontAlgn="base" hangingPunct="1">
              <a:lnSpc>
                <a:spcPct val="100000"/>
              </a:lnSpc>
              <a:spcBef>
                <a:spcPts val="100"/>
              </a:spcBef>
              <a:spcAft>
                <a:spcPts val="500"/>
              </a:spcAft>
              <a:buClr>
                <a:schemeClr val="tx2"/>
              </a:buClr>
              <a:buSzPct val="115000"/>
              <a:buFont typeface="Arial" panose="020B0604020202020204" pitchFamily="34" charset="0"/>
              <a:buChar char="−"/>
              <a:defRPr lang="en-US" sz="1500" b="0" kern="0" dirty="0">
                <a:solidFill>
                  <a:srgbClr val="3E4043"/>
                </a:solidFill>
                <a:latin typeface="+mn-lt"/>
                <a:ea typeface="+mn-ea"/>
                <a:cs typeface="Calibri" pitchFamily="34" charset="0"/>
              </a:defRPr>
            </a:lvl3pPr>
            <a:lvl4pPr marL="914400" indent="-227013" algn="l" defTabSz="1034058" rtl="0" eaLnBrk="1" fontAlgn="base" hangingPunct="1">
              <a:lnSpc>
                <a:spcPct val="100000"/>
              </a:lnSpc>
              <a:spcBef>
                <a:spcPts val="100"/>
              </a:spcBef>
              <a:spcAft>
                <a:spcPts val="500"/>
              </a:spcAft>
              <a:buClr>
                <a:schemeClr val="bg2"/>
              </a:buClr>
              <a:buSzPct val="70000"/>
              <a:buFont typeface="Arial" panose="020B0604020202020204" pitchFamily="34" charset="0"/>
              <a:buChar char="►"/>
              <a:defRPr lang="en-US" sz="1300" b="0" kern="0" dirty="0">
                <a:solidFill>
                  <a:srgbClr val="3E4043"/>
                </a:solidFill>
                <a:latin typeface="+mn-lt"/>
                <a:ea typeface="+mn-ea"/>
                <a:cs typeface="Calibri" pitchFamily="34" charset="0"/>
              </a:defRPr>
            </a:lvl4pPr>
            <a:lvl5pPr marL="1141413" indent="-227013" algn="l" defTabSz="1034058" rtl="0" eaLnBrk="1" fontAlgn="base" hangingPunct="1">
              <a:lnSpc>
                <a:spcPct val="100000"/>
              </a:lnSpc>
              <a:spcBef>
                <a:spcPts val="100"/>
              </a:spcBef>
              <a:spcAft>
                <a:spcPts val="500"/>
              </a:spcAft>
              <a:buClr>
                <a:schemeClr val="accent1"/>
              </a:buClr>
              <a:buSzPct val="90000"/>
              <a:buFont typeface="Symbol"/>
              <a:buChar char="·"/>
              <a:defRPr lang="en-US" sz="1300" b="0" kern="1200" dirty="0">
                <a:solidFill>
                  <a:schemeClr val="tx1"/>
                </a:solidFill>
                <a:latin typeface="+mn-lt"/>
                <a:ea typeface="+mn-ea"/>
                <a:cs typeface="Calibri"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marL="3572" marR="0" lvl="0" indent="0" algn="l" defTabSz="1034058" rtl="0" eaLnBrk="1" fontAlgn="base" latinLnBrk="0" hangingPunct="1">
              <a:lnSpc>
                <a:spcPct val="100000"/>
              </a:lnSpc>
              <a:spcBef>
                <a:spcPts val="1000"/>
              </a:spcBef>
              <a:spcAft>
                <a:spcPts val="500"/>
              </a:spcAft>
              <a:buClr>
                <a:srgbClr val="582C83"/>
              </a:buClr>
              <a:buSzPct val="70000"/>
              <a:buFontTx/>
              <a:buNone/>
              <a:tabLst/>
              <a:defRPr/>
            </a:pPr>
            <a:r>
              <a:rPr kumimoji="0" lang="en-US" sz="6000" b="1" i="0" u="none" strike="noStrike" kern="0" cap="none" spc="0" normalizeH="0" baseline="0" noProof="0" dirty="0">
                <a:ln>
                  <a:noFill/>
                </a:ln>
                <a:solidFill>
                  <a:srgbClr val="FFFFFF"/>
                </a:solidFill>
                <a:effectLst/>
                <a:uLnTx/>
                <a:uFillTx/>
                <a:latin typeface="Arial"/>
                <a:ea typeface="STKaiti"/>
                <a:cs typeface="Arial" panose="020B0604020202020204" pitchFamily="34" charset="0"/>
              </a:rPr>
              <a:t>Thank you</a:t>
            </a:r>
            <a:endParaRPr kumimoji="0" lang="en-US" sz="6000" b="0" i="0" u="none" strike="noStrike" kern="0" cap="none" spc="0" normalizeH="0" baseline="0" noProof="0" dirty="0">
              <a:ln>
                <a:noFill/>
              </a:ln>
              <a:solidFill>
                <a:srgbClr val="FFFFFF"/>
              </a:solidFill>
              <a:effectLst/>
              <a:uLnTx/>
              <a:uFillTx/>
              <a:latin typeface="Arial"/>
              <a:ea typeface="STKaiti"/>
              <a:cs typeface="Arial" panose="020B0604020202020204" pitchFamily="34" charset="0"/>
            </a:endParaRPr>
          </a:p>
        </p:txBody>
      </p:sp>
    </p:spTree>
    <p:extLst>
      <p:ext uri="{BB962C8B-B14F-4D97-AF65-F5344CB8AC3E}">
        <p14:creationId xmlns:p14="http://schemas.microsoft.com/office/powerpoint/2010/main" val="809873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C991FF-F6B7-7C48-B4BC-EF33ED50F2EA}"/>
              </a:ext>
            </a:extLst>
          </p:cNvPr>
          <p:cNvPicPr>
            <a:picLocks noChangeAspect="1"/>
          </p:cNvPicPr>
          <p:nvPr/>
        </p:nvPicPr>
        <p:blipFill rotWithShape="1">
          <a:blip r:embed="rId3">
            <a:extLst>
              <a:ext uri="{28A0092B-C50C-407E-A947-70E740481C1C}">
                <a14:useLocalDpi xmlns:a14="http://schemas.microsoft.com/office/drawing/2010/main" val="0"/>
              </a:ext>
            </a:extLst>
          </a:blip>
          <a:srcRect r="50241"/>
          <a:stretch/>
        </p:blipFill>
        <p:spPr>
          <a:xfrm>
            <a:off x="4586333" y="1971752"/>
            <a:ext cx="3019334" cy="2914495"/>
          </a:xfrm>
          <a:prstGeom prst="rect">
            <a:avLst/>
          </a:prstGeom>
        </p:spPr>
      </p:pic>
    </p:spTree>
    <p:extLst>
      <p:ext uri="{BB962C8B-B14F-4D97-AF65-F5344CB8AC3E}">
        <p14:creationId xmlns:p14="http://schemas.microsoft.com/office/powerpoint/2010/main" val="93688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7288A8-810D-1043-B0CC-C7C42D93EC92}"/>
              </a:ext>
            </a:extLst>
          </p:cNvPr>
          <p:cNvSpPr/>
          <p:nvPr/>
        </p:nvSpPr>
        <p:spPr>
          <a:xfrm>
            <a:off x="3653220" y="1501595"/>
            <a:ext cx="8998001" cy="4493538"/>
          </a:xfrm>
          <a:prstGeom prst="rect">
            <a:avLst/>
          </a:prstGeom>
        </p:spPr>
        <p:txBody>
          <a:bodyPr wrap="square">
            <a:spAutoFit/>
          </a:bodyPr>
          <a:lstStyle/>
          <a:p>
            <a:pPr marL="457200" indent="-457200">
              <a:buClr>
                <a:srgbClr val="582C83"/>
              </a:buClr>
              <a:buSzPct val="80000"/>
              <a:buFont typeface="STKaiti" panose="02010600040101010101" pitchFamily="2" charset="-122"/>
              <a:buChar char="►"/>
            </a:pPr>
            <a:r>
              <a:rPr lang="en-US" sz="2600" kern="0" dirty="0">
                <a:solidFill>
                  <a:srgbClr val="582C83"/>
                </a:solidFill>
              </a:rPr>
              <a:t>Historically low interest rates</a:t>
            </a:r>
            <a:br>
              <a:rPr lang="en-US" sz="2600" kern="0" dirty="0">
                <a:solidFill>
                  <a:srgbClr val="582C83"/>
                </a:solidFill>
              </a:rPr>
            </a:br>
            <a:endParaRPr lang="en-US" sz="2600" kern="0" dirty="0">
              <a:solidFill>
                <a:srgbClr val="582C83"/>
              </a:solidFill>
            </a:endParaRPr>
          </a:p>
          <a:p>
            <a:pPr marL="457200" indent="-457200">
              <a:buClr>
                <a:srgbClr val="582C83"/>
              </a:buClr>
              <a:buSzPct val="80000"/>
              <a:buFont typeface="STKaiti" panose="02010600040101010101" pitchFamily="2" charset="-122"/>
              <a:buChar char="►"/>
            </a:pPr>
            <a:r>
              <a:rPr lang="en-US" sz="2600" kern="0" dirty="0">
                <a:solidFill>
                  <a:srgbClr val="582C83"/>
                </a:solidFill>
              </a:rPr>
              <a:t>Traditional CD returns have plummeted</a:t>
            </a:r>
            <a:br>
              <a:rPr lang="en-US" sz="2600" kern="0" dirty="0">
                <a:solidFill>
                  <a:srgbClr val="582C83"/>
                </a:solidFill>
              </a:rPr>
            </a:br>
            <a:endParaRPr lang="en-US" sz="2600" kern="0" dirty="0">
              <a:solidFill>
                <a:srgbClr val="582C83"/>
              </a:solidFill>
            </a:endParaRPr>
          </a:p>
          <a:p>
            <a:pPr marL="457200" indent="-457200">
              <a:buClr>
                <a:srgbClr val="582C83"/>
              </a:buClr>
              <a:buSzPct val="80000"/>
              <a:buFont typeface="STKaiti" panose="02010600040101010101" pitchFamily="2" charset="-122"/>
              <a:buChar char="►"/>
            </a:pPr>
            <a:r>
              <a:rPr lang="en-US" sz="2600" kern="0" dirty="0">
                <a:solidFill>
                  <a:srgbClr val="582C83"/>
                </a:solidFill>
              </a:rPr>
              <a:t>Bond ladders aren’t what they used to be</a:t>
            </a:r>
            <a:br>
              <a:rPr lang="en-US" sz="2600" kern="0" dirty="0">
                <a:solidFill>
                  <a:srgbClr val="582C83"/>
                </a:solidFill>
              </a:rPr>
            </a:br>
            <a:r>
              <a:rPr lang="en-US" sz="2600" kern="0" dirty="0">
                <a:solidFill>
                  <a:srgbClr val="582C83"/>
                </a:solidFill>
              </a:rPr>
              <a:t> </a:t>
            </a:r>
          </a:p>
          <a:p>
            <a:pPr marL="457200" indent="-457200">
              <a:buClr>
                <a:srgbClr val="582C83"/>
              </a:buClr>
              <a:buSzPct val="80000"/>
              <a:buFont typeface="STKaiti" panose="02010600040101010101" pitchFamily="2" charset="-122"/>
              <a:buChar char="►"/>
            </a:pPr>
            <a:r>
              <a:rPr lang="en-US" sz="2600" kern="0" dirty="0">
                <a:solidFill>
                  <a:srgbClr val="582C83"/>
                </a:solidFill>
              </a:rPr>
              <a:t>Wild swings of market volatility</a:t>
            </a:r>
            <a:br>
              <a:rPr lang="en-US" sz="2600" kern="0" dirty="0">
                <a:solidFill>
                  <a:srgbClr val="582C83"/>
                </a:solidFill>
              </a:rPr>
            </a:br>
            <a:endParaRPr lang="en-US" sz="2600" kern="0" dirty="0">
              <a:solidFill>
                <a:srgbClr val="582C83"/>
              </a:solidFill>
            </a:endParaRPr>
          </a:p>
          <a:p>
            <a:pPr marL="457200" indent="-457200">
              <a:buClr>
                <a:srgbClr val="582C83"/>
              </a:buClr>
              <a:buSzPct val="80000"/>
              <a:buFont typeface="STKaiti" panose="02010600040101010101" pitchFamily="2" charset="-122"/>
              <a:buChar char="►"/>
            </a:pPr>
            <a:r>
              <a:rPr lang="en-US" sz="2600" kern="0" dirty="0">
                <a:solidFill>
                  <a:srgbClr val="582C83"/>
                </a:solidFill>
              </a:rPr>
              <a:t>Housing market bubble continuing to grow</a:t>
            </a:r>
            <a:br>
              <a:rPr lang="en-US" sz="2600" kern="0" dirty="0">
                <a:solidFill>
                  <a:srgbClr val="582C83"/>
                </a:solidFill>
              </a:rPr>
            </a:br>
            <a:endParaRPr lang="en-US" sz="2600" kern="0" dirty="0">
              <a:solidFill>
                <a:srgbClr val="582C83"/>
              </a:solidFill>
            </a:endParaRPr>
          </a:p>
          <a:p>
            <a:pPr marL="457200" indent="-457200">
              <a:buClr>
                <a:srgbClr val="582C83"/>
              </a:buClr>
              <a:buSzPct val="80000"/>
              <a:buFont typeface="STKaiti" panose="02010600040101010101" pitchFamily="2" charset="-122"/>
              <a:buChar char="►"/>
            </a:pPr>
            <a:r>
              <a:rPr lang="en-US" sz="2600" kern="0" dirty="0">
                <a:solidFill>
                  <a:srgbClr val="582C83"/>
                </a:solidFill>
              </a:rPr>
              <a:t>Potential recession looming</a:t>
            </a:r>
          </a:p>
        </p:txBody>
      </p:sp>
      <p:sp>
        <p:nvSpPr>
          <p:cNvPr id="3" name="Rectangle 2">
            <a:extLst>
              <a:ext uri="{FF2B5EF4-FFF2-40B4-BE49-F238E27FC236}">
                <a16:creationId xmlns:a16="http://schemas.microsoft.com/office/drawing/2014/main" id="{76756310-A874-F94C-93B4-43F5A573BA37}"/>
              </a:ext>
            </a:extLst>
          </p:cNvPr>
          <p:cNvSpPr/>
          <p:nvPr/>
        </p:nvSpPr>
        <p:spPr>
          <a:xfrm>
            <a:off x="3653220" y="580634"/>
            <a:ext cx="10784750" cy="615553"/>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tx2"/>
                </a:solidFill>
                <a:effectLst/>
                <a:uLnTx/>
                <a:uFillTx/>
                <a:latin typeface="Arial"/>
                <a:ea typeface="STKaiti"/>
                <a:cs typeface="+mn-cs"/>
              </a:rPr>
              <a:t>What clients are up </a:t>
            </a:r>
            <a:r>
              <a:rPr lang="en-US" sz="3400" b="1" dirty="0">
                <a:solidFill>
                  <a:schemeClr val="tx2"/>
                </a:solidFill>
                <a:latin typeface="Arial"/>
                <a:ea typeface="STKaiti"/>
              </a:rPr>
              <a:t>ag</a:t>
            </a:r>
            <a:r>
              <a:rPr kumimoji="0" lang="en-US" sz="3400" b="1" i="0" u="none" strike="noStrike" kern="1200" cap="none" spc="0" normalizeH="0" baseline="0" noProof="0" dirty="0" err="1">
                <a:ln>
                  <a:noFill/>
                </a:ln>
                <a:solidFill>
                  <a:schemeClr val="tx2"/>
                </a:solidFill>
                <a:effectLst/>
                <a:uLnTx/>
                <a:uFillTx/>
                <a:latin typeface="Arial"/>
                <a:ea typeface="STKaiti"/>
                <a:cs typeface="+mn-cs"/>
              </a:rPr>
              <a:t>ainst</a:t>
            </a:r>
            <a:endParaRPr kumimoji="0" lang="en-US" sz="3400" b="1" i="0" u="none" strike="noStrike" kern="1200" cap="none" spc="0" normalizeH="0" baseline="0" noProof="0" dirty="0">
              <a:ln>
                <a:noFill/>
              </a:ln>
              <a:solidFill>
                <a:schemeClr val="tx2"/>
              </a:solidFill>
              <a:effectLst/>
              <a:uLnTx/>
              <a:uFillTx/>
              <a:latin typeface="Arial"/>
              <a:ea typeface="STKaiti"/>
              <a:cs typeface="+mn-cs"/>
            </a:endParaRPr>
          </a:p>
        </p:txBody>
      </p:sp>
      <p:sp>
        <p:nvSpPr>
          <p:cNvPr id="5" name="Footer Placeholder 5">
            <a:extLst>
              <a:ext uri="{FF2B5EF4-FFF2-40B4-BE49-F238E27FC236}">
                <a16:creationId xmlns:a16="http://schemas.microsoft.com/office/drawing/2014/main" id="{D1D16F57-57D7-E444-86F1-A36748B755CD}"/>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4</a:t>
            </a:fld>
            <a:endParaRPr lang="en-US" sz="1000" dirty="0">
              <a:solidFill>
                <a:srgbClr val="636466"/>
              </a:solidFill>
              <a:ea typeface="STKaiti"/>
            </a:endParaRPr>
          </a:p>
        </p:txBody>
      </p:sp>
      <p:sp>
        <p:nvSpPr>
          <p:cNvPr id="6" name="Footer Placeholder 5">
            <a:extLst>
              <a:ext uri="{FF2B5EF4-FFF2-40B4-BE49-F238E27FC236}">
                <a16:creationId xmlns:a16="http://schemas.microsoft.com/office/drawing/2014/main" id="{7E9B4A46-2014-4601-B951-2D3A3B6684E9}"/>
              </a:ext>
            </a:extLst>
          </p:cNvPr>
          <p:cNvSpPr txBox="1">
            <a:spLocks/>
          </p:cNvSpPr>
          <p:nvPr/>
        </p:nvSpPr>
        <p:spPr>
          <a:xfrm>
            <a:off x="3653220"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Tree>
    <p:extLst>
      <p:ext uri="{BB962C8B-B14F-4D97-AF65-F5344CB8AC3E}">
        <p14:creationId xmlns:p14="http://schemas.microsoft.com/office/powerpoint/2010/main" val="1558184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61325A-EDC3-A44A-A756-1940943FA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 y="0"/>
            <a:ext cx="12182475" cy="6858000"/>
          </a:xfrm>
          <a:prstGeom prst="rect">
            <a:avLst/>
          </a:prstGeom>
        </p:spPr>
      </p:pic>
      <p:sp>
        <p:nvSpPr>
          <p:cNvPr id="5" name="Footer Placeholder 5">
            <a:extLst>
              <a:ext uri="{FF2B5EF4-FFF2-40B4-BE49-F238E27FC236}">
                <a16:creationId xmlns:a16="http://schemas.microsoft.com/office/drawing/2014/main" id="{E5223A58-A7AE-044D-8183-18D38B8D3314}"/>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7" name="Footer Placeholder 5">
            <a:extLst>
              <a:ext uri="{FF2B5EF4-FFF2-40B4-BE49-F238E27FC236}">
                <a16:creationId xmlns:a16="http://schemas.microsoft.com/office/drawing/2014/main" id="{D5671A9F-31F4-481E-9EAE-F03C63A65317}"/>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5</a:t>
            </a:fld>
            <a:endParaRPr lang="en-US" sz="1000" dirty="0">
              <a:solidFill>
                <a:srgbClr val="636466"/>
              </a:solidFill>
              <a:ea typeface="STKaiti"/>
            </a:endParaRPr>
          </a:p>
        </p:txBody>
      </p:sp>
    </p:spTree>
    <p:extLst>
      <p:ext uri="{BB962C8B-B14F-4D97-AF65-F5344CB8AC3E}">
        <p14:creationId xmlns:p14="http://schemas.microsoft.com/office/powerpoint/2010/main" val="97656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5E9FD4-8E6E-864A-9EDA-279F05B9AC50}"/>
              </a:ext>
            </a:extLst>
          </p:cNvPr>
          <p:cNvSpPr>
            <a:spLocks noGrp="1"/>
          </p:cNvSpPr>
          <p:nvPr>
            <p:ph type="body" sz="quarter" idx="11"/>
          </p:nvPr>
        </p:nvSpPr>
        <p:spPr/>
        <p:txBody>
          <a:bodyPr/>
          <a:lstStyle/>
          <a:p>
            <a:r>
              <a:rPr lang="en-US" dirty="0"/>
              <a:t>Places to turn for upside potential</a:t>
            </a:r>
          </a:p>
        </p:txBody>
      </p:sp>
      <p:sp>
        <p:nvSpPr>
          <p:cNvPr id="4" name="Footer Placeholder 5">
            <a:extLst>
              <a:ext uri="{FF2B5EF4-FFF2-40B4-BE49-F238E27FC236}">
                <a16:creationId xmlns:a16="http://schemas.microsoft.com/office/drawing/2014/main" id="{C04FD99A-4265-D740-B5E2-C63A49C5B9FB}"/>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7" name="Rectangle 6">
            <a:extLst>
              <a:ext uri="{FF2B5EF4-FFF2-40B4-BE49-F238E27FC236}">
                <a16:creationId xmlns:a16="http://schemas.microsoft.com/office/drawing/2014/main" id="{E6E77575-E926-4016-868D-8C0510A17A1C}"/>
              </a:ext>
            </a:extLst>
          </p:cNvPr>
          <p:cNvSpPr/>
          <p:nvPr/>
        </p:nvSpPr>
        <p:spPr bwMode="auto">
          <a:xfrm>
            <a:off x="10048973" y="2752627"/>
            <a:ext cx="1958240" cy="3603722"/>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pic>
        <p:nvPicPr>
          <p:cNvPr id="8" name="Picture 7">
            <a:extLst>
              <a:ext uri="{FF2B5EF4-FFF2-40B4-BE49-F238E27FC236}">
                <a16:creationId xmlns:a16="http://schemas.microsoft.com/office/drawing/2014/main" id="{9F8E2BD3-25C2-46E6-B482-5CE8D997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 y="0"/>
            <a:ext cx="12182475" cy="6858000"/>
          </a:xfrm>
          <a:prstGeom prst="rect">
            <a:avLst/>
          </a:prstGeom>
        </p:spPr>
      </p:pic>
      <p:sp>
        <p:nvSpPr>
          <p:cNvPr id="9" name="Footer Placeholder 5">
            <a:extLst>
              <a:ext uri="{FF2B5EF4-FFF2-40B4-BE49-F238E27FC236}">
                <a16:creationId xmlns:a16="http://schemas.microsoft.com/office/drawing/2014/main" id="{621B0CFF-137B-4E83-B304-3174BDB68C63}"/>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6</a:t>
            </a:fld>
            <a:endParaRPr lang="en-US" sz="1000" dirty="0">
              <a:solidFill>
                <a:srgbClr val="636466"/>
              </a:solidFill>
              <a:ea typeface="STKaiti"/>
            </a:endParaRPr>
          </a:p>
        </p:txBody>
      </p:sp>
    </p:spTree>
    <p:extLst>
      <p:ext uri="{BB962C8B-B14F-4D97-AF65-F5344CB8AC3E}">
        <p14:creationId xmlns:p14="http://schemas.microsoft.com/office/powerpoint/2010/main" val="246901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fglife.com/images/home/yellow-background.jpg">
            <a:extLst>
              <a:ext uri="{FF2B5EF4-FFF2-40B4-BE49-F238E27FC236}">
                <a16:creationId xmlns:a16="http://schemas.microsoft.com/office/drawing/2014/main" id="{B91C488A-A246-F641-AB63-80CB686B84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4" r="20061" b="52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9BC7A6A-6B49-46F1-8C56-82D8373D8416}"/>
              </a:ext>
            </a:extLst>
          </p:cNvPr>
          <p:cNvGrpSpPr/>
          <p:nvPr/>
        </p:nvGrpSpPr>
        <p:grpSpPr>
          <a:xfrm>
            <a:off x="413436" y="2521610"/>
            <a:ext cx="6100589" cy="2491888"/>
            <a:chOff x="3450915" y="2752994"/>
            <a:chExt cx="6100589" cy="2491888"/>
          </a:xfrm>
        </p:grpSpPr>
        <p:sp>
          <p:nvSpPr>
            <p:cNvPr id="15" name="Text Placeholder 3">
              <a:extLst>
                <a:ext uri="{FF2B5EF4-FFF2-40B4-BE49-F238E27FC236}">
                  <a16:creationId xmlns:a16="http://schemas.microsoft.com/office/drawing/2014/main" id="{DDA917A2-41C2-D14F-88CB-2BC206EF5678}"/>
                </a:ext>
              </a:extLst>
            </p:cNvPr>
            <p:cNvSpPr txBox="1">
              <a:spLocks/>
            </p:cNvSpPr>
            <p:nvPr/>
          </p:nvSpPr>
          <p:spPr>
            <a:xfrm>
              <a:off x="3515462" y="2752994"/>
              <a:ext cx="6036042" cy="763929"/>
            </a:xfrm>
            <a:prstGeom prst="rect">
              <a:avLst/>
            </a:prstGeom>
          </p:spPr>
          <p:txBody>
            <a:bodyPr vert="horz" lIns="0" tIns="0" rIns="0" bIns="0" rtlCol="0" anchor="b" anchorCtr="0">
              <a:noAutofit/>
            </a:bodyPr>
            <a:lstStyle>
              <a:lvl1pPr marL="3572" indent="0" algn="l" defTabSz="1034058" rtl="0" eaLnBrk="1" fontAlgn="base" hangingPunct="1">
                <a:lnSpc>
                  <a:spcPct val="100000"/>
                </a:lnSpc>
                <a:spcBef>
                  <a:spcPts val="1000"/>
                </a:spcBef>
                <a:spcAft>
                  <a:spcPts val="500"/>
                </a:spcAft>
                <a:buClr>
                  <a:schemeClr val="accent1"/>
                </a:buClr>
                <a:buSzPct val="70000"/>
                <a:buFontTx/>
                <a:buNone/>
                <a:defRPr lang="en-US" sz="3200" b="1" kern="0">
                  <a:solidFill>
                    <a:schemeClr val="bg1"/>
                  </a:solidFill>
                  <a:latin typeface="+mn-lt"/>
                  <a:ea typeface="+mn-ea"/>
                  <a:cs typeface="Calibri" pitchFamily="34" charset="0"/>
                </a:defRPr>
              </a:lvl1pPr>
              <a:lvl2pPr marL="461963" indent="-234950" algn="l" defTabSz="1034058" rtl="0" eaLnBrk="1" fontAlgn="base" hangingPunct="1">
                <a:lnSpc>
                  <a:spcPct val="100000"/>
                </a:lnSpc>
                <a:spcBef>
                  <a:spcPts val="100"/>
                </a:spcBef>
                <a:spcAft>
                  <a:spcPts val="500"/>
                </a:spcAft>
                <a:buClr>
                  <a:schemeClr val="bg2"/>
                </a:buClr>
                <a:buSzPct val="80000"/>
                <a:buFont typeface="Arial" panose="020B0604020202020204" pitchFamily="34" charset="0"/>
                <a:buChar char="►"/>
                <a:defRPr lang="en-US" sz="1800" b="0" kern="1200" dirty="0">
                  <a:solidFill>
                    <a:schemeClr val="tx1"/>
                  </a:solidFill>
                  <a:latin typeface="+mn-lt"/>
                  <a:ea typeface="+mn-ea"/>
                  <a:cs typeface="Calibri" pitchFamily="34" charset="0"/>
                </a:defRPr>
              </a:lvl2pPr>
              <a:lvl3pPr marL="687388" indent="-225425" algn="l" defTabSz="1034058" rtl="0" eaLnBrk="1" fontAlgn="base" hangingPunct="1">
                <a:lnSpc>
                  <a:spcPct val="100000"/>
                </a:lnSpc>
                <a:spcBef>
                  <a:spcPts val="100"/>
                </a:spcBef>
                <a:spcAft>
                  <a:spcPts val="500"/>
                </a:spcAft>
                <a:buClr>
                  <a:schemeClr val="tx2"/>
                </a:buClr>
                <a:buSzPct val="115000"/>
                <a:buFont typeface="Arial" panose="020B0604020202020204" pitchFamily="34" charset="0"/>
                <a:buChar char="−"/>
                <a:defRPr lang="en-US" sz="1500" b="0" kern="0" dirty="0">
                  <a:solidFill>
                    <a:srgbClr val="3E4043"/>
                  </a:solidFill>
                  <a:latin typeface="+mn-lt"/>
                  <a:ea typeface="+mn-ea"/>
                  <a:cs typeface="Calibri" pitchFamily="34" charset="0"/>
                </a:defRPr>
              </a:lvl3pPr>
              <a:lvl4pPr marL="914400" indent="-227013" algn="l" defTabSz="1034058" rtl="0" eaLnBrk="1" fontAlgn="base" hangingPunct="1">
                <a:lnSpc>
                  <a:spcPct val="100000"/>
                </a:lnSpc>
                <a:spcBef>
                  <a:spcPts val="100"/>
                </a:spcBef>
                <a:spcAft>
                  <a:spcPts val="500"/>
                </a:spcAft>
                <a:buClr>
                  <a:schemeClr val="bg2"/>
                </a:buClr>
                <a:buSzPct val="70000"/>
                <a:buFont typeface="Arial" panose="020B0604020202020204" pitchFamily="34" charset="0"/>
                <a:buChar char="►"/>
                <a:defRPr lang="en-US" sz="1300" b="0" kern="0" dirty="0">
                  <a:solidFill>
                    <a:srgbClr val="3E4043"/>
                  </a:solidFill>
                  <a:latin typeface="+mn-lt"/>
                  <a:ea typeface="+mn-ea"/>
                  <a:cs typeface="Calibri" pitchFamily="34" charset="0"/>
                </a:defRPr>
              </a:lvl4pPr>
              <a:lvl5pPr marL="1141413" indent="-227013" algn="l" defTabSz="1034058" rtl="0" eaLnBrk="1" fontAlgn="base" hangingPunct="1">
                <a:lnSpc>
                  <a:spcPct val="100000"/>
                </a:lnSpc>
                <a:spcBef>
                  <a:spcPts val="100"/>
                </a:spcBef>
                <a:spcAft>
                  <a:spcPts val="500"/>
                </a:spcAft>
                <a:buClr>
                  <a:schemeClr val="accent1"/>
                </a:buClr>
                <a:buSzPct val="90000"/>
                <a:buFont typeface="Symbol"/>
                <a:buChar char="·"/>
                <a:defRPr lang="en-US" sz="1300" b="0" kern="1200" dirty="0">
                  <a:solidFill>
                    <a:schemeClr val="tx1"/>
                  </a:solidFill>
                  <a:latin typeface="+mn-lt"/>
                  <a:ea typeface="+mn-ea"/>
                  <a:cs typeface="Calibri" pitchFamily="34" charset="0"/>
                </a:defRPr>
              </a:lvl5pPr>
              <a:lvl6pPr marL="613470" indent="-96441" algn="l" defTabSz="1034058" rtl="0" eaLnBrk="1" fontAlgn="base" hangingPunct="1">
                <a:lnSpc>
                  <a:spcPct val="100000"/>
                </a:lnSpc>
                <a:spcBef>
                  <a:spcPct val="25000"/>
                </a:spcBef>
                <a:spcAft>
                  <a:spcPct val="0"/>
                </a:spcAft>
                <a:buClr>
                  <a:srgbClr val="97999B"/>
                </a:buClr>
                <a:buSzPct val="100000"/>
                <a:buFont typeface="AbadiMT-CondensedLight" charset="0"/>
                <a:buChar char="-"/>
                <a:tabLst/>
                <a:defRPr sz="1013" b="0">
                  <a:solidFill>
                    <a:srgbClr val="53565A"/>
                  </a:solidFill>
                  <a:latin typeface="+mn-lt"/>
                  <a:ea typeface="+mn-ea"/>
                  <a:cs typeface="+mn-cs"/>
                </a:defRPr>
              </a:lvl6pPr>
              <a:lvl7pPr marL="675085"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7pPr>
              <a:lvl8pPr marL="771525" indent="-96441" algn="l" defTabSz="1034058" rtl="0" eaLnBrk="1" fontAlgn="base" hangingPunct="1">
                <a:lnSpc>
                  <a:spcPct val="100000"/>
                </a:lnSpc>
                <a:spcBef>
                  <a:spcPct val="25000"/>
                </a:spcBef>
                <a:spcAft>
                  <a:spcPct val="0"/>
                </a:spcAft>
                <a:buClr>
                  <a:srgbClr val="97999B"/>
                </a:buClr>
                <a:buSzPct val="100000"/>
                <a:buFont typeface="Arial"/>
                <a:buChar char="–"/>
                <a:defRPr sz="788" b="0">
                  <a:solidFill>
                    <a:srgbClr val="53565A"/>
                  </a:solidFill>
                  <a:latin typeface="+mn-lt"/>
                  <a:ea typeface="+mn-ea"/>
                  <a:cs typeface="+mn-cs"/>
                </a:defRPr>
              </a:lvl8pPr>
              <a:lvl9pPr marL="867966" indent="-96441" algn="l" defTabSz="1034058" rtl="0" eaLnBrk="1" fontAlgn="base" hangingPunct="1">
                <a:lnSpc>
                  <a:spcPct val="100000"/>
                </a:lnSpc>
                <a:spcBef>
                  <a:spcPct val="25000"/>
                </a:spcBef>
                <a:spcAft>
                  <a:spcPct val="0"/>
                </a:spcAft>
                <a:buClr>
                  <a:srgbClr val="97999B"/>
                </a:buClr>
                <a:buSzPct val="100000"/>
                <a:buFont typeface="Symbol"/>
                <a:buChar char="·"/>
                <a:defRPr sz="788" b="0">
                  <a:solidFill>
                    <a:srgbClr val="53565A"/>
                  </a:solidFill>
                  <a:latin typeface="+mn-lt"/>
                  <a:ea typeface="+mn-ea"/>
                  <a:cs typeface="+mn-cs"/>
                </a:defRPr>
              </a:lvl9pPr>
            </a:lstStyle>
            <a:p>
              <a:pPr marL="3572" marR="0" lvl="0" indent="0" algn="l" defTabSz="1034058" rtl="0" eaLnBrk="1" fontAlgn="base" latinLnBrk="0" hangingPunct="1">
                <a:lnSpc>
                  <a:spcPct val="100000"/>
                </a:lnSpc>
                <a:spcBef>
                  <a:spcPts val="1000"/>
                </a:spcBef>
                <a:spcAft>
                  <a:spcPts val="500"/>
                </a:spcAft>
                <a:buClr>
                  <a:srgbClr val="582C83"/>
                </a:buClr>
                <a:buSzPct val="70000"/>
                <a:buFontTx/>
                <a:buNone/>
                <a:tabLst/>
                <a:defRPr/>
              </a:pPr>
              <a:r>
                <a:rPr kumimoji="0" lang="en-US" sz="6000" b="1" i="0" u="none" strike="noStrike" kern="0" cap="none" spc="0" normalizeH="0" baseline="0" noProof="0" dirty="0">
                  <a:ln>
                    <a:noFill/>
                  </a:ln>
                  <a:solidFill>
                    <a:srgbClr val="FFFFFF"/>
                  </a:solidFill>
                  <a:effectLst/>
                  <a:uLnTx/>
                  <a:uFillTx/>
                  <a:latin typeface="Arial"/>
                  <a:ea typeface="STKaiti"/>
                  <a:cs typeface="Arial" panose="020B0604020202020204" pitchFamily="34" charset="0"/>
                </a:rPr>
                <a:t>Introducing</a:t>
              </a:r>
            </a:p>
          </p:txBody>
        </p:sp>
        <p:sp>
          <p:nvSpPr>
            <p:cNvPr id="2" name="Rectangle 1">
              <a:extLst>
                <a:ext uri="{FF2B5EF4-FFF2-40B4-BE49-F238E27FC236}">
                  <a16:creationId xmlns:a16="http://schemas.microsoft.com/office/drawing/2014/main" id="{C2356CBC-5DD3-E54A-91CF-1377592F6B88}"/>
                </a:ext>
              </a:extLst>
            </p:cNvPr>
            <p:cNvSpPr/>
            <p:nvPr/>
          </p:nvSpPr>
          <p:spPr>
            <a:xfrm>
              <a:off x="3450915" y="3429000"/>
              <a:ext cx="6036042" cy="1815882"/>
            </a:xfrm>
            <a:prstGeom prst="rect">
              <a:avLst/>
            </a:prstGeom>
          </p:spPr>
          <p:txBody>
            <a:bodyPr wrap="square">
              <a:spAutoFit/>
            </a:bodyPr>
            <a:lstStyle/>
            <a:p>
              <a:pPr lvl="0">
                <a:defRPr/>
              </a:pPr>
              <a:r>
                <a:rPr kumimoji="0" lang="en-US" sz="3000" b="1" i="0" u="none" strike="noStrike" kern="1200" cap="none" spc="0" normalizeH="0" baseline="0" noProof="0" dirty="0">
                  <a:ln>
                    <a:noFill/>
                  </a:ln>
                  <a:solidFill>
                    <a:schemeClr val="tx2"/>
                  </a:solidFill>
                  <a:effectLst/>
                  <a:uLnTx/>
                  <a:uFillTx/>
                  <a:latin typeface="Arial"/>
                  <a:ea typeface="STKaiti"/>
                  <a:cs typeface="Arial" panose="020B0604020202020204" pitchFamily="34" charset="0"/>
                </a:rPr>
                <a:t>F&amp;G Dynamic </a:t>
              </a:r>
              <a:r>
                <a:rPr lang="en-US" sz="3000" b="1" dirty="0">
                  <a:solidFill>
                    <a:schemeClr val="tx2"/>
                  </a:solidFill>
                  <a:latin typeface="Arial"/>
                  <a:ea typeface="STKaiti"/>
                  <a:cs typeface="Arial" panose="020B0604020202020204" pitchFamily="34" charset="0"/>
                </a:rPr>
                <a:t>Accumulator</a:t>
              </a:r>
              <a:r>
                <a:rPr lang="en-US" sz="3000" b="1" baseline="30000" dirty="0">
                  <a:solidFill>
                    <a:schemeClr val="tx2"/>
                  </a:solidFill>
                  <a:latin typeface="Arial"/>
                  <a:ea typeface="STKaiti"/>
                  <a:cs typeface="Arial" panose="020B0604020202020204" pitchFamily="34" charset="0"/>
                </a:rPr>
                <a:t>℠</a:t>
              </a:r>
              <a:r>
                <a:rPr lang="en-US" sz="3000" b="1" dirty="0">
                  <a:solidFill>
                    <a:schemeClr val="tx2"/>
                  </a:solidFill>
                  <a:latin typeface="Arial"/>
                  <a:ea typeface="STKaiti"/>
                  <a:cs typeface="Arial" panose="020B0604020202020204" pitchFamily="34" charset="0"/>
                </a:rPr>
                <a:t> 10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chemeClr val="tx2"/>
                  </a:solidFill>
                  <a:latin typeface="Arial"/>
                  <a:ea typeface="STKaiti"/>
                  <a:cs typeface="Arial" panose="020B0604020202020204" pitchFamily="34" charset="0"/>
                </a:rPr>
                <a:t>Fixed Indexed Annuity </a:t>
              </a:r>
              <a:br>
                <a:rPr lang="en-US" sz="3000" dirty="0">
                  <a:solidFill>
                    <a:schemeClr val="tx2"/>
                  </a:solidFill>
                  <a:latin typeface="Arial"/>
                  <a:ea typeface="STKaiti"/>
                  <a:cs typeface="Arial" panose="020B0604020202020204" pitchFamily="34" charset="0"/>
                </a:rPr>
              </a:br>
              <a:r>
                <a:rPr lang="en-US" sz="2600" dirty="0">
                  <a:solidFill>
                    <a:schemeClr val="tx2"/>
                  </a:solidFill>
                  <a:latin typeface="Arial"/>
                  <a:ea typeface="STKaiti"/>
                  <a:cs typeface="Arial" panose="020B0604020202020204" pitchFamily="34" charset="0"/>
                </a:rPr>
                <a:t>featuring the all-new </a:t>
              </a:r>
              <a:br>
                <a:rPr lang="en-US" sz="2600" dirty="0">
                  <a:solidFill>
                    <a:schemeClr val="tx2"/>
                  </a:solidFill>
                  <a:latin typeface="Arial"/>
                  <a:ea typeface="STKaiti"/>
                  <a:cs typeface="Arial" panose="020B0604020202020204" pitchFamily="34" charset="0"/>
                </a:rPr>
              </a:br>
              <a:r>
                <a:rPr lang="en-US" sz="2600" dirty="0">
                  <a:solidFill>
                    <a:schemeClr val="tx2"/>
                  </a:solidFill>
                  <a:latin typeface="Arial"/>
                  <a:ea typeface="STKaiti"/>
                  <a:cs typeface="Arial" panose="020B0604020202020204" pitchFamily="34" charset="0"/>
                </a:rPr>
                <a:t>structured FIA account</a:t>
              </a:r>
              <a:endParaRPr kumimoji="0" lang="en-US" sz="2600" b="0" i="0" u="none" strike="noStrike" kern="1200" cap="none" spc="0" normalizeH="0" baseline="0" noProof="0" dirty="0">
                <a:ln>
                  <a:noFill/>
                </a:ln>
                <a:solidFill>
                  <a:schemeClr val="tx2"/>
                </a:solidFill>
                <a:effectLst/>
                <a:uLnTx/>
                <a:uFillTx/>
                <a:latin typeface="Arial"/>
                <a:ea typeface="STKaiti"/>
                <a:cs typeface="Arial" panose="020B0604020202020204" pitchFamily="34" charset="0"/>
              </a:endParaRPr>
            </a:p>
          </p:txBody>
        </p:sp>
      </p:grpSp>
      <p:pic>
        <p:nvPicPr>
          <p:cNvPr id="5" name="Picture 4">
            <a:extLst>
              <a:ext uri="{FF2B5EF4-FFF2-40B4-BE49-F238E27FC236}">
                <a16:creationId xmlns:a16="http://schemas.microsoft.com/office/drawing/2014/main" id="{E05C4A9B-5450-9E4F-8B22-0DE6705D0220}"/>
              </a:ext>
            </a:extLst>
          </p:cNvPr>
          <p:cNvPicPr>
            <a:picLocks noChangeAspect="1"/>
          </p:cNvPicPr>
          <p:nvPr/>
        </p:nvPicPr>
        <p:blipFill rotWithShape="1">
          <a:blip r:embed="rId4">
            <a:extLst>
              <a:ext uri="{28A0092B-C50C-407E-A947-70E740481C1C}">
                <a14:useLocalDpi xmlns:a14="http://schemas.microsoft.com/office/drawing/2010/main" val="0"/>
              </a:ext>
            </a:extLst>
          </a:blip>
          <a:srcRect l="16796" t="5183" r="17460" b="51285"/>
          <a:stretch/>
        </p:blipFill>
        <p:spPr>
          <a:xfrm>
            <a:off x="5518298" y="-15949"/>
            <a:ext cx="6763847" cy="6858000"/>
          </a:xfrm>
          <a:prstGeom prst="rect">
            <a:avLst/>
          </a:prstGeom>
        </p:spPr>
      </p:pic>
      <p:sp>
        <p:nvSpPr>
          <p:cNvPr id="11" name="Footer Placeholder 5">
            <a:extLst>
              <a:ext uri="{FF2B5EF4-FFF2-40B4-BE49-F238E27FC236}">
                <a16:creationId xmlns:a16="http://schemas.microsoft.com/office/drawing/2014/main" id="{EDEE230D-F8ED-7B41-AE36-550563452E6A}"/>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a:ea typeface="STKaiti"/>
                <a:cs typeface="+mn-cs"/>
              </a:rPr>
              <a:t>For producer use only. Not for use with the general public.</a:t>
            </a:r>
          </a:p>
        </p:txBody>
      </p:sp>
      <p:sp>
        <p:nvSpPr>
          <p:cNvPr id="10" name="Footer Placeholder 5">
            <a:extLst>
              <a:ext uri="{FF2B5EF4-FFF2-40B4-BE49-F238E27FC236}">
                <a16:creationId xmlns:a16="http://schemas.microsoft.com/office/drawing/2014/main" id="{061E2844-16BA-4746-988E-0DAA5C29EE5B}"/>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chemeClr val="bg1"/>
                </a:solidFill>
                <a:ea typeface="STKaiti"/>
              </a:rPr>
              <a:t>7</a:t>
            </a:fld>
            <a:endParaRPr lang="en-US" sz="1000" dirty="0">
              <a:solidFill>
                <a:schemeClr val="bg1"/>
              </a:solidFill>
              <a:ea typeface="STKaiti"/>
            </a:endParaRPr>
          </a:p>
        </p:txBody>
      </p:sp>
    </p:spTree>
    <p:extLst>
      <p:ext uri="{BB962C8B-B14F-4D97-AF65-F5344CB8AC3E}">
        <p14:creationId xmlns:p14="http://schemas.microsoft.com/office/powerpoint/2010/main" val="39814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22E5-1454-7340-A9DB-0993257433C4}"/>
              </a:ext>
            </a:extLst>
          </p:cNvPr>
          <p:cNvSpPr>
            <a:spLocks noGrp="1"/>
          </p:cNvSpPr>
          <p:nvPr>
            <p:ph type="body" sz="quarter" idx="11"/>
          </p:nvPr>
        </p:nvSpPr>
        <p:spPr>
          <a:xfrm>
            <a:off x="537533" y="262361"/>
            <a:ext cx="11430000" cy="411480"/>
          </a:xfrm>
        </p:spPr>
        <p:txBody>
          <a:bodyPr/>
          <a:lstStyle/>
          <a:p>
            <a:pPr>
              <a:lnSpc>
                <a:spcPct val="90000"/>
              </a:lnSpc>
              <a:spcBef>
                <a:spcPts val="0"/>
              </a:spcBef>
              <a:spcAft>
                <a:spcPts val="0"/>
              </a:spcAft>
            </a:pPr>
            <a:r>
              <a:rPr lang="en-US" sz="2400" dirty="0"/>
              <a:t>Until recently, clients had to make a big leap to find upside</a:t>
            </a:r>
          </a:p>
        </p:txBody>
      </p:sp>
      <p:sp>
        <p:nvSpPr>
          <p:cNvPr id="27" name="Freeform 39">
            <a:extLst>
              <a:ext uri="{FF2B5EF4-FFF2-40B4-BE49-F238E27FC236}">
                <a16:creationId xmlns:a16="http://schemas.microsoft.com/office/drawing/2014/main" id="{367BBEC7-CA83-4229-B157-BD693DD8B4B3}"/>
              </a:ext>
            </a:extLst>
          </p:cNvPr>
          <p:cNvSpPr/>
          <p:nvPr/>
        </p:nvSpPr>
        <p:spPr bwMode="auto">
          <a:xfrm>
            <a:off x="10417905" y="1724911"/>
            <a:ext cx="365760" cy="385010"/>
          </a:xfrm>
          <a:custGeom>
            <a:avLst/>
            <a:gdLst>
              <a:gd name="connsiteX0" fmla="*/ 0 w 497305"/>
              <a:gd name="connsiteY0" fmla="*/ 272715 h 385010"/>
              <a:gd name="connsiteX1" fmla="*/ 112295 w 497305"/>
              <a:gd name="connsiteY1" fmla="*/ 385010 h 385010"/>
              <a:gd name="connsiteX2" fmla="*/ 497305 w 497305"/>
              <a:gd name="connsiteY2" fmla="*/ 0 h 385010"/>
              <a:gd name="connsiteX3" fmla="*/ 497305 w 497305"/>
              <a:gd name="connsiteY3" fmla="*/ 0 h 385010"/>
            </a:gdLst>
            <a:ahLst/>
            <a:cxnLst>
              <a:cxn ang="0">
                <a:pos x="connsiteX0" y="connsiteY0"/>
              </a:cxn>
              <a:cxn ang="0">
                <a:pos x="connsiteX1" y="connsiteY1"/>
              </a:cxn>
              <a:cxn ang="0">
                <a:pos x="connsiteX2" y="connsiteY2"/>
              </a:cxn>
              <a:cxn ang="0">
                <a:pos x="connsiteX3" y="connsiteY3"/>
              </a:cxn>
            </a:cxnLst>
            <a:rect l="l" t="t" r="r" b="b"/>
            <a:pathLst>
              <a:path w="497305" h="385010">
                <a:moveTo>
                  <a:pt x="0" y="272715"/>
                </a:moveTo>
                <a:lnTo>
                  <a:pt x="112295" y="385010"/>
                </a:lnTo>
                <a:lnTo>
                  <a:pt x="497305" y="0"/>
                </a:lnTo>
                <a:lnTo>
                  <a:pt x="497305" y="0"/>
                </a:lnTo>
              </a:path>
            </a:pathLst>
          </a:custGeom>
          <a:noFill/>
          <a:ln w="66675" cap="rnd" cmpd="sng" algn="ctr">
            <a:solidFill>
              <a:srgbClr val="FFFFFF"/>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18" name="Freeform 39">
            <a:extLst>
              <a:ext uri="{FF2B5EF4-FFF2-40B4-BE49-F238E27FC236}">
                <a16:creationId xmlns:a16="http://schemas.microsoft.com/office/drawing/2014/main" id="{5CD2F89E-4FCC-457B-8297-8BA3EB141614}"/>
              </a:ext>
            </a:extLst>
          </p:cNvPr>
          <p:cNvSpPr/>
          <p:nvPr/>
        </p:nvSpPr>
        <p:spPr bwMode="auto">
          <a:xfrm>
            <a:off x="4944231" y="1786456"/>
            <a:ext cx="365760" cy="385010"/>
          </a:xfrm>
          <a:custGeom>
            <a:avLst/>
            <a:gdLst>
              <a:gd name="connsiteX0" fmla="*/ 0 w 497305"/>
              <a:gd name="connsiteY0" fmla="*/ 272715 h 385010"/>
              <a:gd name="connsiteX1" fmla="*/ 112295 w 497305"/>
              <a:gd name="connsiteY1" fmla="*/ 385010 h 385010"/>
              <a:gd name="connsiteX2" fmla="*/ 497305 w 497305"/>
              <a:gd name="connsiteY2" fmla="*/ 0 h 385010"/>
              <a:gd name="connsiteX3" fmla="*/ 497305 w 497305"/>
              <a:gd name="connsiteY3" fmla="*/ 0 h 385010"/>
            </a:gdLst>
            <a:ahLst/>
            <a:cxnLst>
              <a:cxn ang="0">
                <a:pos x="connsiteX0" y="connsiteY0"/>
              </a:cxn>
              <a:cxn ang="0">
                <a:pos x="connsiteX1" y="connsiteY1"/>
              </a:cxn>
              <a:cxn ang="0">
                <a:pos x="connsiteX2" y="connsiteY2"/>
              </a:cxn>
              <a:cxn ang="0">
                <a:pos x="connsiteX3" y="connsiteY3"/>
              </a:cxn>
            </a:cxnLst>
            <a:rect l="l" t="t" r="r" b="b"/>
            <a:pathLst>
              <a:path w="497305" h="385010">
                <a:moveTo>
                  <a:pt x="0" y="272715"/>
                </a:moveTo>
                <a:lnTo>
                  <a:pt x="112295" y="385010"/>
                </a:lnTo>
                <a:lnTo>
                  <a:pt x="497305" y="0"/>
                </a:lnTo>
                <a:lnTo>
                  <a:pt x="497305" y="0"/>
                </a:lnTo>
              </a:path>
            </a:pathLst>
          </a:custGeom>
          <a:noFill/>
          <a:ln w="66675" cap="rnd" cmpd="sng" algn="ctr">
            <a:solidFill>
              <a:srgbClr val="FFFFFF"/>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25" name="Freeform 39">
            <a:extLst>
              <a:ext uri="{FF2B5EF4-FFF2-40B4-BE49-F238E27FC236}">
                <a16:creationId xmlns:a16="http://schemas.microsoft.com/office/drawing/2014/main" id="{7C0BEF38-198F-4EAD-80D2-9AE210CF26F2}"/>
              </a:ext>
            </a:extLst>
          </p:cNvPr>
          <p:cNvSpPr/>
          <p:nvPr/>
        </p:nvSpPr>
        <p:spPr bwMode="auto">
          <a:xfrm>
            <a:off x="4944231" y="2338699"/>
            <a:ext cx="365760" cy="273099"/>
          </a:xfrm>
          <a:custGeom>
            <a:avLst/>
            <a:gdLst>
              <a:gd name="connsiteX0" fmla="*/ 0 w 497305"/>
              <a:gd name="connsiteY0" fmla="*/ 272715 h 385010"/>
              <a:gd name="connsiteX1" fmla="*/ 112295 w 497305"/>
              <a:gd name="connsiteY1" fmla="*/ 385010 h 385010"/>
              <a:gd name="connsiteX2" fmla="*/ 497305 w 497305"/>
              <a:gd name="connsiteY2" fmla="*/ 0 h 385010"/>
              <a:gd name="connsiteX3" fmla="*/ 497305 w 497305"/>
              <a:gd name="connsiteY3" fmla="*/ 0 h 385010"/>
            </a:gdLst>
            <a:ahLst/>
            <a:cxnLst>
              <a:cxn ang="0">
                <a:pos x="connsiteX0" y="connsiteY0"/>
              </a:cxn>
              <a:cxn ang="0">
                <a:pos x="connsiteX1" y="connsiteY1"/>
              </a:cxn>
              <a:cxn ang="0">
                <a:pos x="connsiteX2" y="connsiteY2"/>
              </a:cxn>
              <a:cxn ang="0">
                <a:pos x="connsiteX3" y="connsiteY3"/>
              </a:cxn>
            </a:cxnLst>
            <a:rect l="l" t="t" r="r" b="b"/>
            <a:pathLst>
              <a:path w="497305" h="385010">
                <a:moveTo>
                  <a:pt x="0" y="272715"/>
                </a:moveTo>
                <a:lnTo>
                  <a:pt x="112295" y="385010"/>
                </a:lnTo>
                <a:lnTo>
                  <a:pt x="497305" y="0"/>
                </a:lnTo>
                <a:lnTo>
                  <a:pt x="497305" y="0"/>
                </a:lnTo>
              </a:path>
            </a:pathLst>
          </a:custGeom>
          <a:noFill/>
          <a:ln w="66675" cap="rnd" cmpd="sng" algn="ctr">
            <a:solidFill>
              <a:srgbClr val="FFFFFF"/>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13" name="Footer Placeholder 5">
            <a:extLst>
              <a:ext uri="{FF2B5EF4-FFF2-40B4-BE49-F238E27FC236}">
                <a16:creationId xmlns:a16="http://schemas.microsoft.com/office/drawing/2014/main" id="{4CF64F4F-596B-D542-B362-3C8295B688E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sp>
        <p:nvSpPr>
          <p:cNvPr id="14" name="Footer Placeholder 5">
            <a:extLst>
              <a:ext uri="{FF2B5EF4-FFF2-40B4-BE49-F238E27FC236}">
                <a16:creationId xmlns:a16="http://schemas.microsoft.com/office/drawing/2014/main" id="{CFAC1A8F-2F79-644C-80FA-A79BE3F782B3}"/>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00" dirty="0">
                <a:solidFill>
                  <a:srgbClr val="636466"/>
                </a:solidFill>
                <a:ea typeface="STKaiti"/>
              </a:rPr>
              <a:t>9</a:t>
            </a:r>
          </a:p>
        </p:txBody>
      </p:sp>
      <p:pic>
        <p:nvPicPr>
          <p:cNvPr id="4" name="Picture 3">
            <a:extLst>
              <a:ext uri="{FF2B5EF4-FFF2-40B4-BE49-F238E27FC236}">
                <a16:creationId xmlns:a16="http://schemas.microsoft.com/office/drawing/2014/main" id="{E2774C6F-8DCE-3046-BC81-7FAEF9C272D2}"/>
              </a:ext>
            </a:extLst>
          </p:cNvPr>
          <p:cNvPicPr>
            <a:picLocks noChangeAspect="1"/>
          </p:cNvPicPr>
          <p:nvPr/>
        </p:nvPicPr>
        <p:blipFill rotWithShape="1">
          <a:blip r:embed="rId3">
            <a:extLst>
              <a:ext uri="{28A0092B-C50C-407E-A947-70E740481C1C}">
                <a14:useLocalDpi xmlns:a14="http://schemas.microsoft.com/office/drawing/2010/main" val="0"/>
              </a:ext>
            </a:extLst>
          </a:blip>
          <a:srcRect l="6893" r="4780"/>
          <a:stretch/>
        </p:blipFill>
        <p:spPr>
          <a:xfrm>
            <a:off x="4365054" y="4052321"/>
            <a:ext cx="2558905" cy="2897126"/>
          </a:xfrm>
          <a:prstGeom prst="rect">
            <a:avLst/>
          </a:prstGeom>
        </p:spPr>
      </p:pic>
      <p:pic>
        <p:nvPicPr>
          <p:cNvPr id="7" name="Picture 6">
            <a:extLst>
              <a:ext uri="{FF2B5EF4-FFF2-40B4-BE49-F238E27FC236}">
                <a16:creationId xmlns:a16="http://schemas.microsoft.com/office/drawing/2014/main" id="{7FF138C6-4A68-D348-8951-DAADE563E388}"/>
              </a:ext>
            </a:extLst>
          </p:cNvPr>
          <p:cNvPicPr>
            <a:picLocks noChangeAspect="1"/>
          </p:cNvPicPr>
          <p:nvPr/>
        </p:nvPicPr>
        <p:blipFill rotWithShape="1">
          <a:blip r:embed="rId4">
            <a:extLst>
              <a:ext uri="{28A0092B-C50C-407E-A947-70E740481C1C}">
                <a14:useLocalDpi xmlns:a14="http://schemas.microsoft.com/office/drawing/2010/main" val="0"/>
              </a:ext>
            </a:extLst>
          </a:blip>
          <a:srcRect l="6752" r="4772"/>
          <a:stretch/>
        </p:blipFill>
        <p:spPr>
          <a:xfrm>
            <a:off x="7067284" y="4052321"/>
            <a:ext cx="2563285" cy="2897126"/>
          </a:xfrm>
          <a:prstGeom prst="rect">
            <a:avLst/>
          </a:prstGeom>
        </p:spPr>
      </p:pic>
      <p:graphicFrame>
        <p:nvGraphicFramePr>
          <p:cNvPr id="3" name="Table 2">
            <a:extLst>
              <a:ext uri="{FF2B5EF4-FFF2-40B4-BE49-F238E27FC236}">
                <a16:creationId xmlns:a16="http://schemas.microsoft.com/office/drawing/2014/main" id="{04AC6DF8-83ED-456D-8F70-52C7E68C8549}"/>
              </a:ext>
            </a:extLst>
          </p:cNvPr>
          <p:cNvGraphicFramePr>
            <a:graphicFrameLocks noGrp="1"/>
          </p:cNvGraphicFramePr>
          <p:nvPr>
            <p:extLst>
              <p:ext uri="{D42A27DB-BD31-4B8C-83A1-F6EECF244321}">
                <p14:modId xmlns:p14="http://schemas.microsoft.com/office/powerpoint/2010/main" val="2329928846"/>
              </p:ext>
            </p:extLst>
          </p:nvPr>
        </p:nvGraphicFramePr>
        <p:xfrm>
          <a:off x="1408335" y="1405384"/>
          <a:ext cx="8268474" cy="3004312"/>
        </p:xfrm>
        <a:graphic>
          <a:graphicData uri="http://schemas.openxmlformats.org/drawingml/2006/table">
            <a:tbl>
              <a:tblPr firstRow="1" bandRow="1">
                <a:tableStyleId>{5C22544A-7EE6-4342-B048-85BDC9FD1C3A}</a:tableStyleId>
              </a:tblPr>
              <a:tblGrid>
                <a:gridCol w="2859824">
                  <a:extLst>
                    <a:ext uri="{9D8B030D-6E8A-4147-A177-3AD203B41FA5}">
                      <a16:colId xmlns:a16="http://schemas.microsoft.com/office/drawing/2014/main" val="3044369269"/>
                    </a:ext>
                  </a:extLst>
                </a:gridCol>
                <a:gridCol w="2704325">
                  <a:extLst>
                    <a:ext uri="{9D8B030D-6E8A-4147-A177-3AD203B41FA5}">
                      <a16:colId xmlns:a16="http://schemas.microsoft.com/office/drawing/2014/main" val="1251987085"/>
                    </a:ext>
                  </a:extLst>
                </a:gridCol>
                <a:gridCol w="2704325">
                  <a:extLst>
                    <a:ext uri="{9D8B030D-6E8A-4147-A177-3AD203B41FA5}">
                      <a16:colId xmlns:a16="http://schemas.microsoft.com/office/drawing/2014/main" val="3556157861"/>
                    </a:ext>
                  </a:extLst>
                </a:gridCol>
              </a:tblGrid>
              <a:tr h="370840">
                <a:tc>
                  <a:txBody>
                    <a:bodyPr/>
                    <a:lstStyle/>
                    <a:p>
                      <a:r>
                        <a:rPr lang="en-US" sz="1200" dirty="0"/>
                        <a:t>Product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37476"/>
                    </a:solidFill>
                  </a:tcPr>
                </a:tc>
                <a:tc>
                  <a:txBody>
                    <a:bodyPr/>
                    <a:lstStyle/>
                    <a:p>
                      <a:pPr algn="ctr"/>
                      <a:r>
                        <a:rPr lang="en-US" sz="1200" dirty="0"/>
                        <a:t>FIA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37476"/>
                    </a:solidFill>
                  </a:tcPr>
                </a:tc>
                <a:tc>
                  <a:txBody>
                    <a:bodyPr/>
                    <a:lstStyle/>
                    <a:p>
                      <a:pPr algn="ctr"/>
                      <a:r>
                        <a:rPr lang="en-US" sz="1200" dirty="0"/>
                        <a:t>RILA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37476"/>
                    </a:solidFill>
                  </a:tcPr>
                </a:tc>
                <a:extLst>
                  <a:ext uri="{0D108BD9-81ED-4DB2-BD59-A6C34878D82A}">
                    <a16:rowId xmlns:a16="http://schemas.microsoft.com/office/drawing/2014/main" val="4035845846"/>
                  </a:ext>
                </a:extLst>
              </a:tr>
              <a:tr h="438912">
                <a:tc>
                  <a:txBody>
                    <a:bodyPr/>
                    <a:lstStyle/>
                    <a:p>
                      <a:r>
                        <a:rPr lang="en-US" sz="1200" b="1" dirty="0">
                          <a:solidFill>
                            <a:srgbClr val="582C83"/>
                          </a:solidFill>
                        </a:rPr>
                        <a:t>Principal protection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endParaRPr lang="en-US" sz="12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79B7"/>
                    </a:solidFill>
                  </a:tcPr>
                </a:tc>
                <a:tc>
                  <a:txBody>
                    <a:bodyPr/>
                    <a:lstStyle/>
                    <a:p>
                      <a:pPr algn="ctr"/>
                      <a:r>
                        <a:rPr lang="en-US" sz="1200" dirty="0">
                          <a:solidFill>
                            <a:schemeClr val="bg1"/>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extLst>
                  <a:ext uri="{0D108BD9-81ED-4DB2-BD59-A6C34878D82A}">
                    <a16:rowId xmlns:a16="http://schemas.microsoft.com/office/drawing/2014/main" val="3173395573"/>
                  </a:ext>
                </a:extLst>
              </a:tr>
              <a:tr h="438912">
                <a:tc>
                  <a:txBody>
                    <a:bodyPr/>
                    <a:lstStyle/>
                    <a:p>
                      <a:r>
                        <a:rPr lang="en-US" sz="1200" b="1" dirty="0">
                          <a:solidFill>
                            <a:srgbClr val="582C83"/>
                          </a:solidFill>
                        </a:rPr>
                        <a:t>Earned index credits protection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endParaRPr lang="en-US" sz="12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79B7"/>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extLst>
                  <a:ext uri="{0D108BD9-81ED-4DB2-BD59-A6C34878D82A}">
                    <a16:rowId xmlns:a16="http://schemas.microsoft.com/office/drawing/2014/main" val="798886532"/>
                  </a:ext>
                </a:extLst>
              </a:tr>
              <a:tr h="438912">
                <a:tc>
                  <a:txBody>
                    <a:bodyPr/>
                    <a:lstStyle/>
                    <a:p>
                      <a:r>
                        <a:rPr lang="en-US" sz="1200" b="1" dirty="0">
                          <a:solidFill>
                            <a:srgbClr val="582C83"/>
                          </a:solidFill>
                        </a:rPr>
                        <a:t>Upside potential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Least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tc>
                  <a:txBody>
                    <a:bodyPr/>
                    <a:lstStyle/>
                    <a:p>
                      <a:pPr algn="ctr"/>
                      <a:r>
                        <a:rPr lang="en-US" sz="1200" dirty="0">
                          <a:solidFill>
                            <a:schemeClr val="bg1"/>
                          </a:solidFill>
                        </a:rPr>
                        <a:t>Most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extLst>
                  <a:ext uri="{0D108BD9-81ED-4DB2-BD59-A6C34878D82A}">
                    <a16:rowId xmlns:a16="http://schemas.microsoft.com/office/drawing/2014/main" val="1704102733"/>
                  </a:ext>
                </a:extLst>
              </a:tr>
              <a:tr h="438912">
                <a:tc>
                  <a:txBody>
                    <a:bodyPr/>
                    <a:lstStyle/>
                    <a:p>
                      <a:r>
                        <a:rPr lang="en-US" sz="1200" b="1" dirty="0">
                          <a:solidFill>
                            <a:srgbClr val="582C83"/>
                          </a:solidFill>
                        </a:rPr>
                        <a:t>Product registration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Non-registered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tc>
                  <a:txBody>
                    <a:bodyPr/>
                    <a:lstStyle/>
                    <a:p>
                      <a:pPr algn="ctr"/>
                      <a:r>
                        <a:rPr lang="en-US" sz="1200" dirty="0">
                          <a:solidFill>
                            <a:schemeClr val="bg1"/>
                          </a:solidFill>
                        </a:rPr>
                        <a:t>Registered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extLst>
                  <a:ext uri="{0D108BD9-81ED-4DB2-BD59-A6C34878D82A}">
                    <a16:rowId xmlns:a16="http://schemas.microsoft.com/office/drawing/2014/main" val="356609785"/>
                  </a:ext>
                </a:extLst>
              </a:tr>
              <a:tr h="438912">
                <a:tc>
                  <a:txBody>
                    <a:bodyPr/>
                    <a:lstStyle/>
                    <a:p>
                      <a:r>
                        <a:rPr lang="en-US" sz="1200" b="1" dirty="0">
                          <a:solidFill>
                            <a:srgbClr val="582C83"/>
                          </a:solidFill>
                        </a:rPr>
                        <a:t>Market size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$75B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tc>
                  <a:txBody>
                    <a:bodyPr/>
                    <a:lstStyle/>
                    <a:p>
                      <a:pPr algn="ctr"/>
                      <a:r>
                        <a:rPr lang="en-US" sz="1200" dirty="0">
                          <a:solidFill>
                            <a:schemeClr val="bg1"/>
                          </a:solidFill>
                        </a:rPr>
                        <a:t>$17B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extLst>
                  <a:ext uri="{0D108BD9-81ED-4DB2-BD59-A6C34878D82A}">
                    <a16:rowId xmlns:a16="http://schemas.microsoft.com/office/drawing/2014/main" val="3069178170"/>
                  </a:ext>
                </a:extLst>
              </a:tr>
              <a:tr h="438912">
                <a:tc>
                  <a:txBody>
                    <a:bodyPr/>
                    <a:lstStyle/>
                    <a:p>
                      <a:r>
                        <a:rPr lang="en-US" sz="1200" b="1" dirty="0">
                          <a:solidFill>
                            <a:srgbClr val="582C83"/>
                          </a:solidFill>
                        </a:rPr>
                        <a:t>Growth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tc>
                  <a:txBody>
                    <a:bodyPr/>
                    <a:lstStyle/>
                    <a:p>
                      <a:pPr algn="ctr"/>
                      <a:r>
                        <a:rPr lang="en-US" sz="1200" dirty="0">
                          <a:solidFill>
                            <a:schemeClr val="bg1"/>
                          </a:solidFill>
                        </a:rPr>
                        <a:t>+55%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55A3"/>
                    </a:solidFill>
                  </a:tcPr>
                </a:tc>
                <a:extLst>
                  <a:ext uri="{0D108BD9-81ED-4DB2-BD59-A6C34878D82A}">
                    <a16:rowId xmlns:a16="http://schemas.microsoft.com/office/drawing/2014/main" val="1831686678"/>
                  </a:ext>
                </a:extLst>
              </a:tr>
            </a:tbl>
          </a:graphicData>
        </a:graphic>
      </p:graphicFrame>
      <p:sp>
        <p:nvSpPr>
          <p:cNvPr id="35" name="object 3">
            <a:extLst>
              <a:ext uri="{FF2B5EF4-FFF2-40B4-BE49-F238E27FC236}">
                <a16:creationId xmlns:a16="http://schemas.microsoft.com/office/drawing/2014/main" id="{BBA346AA-297D-034B-B2D8-927BF80847EC}"/>
              </a:ext>
            </a:extLst>
          </p:cNvPr>
          <p:cNvSpPr/>
          <p:nvPr/>
        </p:nvSpPr>
        <p:spPr>
          <a:xfrm>
            <a:off x="5511670" y="1861507"/>
            <a:ext cx="277847" cy="230321"/>
          </a:xfrm>
          <a:custGeom>
            <a:avLst/>
            <a:gdLst/>
            <a:ahLst/>
            <a:cxnLst/>
            <a:rect l="l" t="t" r="r" b="b"/>
            <a:pathLst>
              <a:path w="398145" h="318135">
                <a:moveTo>
                  <a:pt x="0" y="178917"/>
                </a:moveTo>
                <a:lnTo>
                  <a:pt x="109347" y="318084"/>
                </a:lnTo>
                <a:lnTo>
                  <a:pt x="397598" y="0"/>
                </a:lnTo>
              </a:path>
            </a:pathLst>
          </a:custGeom>
          <a:ln w="59639">
            <a:solidFill>
              <a:srgbClr val="FAA21A"/>
            </a:solidFill>
          </a:ln>
        </p:spPr>
        <p:txBody>
          <a:bodyPr wrap="square" lIns="0" tIns="0" rIns="0" bIns="0" rtlCol="0"/>
          <a:lstStyle/>
          <a:p>
            <a:endParaRPr>
              <a:solidFill>
                <a:srgbClr val="FAA21A"/>
              </a:solidFill>
            </a:endParaRPr>
          </a:p>
        </p:txBody>
      </p:sp>
      <p:sp>
        <p:nvSpPr>
          <p:cNvPr id="36" name="object 3">
            <a:extLst>
              <a:ext uri="{FF2B5EF4-FFF2-40B4-BE49-F238E27FC236}">
                <a16:creationId xmlns:a16="http://schemas.microsoft.com/office/drawing/2014/main" id="{A1DDB5C1-3E91-8649-AAD0-B592B49930E4}"/>
              </a:ext>
            </a:extLst>
          </p:cNvPr>
          <p:cNvSpPr/>
          <p:nvPr/>
        </p:nvSpPr>
        <p:spPr>
          <a:xfrm>
            <a:off x="5511670" y="2310705"/>
            <a:ext cx="277847" cy="230321"/>
          </a:xfrm>
          <a:custGeom>
            <a:avLst/>
            <a:gdLst/>
            <a:ahLst/>
            <a:cxnLst/>
            <a:rect l="l" t="t" r="r" b="b"/>
            <a:pathLst>
              <a:path w="398145" h="318135">
                <a:moveTo>
                  <a:pt x="0" y="178917"/>
                </a:moveTo>
                <a:lnTo>
                  <a:pt x="109347" y="318084"/>
                </a:lnTo>
                <a:lnTo>
                  <a:pt x="397598" y="0"/>
                </a:lnTo>
              </a:path>
            </a:pathLst>
          </a:custGeom>
          <a:ln w="59639">
            <a:solidFill>
              <a:srgbClr val="FAA21A"/>
            </a:solidFill>
          </a:ln>
        </p:spPr>
        <p:txBody>
          <a:bodyPr wrap="square" lIns="0" tIns="0" rIns="0" bIns="0" rtlCol="0"/>
          <a:lstStyle/>
          <a:p>
            <a:endParaRPr>
              <a:solidFill>
                <a:srgbClr val="FAA21A"/>
              </a:solidFill>
            </a:endParaRPr>
          </a:p>
        </p:txBody>
      </p:sp>
    </p:spTree>
    <p:extLst>
      <p:ext uri="{BB962C8B-B14F-4D97-AF65-F5344CB8AC3E}">
        <p14:creationId xmlns:p14="http://schemas.microsoft.com/office/powerpoint/2010/main" val="208072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22E5-1454-7340-A9DB-0993257433C4}"/>
              </a:ext>
            </a:extLst>
          </p:cNvPr>
          <p:cNvSpPr>
            <a:spLocks noGrp="1"/>
          </p:cNvSpPr>
          <p:nvPr>
            <p:ph type="body" sz="quarter" idx="11"/>
          </p:nvPr>
        </p:nvSpPr>
        <p:spPr>
          <a:xfrm>
            <a:off x="537533" y="262361"/>
            <a:ext cx="11430000" cy="411480"/>
          </a:xfrm>
        </p:spPr>
        <p:txBody>
          <a:bodyPr/>
          <a:lstStyle/>
          <a:p>
            <a:pPr>
              <a:lnSpc>
                <a:spcPct val="90000"/>
              </a:lnSpc>
              <a:spcBef>
                <a:spcPts val="0"/>
              </a:spcBef>
              <a:spcAft>
                <a:spcPts val="0"/>
              </a:spcAft>
            </a:pPr>
            <a:r>
              <a:rPr lang="en-US" sz="2400" dirty="0"/>
              <a:t>F&amp;G Dynamic Accumulator offers more upside with 100% premium protection</a:t>
            </a:r>
          </a:p>
        </p:txBody>
      </p:sp>
      <p:sp>
        <p:nvSpPr>
          <p:cNvPr id="27" name="Freeform 39">
            <a:extLst>
              <a:ext uri="{FF2B5EF4-FFF2-40B4-BE49-F238E27FC236}">
                <a16:creationId xmlns:a16="http://schemas.microsoft.com/office/drawing/2014/main" id="{367BBEC7-CA83-4229-B157-BD693DD8B4B3}"/>
              </a:ext>
            </a:extLst>
          </p:cNvPr>
          <p:cNvSpPr/>
          <p:nvPr/>
        </p:nvSpPr>
        <p:spPr bwMode="auto">
          <a:xfrm>
            <a:off x="10417905" y="1724911"/>
            <a:ext cx="365760" cy="385010"/>
          </a:xfrm>
          <a:custGeom>
            <a:avLst/>
            <a:gdLst>
              <a:gd name="connsiteX0" fmla="*/ 0 w 497305"/>
              <a:gd name="connsiteY0" fmla="*/ 272715 h 385010"/>
              <a:gd name="connsiteX1" fmla="*/ 112295 w 497305"/>
              <a:gd name="connsiteY1" fmla="*/ 385010 h 385010"/>
              <a:gd name="connsiteX2" fmla="*/ 497305 w 497305"/>
              <a:gd name="connsiteY2" fmla="*/ 0 h 385010"/>
              <a:gd name="connsiteX3" fmla="*/ 497305 w 497305"/>
              <a:gd name="connsiteY3" fmla="*/ 0 h 385010"/>
            </a:gdLst>
            <a:ahLst/>
            <a:cxnLst>
              <a:cxn ang="0">
                <a:pos x="connsiteX0" y="connsiteY0"/>
              </a:cxn>
              <a:cxn ang="0">
                <a:pos x="connsiteX1" y="connsiteY1"/>
              </a:cxn>
              <a:cxn ang="0">
                <a:pos x="connsiteX2" y="connsiteY2"/>
              </a:cxn>
              <a:cxn ang="0">
                <a:pos x="connsiteX3" y="connsiteY3"/>
              </a:cxn>
            </a:cxnLst>
            <a:rect l="l" t="t" r="r" b="b"/>
            <a:pathLst>
              <a:path w="497305" h="385010">
                <a:moveTo>
                  <a:pt x="0" y="272715"/>
                </a:moveTo>
                <a:lnTo>
                  <a:pt x="112295" y="385010"/>
                </a:lnTo>
                <a:lnTo>
                  <a:pt x="497305" y="0"/>
                </a:lnTo>
                <a:lnTo>
                  <a:pt x="497305" y="0"/>
                </a:lnTo>
              </a:path>
            </a:pathLst>
          </a:custGeom>
          <a:noFill/>
          <a:ln w="66675" cap="rnd" cmpd="sng" algn="ctr">
            <a:solidFill>
              <a:srgbClr val="FFFFFF"/>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18" name="Freeform 39">
            <a:extLst>
              <a:ext uri="{FF2B5EF4-FFF2-40B4-BE49-F238E27FC236}">
                <a16:creationId xmlns:a16="http://schemas.microsoft.com/office/drawing/2014/main" id="{5CD2F89E-4FCC-457B-8297-8BA3EB141614}"/>
              </a:ext>
            </a:extLst>
          </p:cNvPr>
          <p:cNvSpPr/>
          <p:nvPr/>
        </p:nvSpPr>
        <p:spPr bwMode="auto">
          <a:xfrm>
            <a:off x="4108214" y="1690763"/>
            <a:ext cx="365760" cy="385010"/>
          </a:xfrm>
          <a:custGeom>
            <a:avLst/>
            <a:gdLst>
              <a:gd name="connsiteX0" fmla="*/ 0 w 497305"/>
              <a:gd name="connsiteY0" fmla="*/ 272715 h 385010"/>
              <a:gd name="connsiteX1" fmla="*/ 112295 w 497305"/>
              <a:gd name="connsiteY1" fmla="*/ 385010 h 385010"/>
              <a:gd name="connsiteX2" fmla="*/ 497305 w 497305"/>
              <a:gd name="connsiteY2" fmla="*/ 0 h 385010"/>
              <a:gd name="connsiteX3" fmla="*/ 497305 w 497305"/>
              <a:gd name="connsiteY3" fmla="*/ 0 h 385010"/>
            </a:gdLst>
            <a:ahLst/>
            <a:cxnLst>
              <a:cxn ang="0">
                <a:pos x="connsiteX0" y="connsiteY0"/>
              </a:cxn>
              <a:cxn ang="0">
                <a:pos x="connsiteX1" y="connsiteY1"/>
              </a:cxn>
              <a:cxn ang="0">
                <a:pos x="connsiteX2" y="connsiteY2"/>
              </a:cxn>
              <a:cxn ang="0">
                <a:pos x="connsiteX3" y="connsiteY3"/>
              </a:cxn>
            </a:cxnLst>
            <a:rect l="l" t="t" r="r" b="b"/>
            <a:pathLst>
              <a:path w="497305" h="385010">
                <a:moveTo>
                  <a:pt x="0" y="272715"/>
                </a:moveTo>
                <a:lnTo>
                  <a:pt x="112295" y="385010"/>
                </a:lnTo>
                <a:lnTo>
                  <a:pt x="497305" y="0"/>
                </a:lnTo>
                <a:lnTo>
                  <a:pt x="497305" y="0"/>
                </a:lnTo>
              </a:path>
            </a:pathLst>
          </a:custGeom>
          <a:noFill/>
          <a:ln w="66675" cap="rnd" cmpd="sng" algn="ctr">
            <a:solidFill>
              <a:srgbClr val="FFFFFF"/>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25" name="Freeform 39">
            <a:extLst>
              <a:ext uri="{FF2B5EF4-FFF2-40B4-BE49-F238E27FC236}">
                <a16:creationId xmlns:a16="http://schemas.microsoft.com/office/drawing/2014/main" id="{7C0BEF38-198F-4EAD-80D2-9AE210CF26F2}"/>
              </a:ext>
            </a:extLst>
          </p:cNvPr>
          <p:cNvSpPr/>
          <p:nvPr/>
        </p:nvSpPr>
        <p:spPr bwMode="auto">
          <a:xfrm>
            <a:off x="4108214" y="2243006"/>
            <a:ext cx="365760" cy="273099"/>
          </a:xfrm>
          <a:custGeom>
            <a:avLst/>
            <a:gdLst>
              <a:gd name="connsiteX0" fmla="*/ 0 w 497305"/>
              <a:gd name="connsiteY0" fmla="*/ 272715 h 385010"/>
              <a:gd name="connsiteX1" fmla="*/ 112295 w 497305"/>
              <a:gd name="connsiteY1" fmla="*/ 385010 h 385010"/>
              <a:gd name="connsiteX2" fmla="*/ 497305 w 497305"/>
              <a:gd name="connsiteY2" fmla="*/ 0 h 385010"/>
              <a:gd name="connsiteX3" fmla="*/ 497305 w 497305"/>
              <a:gd name="connsiteY3" fmla="*/ 0 h 385010"/>
            </a:gdLst>
            <a:ahLst/>
            <a:cxnLst>
              <a:cxn ang="0">
                <a:pos x="connsiteX0" y="connsiteY0"/>
              </a:cxn>
              <a:cxn ang="0">
                <a:pos x="connsiteX1" y="connsiteY1"/>
              </a:cxn>
              <a:cxn ang="0">
                <a:pos x="connsiteX2" y="connsiteY2"/>
              </a:cxn>
              <a:cxn ang="0">
                <a:pos x="connsiteX3" y="connsiteY3"/>
              </a:cxn>
            </a:cxnLst>
            <a:rect l="l" t="t" r="r" b="b"/>
            <a:pathLst>
              <a:path w="497305" h="385010">
                <a:moveTo>
                  <a:pt x="0" y="272715"/>
                </a:moveTo>
                <a:lnTo>
                  <a:pt x="112295" y="385010"/>
                </a:lnTo>
                <a:lnTo>
                  <a:pt x="497305" y="0"/>
                </a:lnTo>
                <a:lnTo>
                  <a:pt x="497305" y="0"/>
                </a:lnTo>
              </a:path>
            </a:pathLst>
          </a:custGeom>
          <a:noFill/>
          <a:ln w="66675" cap="rnd" cmpd="sng" algn="ctr">
            <a:solidFill>
              <a:srgbClr val="FFFFFF"/>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D4D4F"/>
              </a:solidFill>
              <a:effectLst/>
              <a:uLnTx/>
              <a:uFillTx/>
              <a:latin typeface="Arial"/>
              <a:ea typeface="STKaiti"/>
              <a:cs typeface="+mn-cs"/>
            </a:endParaRPr>
          </a:p>
        </p:txBody>
      </p:sp>
      <p:sp>
        <p:nvSpPr>
          <p:cNvPr id="13" name="Footer Placeholder 5">
            <a:extLst>
              <a:ext uri="{FF2B5EF4-FFF2-40B4-BE49-F238E27FC236}">
                <a16:creationId xmlns:a16="http://schemas.microsoft.com/office/drawing/2014/main" id="{4CF64F4F-596B-D542-B362-3C8295B688E7}"/>
              </a:ext>
            </a:extLst>
          </p:cNvPr>
          <p:cNvSpPr txBox="1">
            <a:spLocks/>
          </p:cNvSpPr>
          <p:nvPr/>
        </p:nvSpPr>
        <p:spPr>
          <a:xfrm>
            <a:off x="184789" y="6356350"/>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36466"/>
                </a:solidFill>
                <a:effectLst/>
                <a:uLnTx/>
                <a:uFillTx/>
                <a:latin typeface="Arial"/>
                <a:ea typeface="STKaiti"/>
                <a:cs typeface="+mn-cs"/>
              </a:rPr>
              <a:t>For producer use only. Not for use with the general public.</a:t>
            </a:r>
          </a:p>
        </p:txBody>
      </p:sp>
      <p:pic>
        <p:nvPicPr>
          <p:cNvPr id="4" name="Picture 3">
            <a:extLst>
              <a:ext uri="{FF2B5EF4-FFF2-40B4-BE49-F238E27FC236}">
                <a16:creationId xmlns:a16="http://schemas.microsoft.com/office/drawing/2014/main" id="{E2774C6F-8DCE-3046-BC81-7FAEF9C272D2}"/>
              </a:ext>
            </a:extLst>
          </p:cNvPr>
          <p:cNvPicPr>
            <a:picLocks noChangeAspect="1"/>
          </p:cNvPicPr>
          <p:nvPr/>
        </p:nvPicPr>
        <p:blipFill rotWithShape="1">
          <a:blip r:embed="rId3">
            <a:extLst>
              <a:ext uri="{28A0092B-C50C-407E-A947-70E740481C1C}">
                <a14:useLocalDpi xmlns:a14="http://schemas.microsoft.com/office/drawing/2010/main" val="0"/>
              </a:ext>
            </a:extLst>
          </a:blip>
          <a:srcRect l="6893" r="4780"/>
          <a:stretch/>
        </p:blipFill>
        <p:spPr>
          <a:xfrm>
            <a:off x="3529037" y="3956628"/>
            <a:ext cx="2558905" cy="2897126"/>
          </a:xfrm>
          <a:prstGeom prst="rect">
            <a:avLst/>
          </a:prstGeom>
        </p:spPr>
      </p:pic>
      <p:pic>
        <p:nvPicPr>
          <p:cNvPr id="7" name="Picture 6">
            <a:extLst>
              <a:ext uri="{FF2B5EF4-FFF2-40B4-BE49-F238E27FC236}">
                <a16:creationId xmlns:a16="http://schemas.microsoft.com/office/drawing/2014/main" id="{7FF138C6-4A68-D348-8951-DAADE563E388}"/>
              </a:ext>
            </a:extLst>
          </p:cNvPr>
          <p:cNvPicPr>
            <a:picLocks noChangeAspect="1"/>
          </p:cNvPicPr>
          <p:nvPr/>
        </p:nvPicPr>
        <p:blipFill rotWithShape="1">
          <a:blip r:embed="rId4">
            <a:extLst>
              <a:ext uri="{28A0092B-C50C-407E-A947-70E740481C1C}">
                <a14:useLocalDpi xmlns:a14="http://schemas.microsoft.com/office/drawing/2010/main" val="0"/>
              </a:ext>
            </a:extLst>
          </a:blip>
          <a:srcRect l="6752" r="4772"/>
          <a:stretch/>
        </p:blipFill>
        <p:spPr>
          <a:xfrm>
            <a:off x="6188735" y="3956628"/>
            <a:ext cx="2563285" cy="2897126"/>
          </a:xfrm>
          <a:prstGeom prst="rect">
            <a:avLst/>
          </a:prstGeom>
        </p:spPr>
      </p:pic>
      <p:pic>
        <p:nvPicPr>
          <p:cNvPr id="11" name="Picture 10">
            <a:extLst>
              <a:ext uri="{FF2B5EF4-FFF2-40B4-BE49-F238E27FC236}">
                <a16:creationId xmlns:a16="http://schemas.microsoft.com/office/drawing/2014/main" id="{49BE0484-29FD-3C4B-AB29-DEFAE5DCEE8D}"/>
              </a:ext>
            </a:extLst>
          </p:cNvPr>
          <p:cNvPicPr>
            <a:picLocks noChangeAspect="1"/>
          </p:cNvPicPr>
          <p:nvPr/>
        </p:nvPicPr>
        <p:blipFill rotWithShape="1">
          <a:blip r:embed="rId5">
            <a:extLst>
              <a:ext uri="{28A0092B-C50C-407E-A947-70E740481C1C}">
                <a14:useLocalDpi xmlns:a14="http://schemas.microsoft.com/office/drawing/2010/main" val="0"/>
              </a:ext>
            </a:extLst>
          </a:blip>
          <a:srcRect l="6942" r="5192"/>
          <a:stretch/>
        </p:blipFill>
        <p:spPr>
          <a:xfrm>
            <a:off x="8925091" y="3956628"/>
            <a:ext cx="2545595" cy="2897126"/>
          </a:xfrm>
          <a:prstGeom prst="rect">
            <a:avLst/>
          </a:prstGeom>
        </p:spPr>
      </p:pic>
      <p:graphicFrame>
        <p:nvGraphicFramePr>
          <p:cNvPr id="3" name="Table 2">
            <a:extLst>
              <a:ext uri="{FF2B5EF4-FFF2-40B4-BE49-F238E27FC236}">
                <a16:creationId xmlns:a16="http://schemas.microsoft.com/office/drawing/2014/main" id="{04AC6DF8-83ED-456D-8F70-52C7E68C8549}"/>
              </a:ext>
            </a:extLst>
          </p:cNvPr>
          <p:cNvGraphicFramePr>
            <a:graphicFrameLocks noGrp="1"/>
          </p:cNvGraphicFramePr>
          <p:nvPr/>
        </p:nvGraphicFramePr>
        <p:xfrm>
          <a:off x="572318" y="1309691"/>
          <a:ext cx="10972799" cy="3022600"/>
        </p:xfrm>
        <a:graphic>
          <a:graphicData uri="http://schemas.openxmlformats.org/drawingml/2006/table">
            <a:tbl>
              <a:tblPr firstRow="1" bandRow="1">
                <a:tableStyleId>{5C22544A-7EE6-4342-B048-85BDC9FD1C3A}</a:tableStyleId>
              </a:tblPr>
              <a:tblGrid>
                <a:gridCol w="2859824">
                  <a:extLst>
                    <a:ext uri="{9D8B030D-6E8A-4147-A177-3AD203B41FA5}">
                      <a16:colId xmlns:a16="http://schemas.microsoft.com/office/drawing/2014/main" val="3044369269"/>
                    </a:ext>
                  </a:extLst>
                </a:gridCol>
                <a:gridCol w="2704325">
                  <a:extLst>
                    <a:ext uri="{9D8B030D-6E8A-4147-A177-3AD203B41FA5}">
                      <a16:colId xmlns:a16="http://schemas.microsoft.com/office/drawing/2014/main" val="1251987085"/>
                    </a:ext>
                  </a:extLst>
                </a:gridCol>
                <a:gridCol w="2704325">
                  <a:extLst>
                    <a:ext uri="{9D8B030D-6E8A-4147-A177-3AD203B41FA5}">
                      <a16:colId xmlns:a16="http://schemas.microsoft.com/office/drawing/2014/main" val="3556157861"/>
                    </a:ext>
                  </a:extLst>
                </a:gridCol>
                <a:gridCol w="2704325">
                  <a:extLst>
                    <a:ext uri="{9D8B030D-6E8A-4147-A177-3AD203B41FA5}">
                      <a16:colId xmlns:a16="http://schemas.microsoft.com/office/drawing/2014/main" val="1792811328"/>
                    </a:ext>
                  </a:extLst>
                </a:gridCol>
              </a:tblGrid>
              <a:tr h="370840">
                <a:tc>
                  <a:txBody>
                    <a:bodyPr/>
                    <a:lstStyle/>
                    <a:p>
                      <a:r>
                        <a:rPr lang="en-US" sz="1200" dirty="0"/>
                        <a:t>Product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37476"/>
                    </a:solidFill>
                  </a:tcPr>
                </a:tc>
                <a:tc>
                  <a:txBody>
                    <a:bodyPr/>
                    <a:lstStyle/>
                    <a:p>
                      <a:pPr algn="ctr"/>
                      <a:r>
                        <a:rPr lang="en-US" sz="1200" dirty="0"/>
                        <a:t>FIA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37476"/>
                    </a:solidFill>
                  </a:tcPr>
                </a:tc>
                <a:tc>
                  <a:txBody>
                    <a:bodyPr/>
                    <a:lstStyle/>
                    <a:p>
                      <a:pPr algn="ctr"/>
                      <a:r>
                        <a:rPr lang="en-US" sz="1200" dirty="0"/>
                        <a:t>RILA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37476"/>
                    </a:solidFill>
                  </a:tcPr>
                </a:tc>
                <a:tc>
                  <a:txBody>
                    <a:bodyPr/>
                    <a:lstStyle/>
                    <a:p>
                      <a:pPr algn="ctr"/>
                      <a:r>
                        <a:rPr lang="en-US" sz="1200" dirty="0"/>
                        <a:t>F&amp;G Dynamic Accumulator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37476"/>
                    </a:solidFill>
                  </a:tcPr>
                </a:tc>
                <a:extLst>
                  <a:ext uri="{0D108BD9-81ED-4DB2-BD59-A6C34878D82A}">
                    <a16:rowId xmlns:a16="http://schemas.microsoft.com/office/drawing/2014/main" val="4035845846"/>
                  </a:ext>
                </a:extLst>
              </a:tr>
              <a:tr h="438912">
                <a:tc>
                  <a:txBody>
                    <a:bodyPr/>
                    <a:lstStyle/>
                    <a:p>
                      <a:r>
                        <a:rPr lang="en-US" sz="1200" b="1" dirty="0">
                          <a:solidFill>
                            <a:srgbClr val="582C83"/>
                          </a:solidFill>
                        </a:rPr>
                        <a:t>Principal protection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ACAD"/>
                    </a:solidFill>
                  </a:tcPr>
                </a:tc>
                <a:tc>
                  <a:txBody>
                    <a:bodyPr/>
                    <a:lstStyle/>
                    <a:p>
                      <a:pPr algn="ctr"/>
                      <a:endParaRPr lang="en-US" sz="1200" dirty="0">
                        <a:solidFill>
                          <a:srgbClr val="582C83"/>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rgbClr val="582C83"/>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endParaRPr lang="en-US"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79B7"/>
                    </a:solidFill>
                  </a:tcPr>
                </a:tc>
                <a:extLst>
                  <a:ext uri="{0D108BD9-81ED-4DB2-BD59-A6C34878D82A}">
                    <a16:rowId xmlns:a16="http://schemas.microsoft.com/office/drawing/2014/main" val="3173395573"/>
                  </a:ext>
                </a:extLst>
              </a:tr>
              <a:tr h="438912">
                <a:tc>
                  <a:txBody>
                    <a:bodyPr/>
                    <a:lstStyle/>
                    <a:p>
                      <a:r>
                        <a:rPr lang="en-US" sz="1200" b="1" dirty="0">
                          <a:solidFill>
                            <a:srgbClr val="582C83"/>
                          </a:solidFill>
                        </a:rPr>
                        <a:t>Earned index credits protection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ACAD"/>
                    </a:solidFill>
                  </a:tcPr>
                </a:tc>
                <a:tc>
                  <a:txBody>
                    <a:bodyPr/>
                    <a:lstStyle/>
                    <a:p>
                      <a:pPr algn="ctr"/>
                      <a:endParaRPr lang="en-US" sz="1200" dirty="0">
                        <a:solidFill>
                          <a:srgbClr val="582C83"/>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dirty="0">
                          <a:solidFill>
                            <a:srgbClr val="582C83"/>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Client chooses to dial up </a:t>
                      </a:r>
                    </a:p>
                    <a:p>
                      <a:pPr algn="ctr"/>
                      <a:r>
                        <a:rPr lang="en-US" sz="1200" dirty="0">
                          <a:solidFill>
                            <a:schemeClr val="bg1"/>
                          </a:solidFill>
                        </a:rPr>
                        <a:t>protection or potential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79B7"/>
                    </a:solidFill>
                  </a:tcPr>
                </a:tc>
                <a:extLst>
                  <a:ext uri="{0D108BD9-81ED-4DB2-BD59-A6C34878D82A}">
                    <a16:rowId xmlns:a16="http://schemas.microsoft.com/office/drawing/2014/main" val="798886532"/>
                  </a:ext>
                </a:extLst>
              </a:tr>
              <a:tr h="438912">
                <a:tc>
                  <a:txBody>
                    <a:bodyPr/>
                    <a:lstStyle/>
                    <a:p>
                      <a:r>
                        <a:rPr lang="en-US" sz="1200" b="1" dirty="0">
                          <a:solidFill>
                            <a:srgbClr val="582C83"/>
                          </a:solidFill>
                        </a:rPr>
                        <a:t>Upside potential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ACAD"/>
                    </a:solidFill>
                  </a:tcPr>
                </a:tc>
                <a:tc>
                  <a:txBody>
                    <a:bodyPr/>
                    <a:lstStyle/>
                    <a:p>
                      <a:pPr algn="ctr"/>
                      <a:r>
                        <a:rPr lang="en-US" sz="1200" dirty="0">
                          <a:solidFill>
                            <a:srgbClr val="582C83"/>
                          </a:solidFill>
                        </a:rPr>
                        <a:t>Least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rgbClr val="582C83"/>
                          </a:solidFill>
                        </a:rPr>
                        <a:t>Most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Flexible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79B7"/>
                    </a:solidFill>
                  </a:tcPr>
                </a:tc>
                <a:extLst>
                  <a:ext uri="{0D108BD9-81ED-4DB2-BD59-A6C34878D82A}">
                    <a16:rowId xmlns:a16="http://schemas.microsoft.com/office/drawing/2014/main" val="1704102733"/>
                  </a:ext>
                </a:extLst>
              </a:tr>
              <a:tr h="438912">
                <a:tc>
                  <a:txBody>
                    <a:bodyPr/>
                    <a:lstStyle/>
                    <a:p>
                      <a:r>
                        <a:rPr lang="en-US" sz="1200" b="1" dirty="0">
                          <a:solidFill>
                            <a:srgbClr val="582C83"/>
                          </a:solidFill>
                        </a:rPr>
                        <a:t>Product registration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ACAD"/>
                    </a:solidFill>
                  </a:tcPr>
                </a:tc>
                <a:tc>
                  <a:txBody>
                    <a:bodyPr/>
                    <a:lstStyle/>
                    <a:p>
                      <a:pPr algn="ctr"/>
                      <a:r>
                        <a:rPr lang="en-US" sz="1200" dirty="0">
                          <a:solidFill>
                            <a:srgbClr val="582C83"/>
                          </a:solidFill>
                        </a:rPr>
                        <a:t>Non-registered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rgbClr val="582C83"/>
                          </a:solidFill>
                        </a:rPr>
                        <a:t>Registered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Non-registered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79B7"/>
                    </a:solidFill>
                  </a:tcPr>
                </a:tc>
                <a:extLst>
                  <a:ext uri="{0D108BD9-81ED-4DB2-BD59-A6C34878D82A}">
                    <a16:rowId xmlns:a16="http://schemas.microsoft.com/office/drawing/2014/main" val="356609785"/>
                  </a:ext>
                </a:extLst>
              </a:tr>
              <a:tr h="438912">
                <a:tc>
                  <a:txBody>
                    <a:bodyPr/>
                    <a:lstStyle/>
                    <a:p>
                      <a:r>
                        <a:rPr lang="en-US" sz="1200" b="1" dirty="0">
                          <a:solidFill>
                            <a:srgbClr val="582C83"/>
                          </a:solidFill>
                        </a:rPr>
                        <a:t>Market size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ACAD"/>
                    </a:solidFill>
                  </a:tcPr>
                </a:tc>
                <a:tc>
                  <a:txBody>
                    <a:bodyPr/>
                    <a:lstStyle/>
                    <a:p>
                      <a:pPr algn="ctr"/>
                      <a:r>
                        <a:rPr lang="en-US" sz="1200" dirty="0">
                          <a:solidFill>
                            <a:srgbClr val="582C83"/>
                          </a:solidFill>
                        </a:rPr>
                        <a:t>$75B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rgbClr val="582C83"/>
                          </a:solidFill>
                        </a:rPr>
                        <a:t>$17B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$0B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79B7"/>
                    </a:solidFill>
                  </a:tcPr>
                </a:tc>
                <a:extLst>
                  <a:ext uri="{0D108BD9-81ED-4DB2-BD59-A6C34878D82A}">
                    <a16:rowId xmlns:a16="http://schemas.microsoft.com/office/drawing/2014/main" val="3069178170"/>
                  </a:ext>
                </a:extLst>
              </a:tr>
              <a:tr h="438912">
                <a:tc>
                  <a:txBody>
                    <a:bodyPr/>
                    <a:lstStyle/>
                    <a:p>
                      <a:r>
                        <a:rPr lang="en-US" sz="1200" b="1" dirty="0">
                          <a:solidFill>
                            <a:srgbClr val="582C83"/>
                          </a:solidFill>
                        </a:rPr>
                        <a:t>Growth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ACAD"/>
                    </a:solidFill>
                  </a:tcPr>
                </a:tc>
                <a:tc>
                  <a:txBody>
                    <a:bodyPr/>
                    <a:lstStyle/>
                    <a:p>
                      <a:pPr algn="ctr"/>
                      <a:r>
                        <a:rPr lang="en-US" sz="1200" dirty="0">
                          <a:solidFill>
                            <a:srgbClr val="582C83"/>
                          </a:solidFill>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rgbClr val="582C83"/>
                          </a:solidFill>
                        </a:rPr>
                        <a:t>+55%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AD8D6"/>
                    </a:solidFill>
                  </a:tcPr>
                </a:tc>
                <a:tc>
                  <a:txBody>
                    <a:bodyPr/>
                    <a:lstStyle/>
                    <a:p>
                      <a:pPr algn="ctr"/>
                      <a:r>
                        <a:rPr lang="en-US" sz="1200" dirty="0">
                          <a:solidFill>
                            <a:schemeClr val="bg1"/>
                          </a:solidFill>
                        </a:rPr>
                        <a:t>TBD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79B7"/>
                    </a:solidFill>
                  </a:tcPr>
                </a:tc>
                <a:extLst>
                  <a:ext uri="{0D108BD9-81ED-4DB2-BD59-A6C34878D82A}">
                    <a16:rowId xmlns:a16="http://schemas.microsoft.com/office/drawing/2014/main" val="1831686678"/>
                  </a:ext>
                </a:extLst>
              </a:tr>
            </a:tbl>
          </a:graphicData>
        </a:graphic>
      </p:graphicFrame>
      <p:sp>
        <p:nvSpPr>
          <p:cNvPr id="35" name="object 3">
            <a:extLst>
              <a:ext uri="{FF2B5EF4-FFF2-40B4-BE49-F238E27FC236}">
                <a16:creationId xmlns:a16="http://schemas.microsoft.com/office/drawing/2014/main" id="{BBA346AA-297D-034B-B2D8-927BF80847EC}"/>
              </a:ext>
            </a:extLst>
          </p:cNvPr>
          <p:cNvSpPr/>
          <p:nvPr/>
        </p:nvSpPr>
        <p:spPr>
          <a:xfrm>
            <a:off x="4675653" y="1753457"/>
            <a:ext cx="277847" cy="230321"/>
          </a:xfrm>
          <a:custGeom>
            <a:avLst/>
            <a:gdLst/>
            <a:ahLst/>
            <a:cxnLst/>
            <a:rect l="l" t="t" r="r" b="b"/>
            <a:pathLst>
              <a:path w="398145" h="318135">
                <a:moveTo>
                  <a:pt x="0" y="178917"/>
                </a:moveTo>
                <a:lnTo>
                  <a:pt x="109347" y="318084"/>
                </a:lnTo>
                <a:lnTo>
                  <a:pt x="397598" y="0"/>
                </a:lnTo>
              </a:path>
            </a:pathLst>
          </a:custGeom>
          <a:ln w="59639">
            <a:solidFill>
              <a:srgbClr val="84BD41"/>
            </a:solidFill>
          </a:ln>
        </p:spPr>
        <p:txBody>
          <a:bodyPr wrap="square" lIns="0" tIns="0" rIns="0" bIns="0" rtlCol="0"/>
          <a:lstStyle/>
          <a:p>
            <a:endParaRPr/>
          </a:p>
        </p:txBody>
      </p:sp>
      <p:sp>
        <p:nvSpPr>
          <p:cNvPr id="36" name="object 3">
            <a:extLst>
              <a:ext uri="{FF2B5EF4-FFF2-40B4-BE49-F238E27FC236}">
                <a16:creationId xmlns:a16="http://schemas.microsoft.com/office/drawing/2014/main" id="{A1DDB5C1-3E91-8649-AAD0-B592B49930E4}"/>
              </a:ext>
            </a:extLst>
          </p:cNvPr>
          <p:cNvSpPr/>
          <p:nvPr/>
        </p:nvSpPr>
        <p:spPr>
          <a:xfrm>
            <a:off x="4675653" y="2215012"/>
            <a:ext cx="277847" cy="230321"/>
          </a:xfrm>
          <a:custGeom>
            <a:avLst/>
            <a:gdLst/>
            <a:ahLst/>
            <a:cxnLst/>
            <a:rect l="l" t="t" r="r" b="b"/>
            <a:pathLst>
              <a:path w="398145" h="318135">
                <a:moveTo>
                  <a:pt x="0" y="178917"/>
                </a:moveTo>
                <a:lnTo>
                  <a:pt x="109347" y="318084"/>
                </a:lnTo>
                <a:lnTo>
                  <a:pt x="397598" y="0"/>
                </a:lnTo>
              </a:path>
            </a:pathLst>
          </a:custGeom>
          <a:ln w="59639">
            <a:solidFill>
              <a:srgbClr val="84BD41"/>
            </a:solidFill>
          </a:ln>
        </p:spPr>
        <p:txBody>
          <a:bodyPr wrap="square" lIns="0" tIns="0" rIns="0" bIns="0" rtlCol="0"/>
          <a:lstStyle/>
          <a:p>
            <a:endParaRPr/>
          </a:p>
        </p:txBody>
      </p:sp>
      <p:sp>
        <p:nvSpPr>
          <p:cNvPr id="16" name="TextBox 15">
            <a:extLst>
              <a:ext uri="{FF2B5EF4-FFF2-40B4-BE49-F238E27FC236}">
                <a16:creationId xmlns:a16="http://schemas.microsoft.com/office/drawing/2014/main" id="{86051645-7FDE-4497-BE0B-942DB5D7CDC1}"/>
              </a:ext>
            </a:extLst>
          </p:cNvPr>
          <p:cNvSpPr txBox="1"/>
          <p:nvPr/>
        </p:nvSpPr>
        <p:spPr>
          <a:xfrm>
            <a:off x="572318" y="4541845"/>
            <a:ext cx="2427422" cy="646331"/>
          </a:xfrm>
          <a:prstGeom prst="rect">
            <a:avLst/>
          </a:prstGeom>
          <a:noFill/>
        </p:spPr>
        <p:txBody>
          <a:bodyPr wrap="square" rtlCol="0">
            <a:spAutoFit/>
          </a:bodyPr>
          <a:lstStyle/>
          <a:p>
            <a:r>
              <a:rPr lang="en-US" sz="900" dirty="0">
                <a:solidFill>
                  <a:srgbClr val="636466"/>
                </a:solidFill>
                <a:latin typeface="+mj-lt"/>
                <a:cs typeface="Helvetica" panose="020B0604020202020204" pitchFamily="34" charset="0"/>
              </a:rPr>
              <a:t>For Dynamic Accumulator, while premium is 100% protected, gains put at risk in the structured FIA account may be lost down to the risk floor selected by the client.</a:t>
            </a:r>
          </a:p>
        </p:txBody>
      </p:sp>
      <p:sp>
        <p:nvSpPr>
          <p:cNvPr id="21" name="object 3">
            <a:extLst>
              <a:ext uri="{FF2B5EF4-FFF2-40B4-BE49-F238E27FC236}">
                <a16:creationId xmlns:a16="http://schemas.microsoft.com/office/drawing/2014/main" id="{0AE0DA87-7DA6-40BD-B83B-AA9AC107FF4A}"/>
              </a:ext>
            </a:extLst>
          </p:cNvPr>
          <p:cNvSpPr/>
          <p:nvPr/>
        </p:nvSpPr>
        <p:spPr>
          <a:xfrm>
            <a:off x="10058964" y="1753457"/>
            <a:ext cx="277847" cy="230321"/>
          </a:xfrm>
          <a:custGeom>
            <a:avLst/>
            <a:gdLst/>
            <a:ahLst/>
            <a:cxnLst/>
            <a:rect l="l" t="t" r="r" b="b"/>
            <a:pathLst>
              <a:path w="398145" h="318135">
                <a:moveTo>
                  <a:pt x="0" y="178917"/>
                </a:moveTo>
                <a:lnTo>
                  <a:pt x="109347" y="318084"/>
                </a:lnTo>
                <a:lnTo>
                  <a:pt x="397598" y="0"/>
                </a:lnTo>
              </a:path>
            </a:pathLst>
          </a:custGeom>
          <a:ln w="59639">
            <a:solidFill>
              <a:srgbClr val="84BD41"/>
            </a:solidFill>
          </a:ln>
        </p:spPr>
        <p:txBody>
          <a:bodyPr wrap="square" lIns="0" tIns="0" rIns="0" bIns="0" rtlCol="0"/>
          <a:lstStyle/>
          <a:p>
            <a:endParaRPr/>
          </a:p>
        </p:txBody>
      </p:sp>
      <p:sp>
        <p:nvSpPr>
          <p:cNvPr id="17" name="Footer Placeholder 5">
            <a:extLst>
              <a:ext uri="{FF2B5EF4-FFF2-40B4-BE49-F238E27FC236}">
                <a16:creationId xmlns:a16="http://schemas.microsoft.com/office/drawing/2014/main" id="{124D7691-C458-4136-9E7E-A8C7E7FBB117}"/>
              </a:ext>
            </a:extLst>
          </p:cNvPr>
          <p:cNvSpPr txBox="1">
            <a:spLocks/>
          </p:cNvSpPr>
          <p:nvPr/>
        </p:nvSpPr>
        <p:spPr>
          <a:xfrm>
            <a:off x="7892413" y="6356349"/>
            <a:ext cx="4114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2C6A936-A5E7-4E43-A478-CE1BFDC98364}" type="slidenum">
              <a:rPr lang="en-US" sz="1000" smtClean="0">
                <a:solidFill>
                  <a:srgbClr val="636466"/>
                </a:solidFill>
                <a:ea typeface="STKaiti"/>
              </a:rPr>
              <a:t>9</a:t>
            </a:fld>
            <a:endParaRPr lang="en-US" sz="1000" dirty="0">
              <a:solidFill>
                <a:srgbClr val="636466"/>
              </a:solidFill>
              <a:ea typeface="STKaiti"/>
            </a:endParaRPr>
          </a:p>
        </p:txBody>
      </p:sp>
    </p:spTree>
    <p:extLst>
      <p:ext uri="{BB962C8B-B14F-4D97-AF65-F5344CB8AC3E}">
        <p14:creationId xmlns:p14="http://schemas.microsoft.com/office/powerpoint/2010/main" val="172896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00.xml><?xml version="1.0" encoding="utf-8"?>
<p:tagLst xmlns:a="http://schemas.openxmlformats.org/drawingml/2006/main" xmlns:r="http://schemas.openxmlformats.org/officeDocument/2006/relationships" xmlns:p="http://schemas.openxmlformats.org/presentationml/2006/main">
  <p:tag name="MM_SLIDE_TYPE" val="6"/>
</p:tagLst>
</file>

<file path=ppt/tags/tag101.xml><?xml version="1.0" encoding="utf-8"?>
<p:tagLst xmlns:a="http://schemas.openxmlformats.org/drawingml/2006/main" xmlns:r="http://schemas.openxmlformats.org/officeDocument/2006/relationships" xmlns:p="http://schemas.openxmlformats.org/presentationml/2006/main">
  <p:tag name="MM_SLIDE_TYPE" val="6"/>
</p:tagLst>
</file>

<file path=ppt/tags/tag102.xml><?xml version="1.0" encoding="utf-8"?>
<p:tagLst xmlns:a="http://schemas.openxmlformats.org/drawingml/2006/main" xmlns:r="http://schemas.openxmlformats.org/officeDocument/2006/relationships" xmlns:p="http://schemas.openxmlformats.org/presentationml/2006/main">
  <p:tag name="MM_SLIDE_TYPE" val="6"/>
</p:tagLst>
</file>

<file path=ppt/tags/tag103.xml><?xml version="1.0" encoding="utf-8"?>
<p:tagLst xmlns:a="http://schemas.openxmlformats.org/drawingml/2006/main" xmlns:r="http://schemas.openxmlformats.org/officeDocument/2006/relationships" xmlns:p="http://schemas.openxmlformats.org/presentationml/2006/main">
  <p:tag name="MM_SLIDE_TYPE" val="6"/>
</p:tagLst>
</file>

<file path=ppt/tags/tag104.xml><?xml version="1.0" encoding="utf-8"?>
<p:tagLst xmlns:a="http://schemas.openxmlformats.org/drawingml/2006/main" xmlns:r="http://schemas.openxmlformats.org/officeDocument/2006/relationships" xmlns:p="http://schemas.openxmlformats.org/presentationml/2006/main">
  <p:tag name="MM_SLIDE_TYPE" val="6"/>
</p:tagLst>
</file>

<file path=ppt/tags/tag105.xml><?xml version="1.0" encoding="utf-8"?>
<p:tagLst xmlns:a="http://schemas.openxmlformats.org/drawingml/2006/main" xmlns:r="http://schemas.openxmlformats.org/officeDocument/2006/relationships" xmlns:p="http://schemas.openxmlformats.org/presentationml/2006/main">
  <p:tag name="MM_SLIDE_TYPE" val="6"/>
</p:tagLst>
</file>

<file path=ppt/tags/tag106.xml><?xml version="1.0" encoding="utf-8"?>
<p:tagLst xmlns:a="http://schemas.openxmlformats.org/drawingml/2006/main" xmlns:r="http://schemas.openxmlformats.org/officeDocument/2006/relationships" xmlns:p="http://schemas.openxmlformats.org/presentationml/2006/main">
  <p:tag name="MM_SLIDE_TYPE" val="6"/>
</p:tagLst>
</file>

<file path=ppt/tags/tag107.xml><?xml version="1.0" encoding="utf-8"?>
<p:tagLst xmlns:a="http://schemas.openxmlformats.org/drawingml/2006/main" xmlns:r="http://schemas.openxmlformats.org/officeDocument/2006/relationships" xmlns:p="http://schemas.openxmlformats.org/presentationml/2006/main">
  <p:tag name="MM_SLIDE_TYPE" val="6"/>
</p:tagLst>
</file>

<file path=ppt/tags/tag108.xml><?xml version="1.0" encoding="utf-8"?>
<p:tagLst xmlns:a="http://schemas.openxmlformats.org/drawingml/2006/main" xmlns:r="http://schemas.openxmlformats.org/officeDocument/2006/relationships" xmlns:p="http://schemas.openxmlformats.org/presentationml/2006/main">
  <p:tag name="MM_SLIDE_TYPE" val="6"/>
</p:tagLst>
</file>

<file path=ppt/tags/tag109.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10.xml><?xml version="1.0" encoding="utf-8"?>
<p:tagLst xmlns:a="http://schemas.openxmlformats.org/drawingml/2006/main" xmlns:r="http://schemas.openxmlformats.org/officeDocument/2006/relationships" xmlns:p="http://schemas.openxmlformats.org/presentationml/2006/main">
  <p:tag name="MM_SLIDE_TYPE" val="6"/>
</p:tagLst>
</file>

<file path=ppt/tags/tag111.xml><?xml version="1.0" encoding="utf-8"?>
<p:tagLst xmlns:a="http://schemas.openxmlformats.org/drawingml/2006/main" xmlns:r="http://schemas.openxmlformats.org/officeDocument/2006/relationships" xmlns:p="http://schemas.openxmlformats.org/presentationml/2006/main">
  <p:tag name="MM_SLIDE_TYPE" val="6"/>
</p:tagLst>
</file>

<file path=ppt/tags/tag112.xml><?xml version="1.0" encoding="utf-8"?>
<p:tagLst xmlns:a="http://schemas.openxmlformats.org/drawingml/2006/main" xmlns:r="http://schemas.openxmlformats.org/officeDocument/2006/relationships" xmlns:p="http://schemas.openxmlformats.org/presentationml/2006/main">
  <p:tag name="MM_SLIDE_TYPE" val="6"/>
</p:tagLst>
</file>

<file path=ppt/tags/tag113.xml><?xml version="1.0" encoding="utf-8"?>
<p:tagLst xmlns:a="http://schemas.openxmlformats.org/drawingml/2006/main" xmlns:r="http://schemas.openxmlformats.org/officeDocument/2006/relationships" xmlns:p="http://schemas.openxmlformats.org/presentationml/2006/main">
  <p:tag name="MM_SLIDE_TYPE" val="6"/>
</p:tagLst>
</file>

<file path=ppt/tags/tag114.xml><?xml version="1.0" encoding="utf-8"?>
<p:tagLst xmlns:a="http://schemas.openxmlformats.org/drawingml/2006/main" xmlns:r="http://schemas.openxmlformats.org/officeDocument/2006/relationships" xmlns:p="http://schemas.openxmlformats.org/presentationml/2006/main">
  <p:tag name="MM_SLIDE_TYPE" val="6"/>
</p:tagLst>
</file>

<file path=ppt/tags/tag115.xml><?xml version="1.0" encoding="utf-8"?>
<p:tagLst xmlns:a="http://schemas.openxmlformats.org/drawingml/2006/main" xmlns:r="http://schemas.openxmlformats.org/officeDocument/2006/relationships" xmlns:p="http://schemas.openxmlformats.org/presentationml/2006/main">
  <p:tag name="MM_SLIDE_TYPE" val="6"/>
</p:tagLst>
</file>

<file path=ppt/tags/tag116.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MM_SLIDE_TYPE" val="6"/>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MM_SLIDE_TYPE" val="6"/>
</p:tagLst>
</file>

<file path=ppt/tags/tag32.xml><?xml version="1.0" encoding="utf-8"?>
<p:tagLst xmlns:a="http://schemas.openxmlformats.org/drawingml/2006/main" xmlns:r="http://schemas.openxmlformats.org/officeDocument/2006/relationships" xmlns:p="http://schemas.openxmlformats.org/presentationml/2006/main">
  <p:tag name="MM_SLIDE_TYPE" val="6"/>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MM_SLIDE_TYPE" val="6"/>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MM_SLIDE_TYPE" val="6"/>
</p:tagLst>
</file>

<file path=ppt/tags/tag42.xml><?xml version="1.0" encoding="utf-8"?>
<p:tagLst xmlns:a="http://schemas.openxmlformats.org/drawingml/2006/main" xmlns:r="http://schemas.openxmlformats.org/officeDocument/2006/relationships" xmlns:p="http://schemas.openxmlformats.org/presentationml/2006/main">
  <p:tag name="MM_SLIDE_TYPE" val="6"/>
</p:tagLst>
</file>

<file path=ppt/tags/tag43.xml><?xml version="1.0" encoding="utf-8"?>
<p:tagLst xmlns:a="http://schemas.openxmlformats.org/drawingml/2006/main" xmlns:r="http://schemas.openxmlformats.org/officeDocument/2006/relationships" xmlns:p="http://schemas.openxmlformats.org/presentationml/2006/main">
  <p:tag name="MM_SLIDE_TYPE" val="6"/>
</p:tagLst>
</file>

<file path=ppt/tags/tag44.xml><?xml version="1.0" encoding="utf-8"?>
<p:tagLst xmlns:a="http://schemas.openxmlformats.org/drawingml/2006/main" xmlns:r="http://schemas.openxmlformats.org/officeDocument/2006/relationships" xmlns:p="http://schemas.openxmlformats.org/presentationml/2006/main">
  <p:tag name="MM_SLIDE_TYPE" val="6"/>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8.xml><?xml version="1.0" encoding="utf-8"?>
<p:tagLst xmlns:a="http://schemas.openxmlformats.org/drawingml/2006/main" xmlns:r="http://schemas.openxmlformats.org/officeDocument/2006/relationships" xmlns:p="http://schemas.openxmlformats.org/presentationml/2006/main">
  <p:tag name="MM_SLIDE_TYPE" val="6"/>
</p:tagLst>
</file>

<file path=ppt/tags/tag49.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MM_SLIDE_TYPE" val="6"/>
</p:tagLst>
</file>

<file path=ppt/tags/tag51.xml><?xml version="1.0" encoding="utf-8"?>
<p:tagLst xmlns:a="http://schemas.openxmlformats.org/drawingml/2006/main" xmlns:r="http://schemas.openxmlformats.org/officeDocument/2006/relationships" xmlns:p="http://schemas.openxmlformats.org/presentationml/2006/main">
  <p:tag name="MM_SLIDE_TYPE" val="6"/>
</p:tagLst>
</file>

<file path=ppt/tags/tag52.xml><?xml version="1.0" encoding="utf-8"?>
<p:tagLst xmlns:a="http://schemas.openxmlformats.org/drawingml/2006/main" xmlns:r="http://schemas.openxmlformats.org/officeDocument/2006/relationships" xmlns:p="http://schemas.openxmlformats.org/presentationml/2006/main">
  <p:tag name="MM_SLIDE_TYPE" val="6"/>
</p:tagLst>
</file>

<file path=ppt/tags/tag53.xml><?xml version="1.0" encoding="utf-8"?>
<p:tagLst xmlns:a="http://schemas.openxmlformats.org/drawingml/2006/main" xmlns:r="http://schemas.openxmlformats.org/officeDocument/2006/relationships" xmlns:p="http://schemas.openxmlformats.org/presentationml/2006/main">
  <p:tag name="MM_SLIDE_TYPE" val="6"/>
</p:tagLst>
</file>

<file path=ppt/tags/tag54.xml><?xml version="1.0" encoding="utf-8"?>
<p:tagLst xmlns:a="http://schemas.openxmlformats.org/drawingml/2006/main" xmlns:r="http://schemas.openxmlformats.org/officeDocument/2006/relationships" xmlns:p="http://schemas.openxmlformats.org/presentationml/2006/main">
  <p:tag name="MM_SLIDE_TYPE" val="6"/>
</p:tagLst>
</file>

<file path=ppt/tags/tag55.xml><?xml version="1.0" encoding="utf-8"?>
<p:tagLst xmlns:a="http://schemas.openxmlformats.org/drawingml/2006/main" xmlns:r="http://schemas.openxmlformats.org/officeDocument/2006/relationships" xmlns:p="http://schemas.openxmlformats.org/presentationml/2006/main">
  <p:tag name="MM_SLIDE_TYPE" val="6"/>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MM_SLIDE_TYPE" val="6"/>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MM_SLIDE_TYPE" val="6"/>
</p:tagLst>
</file>

<file path=ppt/tags/tag61.xml><?xml version="1.0" encoding="utf-8"?>
<p:tagLst xmlns:a="http://schemas.openxmlformats.org/drawingml/2006/main" xmlns:r="http://schemas.openxmlformats.org/officeDocument/2006/relationships" xmlns:p="http://schemas.openxmlformats.org/presentationml/2006/main">
  <p:tag name="MM_SLIDE_TYPE" val="6"/>
</p:tagLst>
</file>

<file path=ppt/tags/tag62.xml><?xml version="1.0" encoding="utf-8"?>
<p:tagLst xmlns:a="http://schemas.openxmlformats.org/drawingml/2006/main" xmlns:r="http://schemas.openxmlformats.org/officeDocument/2006/relationships" xmlns:p="http://schemas.openxmlformats.org/presentationml/2006/main">
  <p:tag name="MM_SLIDE_TYPE" val="6"/>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MM_SLIDE_TYPE" val="6"/>
</p:tagLst>
</file>

<file path=ppt/tags/tag65.xml><?xml version="1.0" encoding="utf-8"?>
<p:tagLst xmlns:a="http://schemas.openxmlformats.org/drawingml/2006/main" xmlns:r="http://schemas.openxmlformats.org/officeDocument/2006/relationships" xmlns:p="http://schemas.openxmlformats.org/presentationml/2006/main">
  <p:tag name="MM_SLIDE_TYPE" val="6"/>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MM_SLIDE_TYPE" val="6"/>
</p:tagLst>
</file>

<file path=ppt/tags/tag68.xml><?xml version="1.0" encoding="utf-8"?>
<p:tagLst xmlns:a="http://schemas.openxmlformats.org/drawingml/2006/main" xmlns:r="http://schemas.openxmlformats.org/officeDocument/2006/relationships" xmlns:p="http://schemas.openxmlformats.org/presentationml/2006/main">
  <p:tag name="MM_SLIDE_TYPE" val="6"/>
</p:tagLst>
</file>

<file path=ppt/tags/tag69.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MM_SLIDE_TYPE" val="6"/>
</p:tagLst>
</file>

<file path=ppt/tags/tag71.xml><?xml version="1.0" encoding="utf-8"?>
<p:tagLst xmlns:a="http://schemas.openxmlformats.org/drawingml/2006/main" xmlns:r="http://schemas.openxmlformats.org/officeDocument/2006/relationships" xmlns:p="http://schemas.openxmlformats.org/presentationml/2006/main">
  <p:tag name="MM_SLIDE_TYPE" val="6"/>
</p:tagLst>
</file>

<file path=ppt/tags/tag72.xml><?xml version="1.0" encoding="utf-8"?>
<p:tagLst xmlns:a="http://schemas.openxmlformats.org/drawingml/2006/main" xmlns:r="http://schemas.openxmlformats.org/officeDocument/2006/relationships" xmlns:p="http://schemas.openxmlformats.org/presentationml/2006/main">
  <p:tag name="MM_SLIDE_TYPE" val="6"/>
</p:tagLst>
</file>

<file path=ppt/tags/tag73.xml><?xml version="1.0" encoding="utf-8"?>
<p:tagLst xmlns:a="http://schemas.openxmlformats.org/drawingml/2006/main" xmlns:r="http://schemas.openxmlformats.org/officeDocument/2006/relationships" xmlns:p="http://schemas.openxmlformats.org/presentationml/2006/main">
  <p:tag name="MM_SLIDE_TYPE" val="6"/>
</p:tagLst>
</file>

<file path=ppt/tags/tag74.xml><?xml version="1.0" encoding="utf-8"?>
<p:tagLst xmlns:a="http://schemas.openxmlformats.org/drawingml/2006/main" xmlns:r="http://schemas.openxmlformats.org/officeDocument/2006/relationships" xmlns:p="http://schemas.openxmlformats.org/presentationml/2006/main">
  <p:tag name="MM_SLIDE_TYPE" val="6"/>
</p:tagLst>
</file>

<file path=ppt/tags/tag75.xml><?xml version="1.0" encoding="utf-8"?>
<p:tagLst xmlns:a="http://schemas.openxmlformats.org/drawingml/2006/main" xmlns:r="http://schemas.openxmlformats.org/officeDocument/2006/relationships" xmlns:p="http://schemas.openxmlformats.org/presentationml/2006/main">
  <p:tag name="MM_SLIDE_TYPE" val="6"/>
</p:tagLst>
</file>

<file path=ppt/tags/tag76.xml><?xml version="1.0" encoding="utf-8"?>
<p:tagLst xmlns:a="http://schemas.openxmlformats.org/drawingml/2006/main" xmlns:r="http://schemas.openxmlformats.org/officeDocument/2006/relationships" xmlns:p="http://schemas.openxmlformats.org/presentationml/2006/main">
  <p:tag name="MM_SLIDE_TYPE" val="6"/>
</p:tagLst>
</file>

<file path=ppt/tags/tag77.xml><?xml version="1.0" encoding="utf-8"?>
<p:tagLst xmlns:a="http://schemas.openxmlformats.org/drawingml/2006/main" xmlns:r="http://schemas.openxmlformats.org/officeDocument/2006/relationships" xmlns:p="http://schemas.openxmlformats.org/presentationml/2006/main">
  <p:tag name="MM_SLIDE_TYPE" val="6"/>
</p:tagLst>
</file>

<file path=ppt/tags/tag78.xml><?xml version="1.0" encoding="utf-8"?>
<p:tagLst xmlns:a="http://schemas.openxmlformats.org/drawingml/2006/main" xmlns:r="http://schemas.openxmlformats.org/officeDocument/2006/relationships" xmlns:p="http://schemas.openxmlformats.org/presentationml/2006/main">
  <p:tag name="MM_SLIDE_TYPE" val="6"/>
</p:tagLst>
</file>

<file path=ppt/tags/tag79.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80.xml><?xml version="1.0" encoding="utf-8"?>
<p:tagLst xmlns:a="http://schemas.openxmlformats.org/drawingml/2006/main" xmlns:r="http://schemas.openxmlformats.org/officeDocument/2006/relationships" xmlns:p="http://schemas.openxmlformats.org/presentationml/2006/main">
  <p:tag name="MM_SLIDE_TYPE" val="6"/>
</p:tagLst>
</file>

<file path=ppt/tags/tag81.xml><?xml version="1.0" encoding="utf-8"?>
<p:tagLst xmlns:a="http://schemas.openxmlformats.org/drawingml/2006/main" xmlns:r="http://schemas.openxmlformats.org/officeDocument/2006/relationships" xmlns:p="http://schemas.openxmlformats.org/presentationml/2006/main">
  <p:tag name="MM_SLIDE_TYPE" val="6"/>
</p:tagLst>
</file>

<file path=ppt/tags/tag82.xml><?xml version="1.0" encoding="utf-8"?>
<p:tagLst xmlns:a="http://schemas.openxmlformats.org/drawingml/2006/main" xmlns:r="http://schemas.openxmlformats.org/officeDocument/2006/relationships" xmlns:p="http://schemas.openxmlformats.org/presentationml/2006/main">
  <p:tag name="MM_SLIDE_TYPE" val="6"/>
</p:tagLst>
</file>

<file path=ppt/tags/tag83.xml><?xml version="1.0" encoding="utf-8"?>
<p:tagLst xmlns:a="http://schemas.openxmlformats.org/drawingml/2006/main" xmlns:r="http://schemas.openxmlformats.org/officeDocument/2006/relationships" xmlns:p="http://schemas.openxmlformats.org/presentationml/2006/main">
  <p:tag name="MM_SLIDE_TYPE" val="6"/>
</p:tagLst>
</file>

<file path=ppt/tags/tag84.xml><?xml version="1.0" encoding="utf-8"?>
<p:tagLst xmlns:a="http://schemas.openxmlformats.org/drawingml/2006/main" xmlns:r="http://schemas.openxmlformats.org/officeDocument/2006/relationships" xmlns:p="http://schemas.openxmlformats.org/presentationml/2006/main">
  <p:tag name="MM_SLIDE_TYPE" val="6"/>
</p:tagLst>
</file>

<file path=ppt/tags/tag85.xml><?xml version="1.0" encoding="utf-8"?>
<p:tagLst xmlns:a="http://schemas.openxmlformats.org/drawingml/2006/main" xmlns:r="http://schemas.openxmlformats.org/officeDocument/2006/relationships" xmlns:p="http://schemas.openxmlformats.org/presentationml/2006/main">
  <p:tag name="MM_SLIDE_TYPE" val="6"/>
</p:tagLst>
</file>

<file path=ppt/tags/tag86.xml><?xml version="1.0" encoding="utf-8"?>
<p:tagLst xmlns:a="http://schemas.openxmlformats.org/drawingml/2006/main" xmlns:r="http://schemas.openxmlformats.org/officeDocument/2006/relationships" xmlns:p="http://schemas.openxmlformats.org/presentationml/2006/main">
  <p:tag name="MM_SLIDE_TYPE" val="6"/>
</p:tagLst>
</file>

<file path=ppt/tags/tag87.xml><?xml version="1.0" encoding="utf-8"?>
<p:tagLst xmlns:a="http://schemas.openxmlformats.org/drawingml/2006/main" xmlns:r="http://schemas.openxmlformats.org/officeDocument/2006/relationships" xmlns:p="http://schemas.openxmlformats.org/presentationml/2006/main">
  <p:tag name="MM_SLIDE_TYPE" val="6"/>
</p:tagLst>
</file>

<file path=ppt/tags/tag88.xml><?xml version="1.0" encoding="utf-8"?>
<p:tagLst xmlns:a="http://schemas.openxmlformats.org/drawingml/2006/main" xmlns:r="http://schemas.openxmlformats.org/officeDocument/2006/relationships" xmlns:p="http://schemas.openxmlformats.org/presentationml/2006/main">
  <p:tag name="MM_SLIDE_TYPE" val="6"/>
</p:tagLst>
</file>

<file path=ppt/tags/tag89.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ags/tag90.xml><?xml version="1.0" encoding="utf-8"?>
<p:tagLst xmlns:a="http://schemas.openxmlformats.org/drawingml/2006/main" xmlns:r="http://schemas.openxmlformats.org/officeDocument/2006/relationships" xmlns:p="http://schemas.openxmlformats.org/presentationml/2006/main">
  <p:tag name="MM_SLIDE_TYPE" val="6"/>
</p:tagLst>
</file>

<file path=ppt/tags/tag91.xml><?xml version="1.0" encoding="utf-8"?>
<p:tagLst xmlns:a="http://schemas.openxmlformats.org/drawingml/2006/main" xmlns:r="http://schemas.openxmlformats.org/officeDocument/2006/relationships" xmlns:p="http://schemas.openxmlformats.org/presentationml/2006/main">
  <p:tag name="MM_SLIDE_TYPE" val="6"/>
</p:tagLst>
</file>

<file path=ppt/tags/tag92.xml><?xml version="1.0" encoding="utf-8"?>
<p:tagLst xmlns:a="http://schemas.openxmlformats.org/drawingml/2006/main" xmlns:r="http://schemas.openxmlformats.org/officeDocument/2006/relationships" xmlns:p="http://schemas.openxmlformats.org/presentationml/2006/main">
  <p:tag name="MM_SLIDE_TYPE" val="6"/>
</p:tagLst>
</file>

<file path=ppt/tags/tag93.xml><?xml version="1.0" encoding="utf-8"?>
<p:tagLst xmlns:a="http://schemas.openxmlformats.org/drawingml/2006/main" xmlns:r="http://schemas.openxmlformats.org/officeDocument/2006/relationships" xmlns:p="http://schemas.openxmlformats.org/presentationml/2006/main">
  <p:tag name="MM_SLIDE_TYPE" val="6"/>
</p:tagLst>
</file>

<file path=ppt/tags/tag94.xml><?xml version="1.0" encoding="utf-8"?>
<p:tagLst xmlns:a="http://schemas.openxmlformats.org/drawingml/2006/main" xmlns:r="http://schemas.openxmlformats.org/officeDocument/2006/relationships" xmlns:p="http://schemas.openxmlformats.org/presentationml/2006/main">
  <p:tag name="MM_SLIDE_TYPE" val="6"/>
</p:tagLst>
</file>

<file path=ppt/tags/tag95.xml><?xml version="1.0" encoding="utf-8"?>
<p:tagLst xmlns:a="http://schemas.openxmlformats.org/drawingml/2006/main" xmlns:r="http://schemas.openxmlformats.org/officeDocument/2006/relationships" xmlns:p="http://schemas.openxmlformats.org/presentationml/2006/main">
  <p:tag name="MM_SLIDE_TYPE" val="6"/>
</p:tagLst>
</file>

<file path=ppt/tags/tag96.xml><?xml version="1.0" encoding="utf-8"?>
<p:tagLst xmlns:a="http://schemas.openxmlformats.org/drawingml/2006/main" xmlns:r="http://schemas.openxmlformats.org/officeDocument/2006/relationships" xmlns:p="http://schemas.openxmlformats.org/presentationml/2006/main">
  <p:tag name="MM_SLIDE_TYPE" val="6"/>
</p:tagLst>
</file>

<file path=ppt/tags/tag97.xml><?xml version="1.0" encoding="utf-8"?>
<p:tagLst xmlns:a="http://schemas.openxmlformats.org/drawingml/2006/main" xmlns:r="http://schemas.openxmlformats.org/officeDocument/2006/relationships" xmlns:p="http://schemas.openxmlformats.org/presentationml/2006/main">
  <p:tag name="MM_SLIDE_TYPE" val="6"/>
</p:tagLst>
</file>

<file path=ppt/tags/tag98.xml><?xml version="1.0" encoding="utf-8"?>
<p:tagLst xmlns:a="http://schemas.openxmlformats.org/drawingml/2006/main" xmlns:r="http://schemas.openxmlformats.org/officeDocument/2006/relationships" xmlns:p="http://schemas.openxmlformats.org/presentationml/2006/main">
  <p:tag name="MM_SLIDE_TYPE" val="6"/>
</p:tagLst>
</file>

<file path=ppt/tags/tag9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FG Theme_19Mar19">
  <a:themeElements>
    <a:clrScheme name="F&amp;G">
      <a:dk1>
        <a:srgbClr val="4D4D4F"/>
      </a:dk1>
      <a:lt1>
        <a:srgbClr val="FFFFFF"/>
      </a:lt1>
      <a:dk2>
        <a:srgbClr val="582C83"/>
      </a:dk2>
      <a:lt2>
        <a:srgbClr val="FEC10D"/>
      </a:lt2>
      <a:accent1>
        <a:srgbClr val="582C83"/>
      </a:accent1>
      <a:accent2>
        <a:srgbClr val="83BD00"/>
      </a:accent2>
      <a:accent3>
        <a:srgbClr val="FF9800"/>
      </a:accent3>
      <a:accent4>
        <a:srgbClr val="003C71"/>
      </a:accent4>
      <a:accent5>
        <a:srgbClr val="F2F2F2"/>
      </a:accent5>
      <a:accent6>
        <a:srgbClr val="8246AF"/>
      </a:accent6>
      <a:hlink>
        <a:srgbClr val="003C71"/>
      </a:hlink>
      <a:folHlink>
        <a:srgbClr val="FEC10D"/>
      </a:folHlink>
    </a:clrScheme>
    <a:fontScheme name="ICG 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ln>
          <a:noFill/>
        </a:ln>
      </a:spPr>
      <a:bodyPr lIns="0" tIns="0" rIns="0" bIns="0" anchor="ctr" anchorCtr="0"/>
      <a:lstStyle>
        <a:defPPr>
          <a:defRPr sz="3200" kern="0" smtClean="0">
            <a:solidFill>
              <a:schemeClr val="bg1"/>
            </a:solidFill>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FG Theme_19Mar19" id="{C96DC05E-6AFC-486F-8AE3-95FEB40A0125}" vid="{BCB1CDC7-4550-4E04-A8C1-C30C7703A7D3}"/>
    </a:ext>
  </a:extLst>
</a:theme>
</file>

<file path=ppt/theme/theme2.xml><?xml version="1.0" encoding="utf-8"?>
<a:theme xmlns:a="http://schemas.openxmlformats.org/drawingml/2006/main" name="2_FG Theme_19Mar19">
  <a:themeElements>
    <a:clrScheme name="F&amp;G">
      <a:dk1>
        <a:srgbClr val="4D4D4F"/>
      </a:dk1>
      <a:lt1>
        <a:srgbClr val="FFFFFF"/>
      </a:lt1>
      <a:dk2>
        <a:srgbClr val="582C83"/>
      </a:dk2>
      <a:lt2>
        <a:srgbClr val="FEC10D"/>
      </a:lt2>
      <a:accent1>
        <a:srgbClr val="582C83"/>
      </a:accent1>
      <a:accent2>
        <a:srgbClr val="83BD00"/>
      </a:accent2>
      <a:accent3>
        <a:srgbClr val="FF9800"/>
      </a:accent3>
      <a:accent4>
        <a:srgbClr val="003C71"/>
      </a:accent4>
      <a:accent5>
        <a:srgbClr val="F2F2F2"/>
      </a:accent5>
      <a:accent6>
        <a:srgbClr val="8246AF"/>
      </a:accent6>
      <a:hlink>
        <a:srgbClr val="003C71"/>
      </a:hlink>
      <a:folHlink>
        <a:srgbClr val="FEC10D"/>
      </a:folHlink>
    </a:clrScheme>
    <a:fontScheme name="ICG 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ln>
          <a:noFill/>
        </a:ln>
      </a:spPr>
      <a:bodyPr lIns="0" tIns="0" rIns="0" bIns="0" anchor="ctr" anchorCtr="0"/>
      <a:lstStyle>
        <a:defPPr>
          <a:defRPr sz="3200" kern="0" smtClean="0">
            <a:solidFill>
              <a:schemeClr val="bg1"/>
            </a:solidFill>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FG Theme_19Mar19" id="{C96DC05E-6AFC-486F-8AE3-95FEB40A0125}" vid="{BCB1CDC7-4550-4E04-A8C1-C30C7703A7D3}"/>
    </a:ext>
  </a:extLst>
</a:theme>
</file>

<file path=ppt/theme/theme3.xml><?xml version="1.0" encoding="utf-8"?>
<a:theme xmlns:a="http://schemas.openxmlformats.org/drawingml/2006/main" name="1_FG Theme_19Mar19">
  <a:themeElements>
    <a:clrScheme name="F&amp;G">
      <a:dk1>
        <a:srgbClr val="4D4D4F"/>
      </a:dk1>
      <a:lt1>
        <a:srgbClr val="FFFFFF"/>
      </a:lt1>
      <a:dk2>
        <a:srgbClr val="582C83"/>
      </a:dk2>
      <a:lt2>
        <a:srgbClr val="FEC10D"/>
      </a:lt2>
      <a:accent1>
        <a:srgbClr val="582C83"/>
      </a:accent1>
      <a:accent2>
        <a:srgbClr val="83BD00"/>
      </a:accent2>
      <a:accent3>
        <a:srgbClr val="FF9800"/>
      </a:accent3>
      <a:accent4>
        <a:srgbClr val="003C71"/>
      </a:accent4>
      <a:accent5>
        <a:srgbClr val="F2F2F2"/>
      </a:accent5>
      <a:accent6>
        <a:srgbClr val="8246AF"/>
      </a:accent6>
      <a:hlink>
        <a:srgbClr val="003C71"/>
      </a:hlink>
      <a:folHlink>
        <a:srgbClr val="FEC10D"/>
      </a:folHlink>
    </a:clrScheme>
    <a:fontScheme name="ICG 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ln>
          <a:noFill/>
        </a:ln>
      </a:spPr>
      <a:bodyPr lIns="0" tIns="0" rIns="0" bIns="0" anchor="ctr" anchorCtr="0"/>
      <a:lstStyle>
        <a:defPPr>
          <a:defRPr sz="3200" kern="0" smtClean="0">
            <a:solidFill>
              <a:schemeClr val="bg1"/>
            </a:solidFill>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FG Theme_19Mar19" id="{C96DC05E-6AFC-486F-8AE3-95FEB40A0125}" vid="{BCB1CDC7-4550-4E04-A8C1-C30C7703A7D3}"/>
    </a:ext>
  </a:extLst>
</a:theme>
</file>

<file path=ppt/theme/theme4.xml><?xml version="1.0" encoding="utf-8"?>
<a:theme xmlns:a="http://schemas.openxmlformats.org/drawingml/2006/main" name="5_FG Theme_19Mar19">
  <a:themeElements>
    <a:clrScheme name="F&amp;G">
      <a:dk1>
        <a:srgbClr val="4D4D4F"/>
      </a:dk1>
      <a:lt1>
        <a:srgbClr val="FFFFFF"/>
      </a:lt1>
      <a:dk2>
        <a:srgbClr val="582C83"/>
      </a:dk2>
      <a:lt2>
        <a:srgbClr val="FEC10D"/>
      </a:lt2>
      <a:accent1>
        <a:srgbClr val="582C83"/>
      </a:accent1>
      <a:accent2>
        <a:srgbClr val="83BD00"/>
      </a:accent2>
      <a:accent3>
        <a:srgbClr val="FF9800"/>
      </a:accent3>
      <a:accent4>
        <a:srgbClr val="003C71"/>
      </a:accent4>
      <a:accent5>
        <a:srgbClr val="F2F2F2"/>
      </a:accent5>
      <a:accent6>
        <a:srgbClr val="8246AF"/>
      </a:accent6>
      <a:hlink>
        <a:srgbClr val="003C71"/>
      </a:hlink>
      <a:folHlink>
        <a:srgbClr val="FEC10D"/>
      </a:folHlink>
    </a:clrScheme>
    <a:fontScheme name="ICG 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ln>
          <a:noFill/>
        </a:ln>
      </a:spPr>
      <a:bodyPr lIns="0" tIns="0" rIns="0" bIns="0" anchor="ctr" anchorCtr="0"/>
      <a:lstStyle>
        <a:defPPr>
          <a:defRPr sz="3200" kern="0" smtClean="0">
            <a:solidFill>
              <a:schemeClr val="bg1"/>
            </a:solidFill>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FG Theme_19Mar19" id="{C96DC05E-6AFC-486F-8AE3-95FEB40A0125}" vid="{BCB1CDC7-4550-4E04-A8C1-C30C7703A7D3}"/>
    </a:ext>
  </a:extLst>
</a:theme>
</file>

<file path=ppt/theme/theme5.xml><?xml version="1.0" encoding="utf-8"?>
<a:theme xmlns:a="http://schemas.openxmlformats.org/drawingml/2006/main" name="3_FG Theme_19Mar19">
  <a:themeElements>
    <a:clrScheme name="F&amp;G">
      <a:dk1>
        <a:srgbClr val="4D4D4F"/>
      </a:dk1>
      <a:lt1>
        <a:srgbClr val="FFFFFF"/>
      </a:lt1>
      <a:dk2>
        <a:srgbClr val="582C83"/>
      </a:dk2>
      <a:lt2>
        <a:srgbClr val="FEC10D"/>
      </a:lt2>
      <a:accent1>
        <a:srgbClr val="582C83"/>
      </a:accent1>
      <a:accent2>
        <a:srgbClr val="83BD00"/>
      </a:accent2>
      <a:accent3>
        <a:srgbClr val="FF9800"/>
      </a:accent3>
      <a:accent4>
        <a:srgbClr val="003C71"/>
      </a:accent4>
      <a:accent5>
        <a:srgbClr val="F2F2F2"/>
      </a:accent5>
      <a:accent6>
        <a:srgbClr val="8246AF"/>
      </a:accent6>
      <a:hlink>
        <a:srgbClr val="003C71"/>
      </a:hlink>
      <a:folHlink>
        <a:srgbClr val="FEC10D"/>
      </a:folHlink>
    </a:clrScheme>
    <a:fontScheme name="ICG 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ln>
          <a:noFill/>
        </a:ln>
      </a:spPr>
      <a:bodyPr lIns="0" tIns="0" rIns="0" bIns="0" anchor="ctr" anchorCtr="0"/>
      <a:lstStyle>
        <a:defPPr>
          <a:defRPr sz="3200" kern="0" smtClean="0">
            <a:solidFill>
              <a:schemeClr val="bg1"/>
            </a:solidFill>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FG Theme_19Mar19" id="{C96DC05E-6AFC-486F-8AE3-95FEB40A0125}" vid="{BCB1CDC7-4550-4E04-A8C1-C30C7703A7D3}"/>
    </a:ext>
  </a:extLst>
</a:theme>
</file>

<file path=ppt/theme/theme6.xml><?xml version="1.0" encoding="utf-8"?>
<a:theme xmlns:a="http://schemas.openxmlformats.org/drawingml/2006/main" name="Custom Design">
  <a:themeElements>
    <a:clrScheme name="F&amp;G 2020">
      <a:dk1>
        <a:srgbClr val="4D4D4F"/>
      </a:dk1>
      <a:lt1>
        <a:srgbClr val="FFFFFF"/>
      </a:lt1>
      <a:dk2>
        <a:srgbClr val="582C83"/>
      </a:dk2>
      <a:lt2>
        <a:srgbClr val="FEC10D"/>
      </a:lt2>
      <a:accent1>
        <a:srgbClr val="582C83"/>
      </a:accent1>
      <a:accent2>
        <a:srgbClr val="83BD00"/>
      </a:accent2>
      <a:accent3>
        <a:srgbClr val="FF9800"/>
      </a:accent3>
      <a:accent4>
        <a:srgbClr val="003C71"/>
      </a:accent4>
      <a:accent5>
        <a:srgbClr val="F2F2F2"/>
      </a:accent5>
      <a:accent6>
        <a:srgbClr val="8246AF"/>
      </a:accent6>
      <a:hlink>
        <a:srgbClr val="003C71"/>
      </a:hlink>
      <a:folHlink>
        <a:srgbClr val="FEC10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FG Theme_19Mar19">
  <a:themeElements>
    <a:clrScheme name="F&amp;G">
      <a:dk1>
        <a:srgbClr val="4D4D4F"/>
      </a:dk1>
      <a:lt1>
        <a:srgbClr val="FFFFFF"/>
      </a:lt1>
      <a:dk2>
        <a:srgbClr val="582C83"/>
      </a:dk2>
      <a:lt2>
        <a:srgbClr val="FEC10D"/>
      </a:lt2>
      <a:accent1>
        <a:srgbClr val="582C83"/>
      </a:accent1>
      <a:accent2>
        <a:srgbClr val="83BD00"/>
      </a:accent2>
      <a:accent3>
        <a:srgbClr val="FF9800"/>
      </a:accent3>
      <a:accent4>
        <a:srgbClr val="003C71"/>
      </a:accent4>
      <a:accent5>
        <a:srgbClr val="F2F2F2"/>
      </a:accent5>
      <a:accent6>
        <a:srgbClr val="8246AF"/>
      </a:accent6>
      <a:hlink>
        <a:srgbClr val="003C71"/>
      </a:hlink>
      <a:folHlink>
        <a:srgbClr val="FEC10D"/>
      </a:folHlink>
    </a:clrScheme>
    <a:fontScheme name="ICG 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ln>
          <a:noFill/>
        </a:ln>
      </a:spPr>
      <a:bodyPr lIns="0" tIns="0" rIns="0" bIns="0" anchor="ctr" anchorCtr="0"/>
      <a:lstStyle>
        <a:defPPr>
          <a:defRPr sz="3200" kern="0" smtClean="0">
            <a:solidFill>
              <a:schemeClr val="bg1"/>
            </a:solidFill>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FG Theme_19Mar19" id="{C96DC05E-6AFC-486F-8AE3-95FEB40A0125}" vid="{BCB1CDC7-4550-4E04-A8C1-C30C7703A7D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35588</TotalTime>
  <Words>6025</Words>
  <Application>Microsoft Macintosh PowerPoint</Application>
  <PresentationFormat>Widescreen</PresentationFormat>
  <Paragraphs>602</Paragraphs>
  <Slides>34</Slides>
  <Notes>33</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34</vt:i4>
      </vt:variant>
    </vt:vector>
  </HeadingPairs>
  <TitlesOfParts>
    <vt:vector size="49" baseType="lpstr">
      <vt:lpstr>STKaiti</vt:lpstr>
      <vt:lpstr>AbadiMT-CondensedLight</vt:lpstr>
      <vt:lpstr>Arial</vt:lpstr>
      <vt:lpstr>Arial Black</vt:lpstr>
      <vt:lpstr>Calibri</vt:lpstr>
      <vt:lpstr>Helvetica Neue</vt:lpstr>
      <vt:lpstr>HelveticaNeueLT Std</vt:lpstr>
      <vt:lpstr>Symbol</vt:lpstr>
      <vt:lpstr>FG Theme_19Mar19</vt:lpstr>
      <vt:lpstr>2_FG Theme_19Mar19</vt:lpstr>
      <vt:lpstr>1_FG Theme_19Mar19</vt:lpstr>
      <vt:lpstr>5_FG Theme_19Mar19</vt:lpstr>
      <vt:lpstr>3_FG Theme_19Mar19</vt:lpstr>
      <vt:lpstr>Custom Design</vt:lpstr>
      <vt:lpstr>4_FG Theme_19Mar19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Behrens, Salena</dc:creator>
  <cp:lastModifiedBy>Cusack, Erin</cp:lastModifiedBy>
  <cp:revision>709</cp:revision>
  <dcterms:created xsi:type="dcterms:W3CDTF">2020-06-09T19:26:37Z</dcterms:created>
  <dcterms:modified xsi:type="dcterms:W3CDTF">2021-06-23T16:10:08Z</dcterms:modified>
</cp:coreProperties>
</file>