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2" r:id="rId3"/>
  </p:sldMasterIdLst>
  <p:notesMasterIdLst>
    <p:notesMasterId r:id="rId15"/>
  </p:notesMasterIdLst>
  <p:sldIdLst>
    <p:sldId id="257" r:id="rId4"/>
    <p:sldId id="416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BC"/>
    <a:srgbClr val="FF6400"/>
    <a:srgbClr val="0000FF"/>
    <a:srgbClr val="0033CC"/>
    <a:srgbClr val="002392"/>
    <a:srgbClr val="007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/>
    <p:restoredTop sz="92911"/>
  </p:normalViewPr>
  <p:slideViewPr>
    <p:cSldViewPr snapToGrid="0" snapToObjects="1">
      <p:cViewPr varScale="1">
        <p:scale>
          <a:sx n="121" d="100"/>
          <a:sy n="121" d="100"/>
        </p:scale>
        <p:origin x="18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C3760-ACE1-2F44-B802-BA5C6301656E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B9AD-4A06-F248-85AA-C55F66E23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4B9AD-4A06-F248-85AA-C55F66E23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4863" lvl="2" indent="0">
              <a:buNone/>
            </a:pPr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1A43C-57B2-4441-B2B5-17936350F6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DIG-GMMFY16PPTTmp-19595-(16x9)-d3_Title.jpg">
            <a:extLst>
              <a:ext uri="{FF2B5EF4-FFF2-40B4-BE49-F238E27FC236}">
                <a16:creationId xmlns:a16="http://schemas.microsoft.com/office/drawing/2014/main" id="{3D1F196B-5814-411B-9EA0-43B58CC04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64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7152" y="1572768"/>
            <a:ext cx="9826752" cy="1737360"/>
          </a:xfrm>
          <a:prstGeom prst="rect">
            <a:avLst/>
          </a:prstGeom>
        </p:spPr>
        <p:txBody>
          <a:bodyPr vert="horz" anchor="ctr" anchorCtr="0"/>
          <a:lstStyle>
            <a:lvl1pPr>
              <a:spcBef>
                <a:spcPts val="1536"/>
              </a:spcBef>
              <a:defRPr sz="666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(Verdana 50pt)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597152" y="3467020"/>
            <a:ext cx="9826752" cy="2870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33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609585" indent="0">
              <a:buFontTx/>
              <a:buNone/>
              <a:defRPr sz="2667">
                <a:latin typeface="Verdana"/>
                <a:cs typeface="Verdana"/>
              </a:defRPr>
            </a:lvl2pPr>
            <a:lvl3pPr marL="1219170" indent="0">
              <a:buFontTx/>
              <a:buNone/>
              <a:defRPr sz="2400">
                <a:latin typeface="Verdana"/>
                <a:cs typeface="Verdana"/>
              </a:defRPr>
            </a:lvl3pPr>
            <a:lvl4pPr marL="1828754" indent="0">
              <a:buFontTx/>
              <a:buNone/>
              <a:defRPr sz="2133">
                <a:latin typeface="Verdana"/>
                <a:cs typeface="Verdana"/>
              </a:defRPr>
            </a:lvl4pPr>
            <a:lvl5pPr marL="2438339" indent="0">
              <a:buFontTx/>
              <a:buNone/>
              <a:defRPr sz="1867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 (Verdana 22pt)</a:t>
            </a:r>
          </a:p>
          <a:p>
            <a:pPr lvl="0"/>
            <a:r>
              <a:rPr lang="en-US" dirty="0"/>
              <a:t>Business or Department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Month Date,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bd_3_rgb_lbg_2_25.png">
            <a:extLst>
              <a:ext uri="{FF2B5EF4-FFF2-40B4-BE49-F238E27FC236}">
                <a16:creationId xmlns:a16="http://schemas.microsoft.com/office/drawing/2014/main" id="{783E51B6-A271-440D-A7A5-CBC3C515D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" y="9759"/>
            <a:ext cx="2484349" cy="1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 userDrawn="1">
            <p:ph type="sldNum" sz="quarter" idx="10"/>
          </p:nvPr>
        </p:nvSpPr>
        <p:spPr>
          <a:xfrm>
            <a:off x="0" y="6248400"/>
            <a:ext cx="694267" cy="59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" baseline="3000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ACB90B10-4806-5F4F-9322-F1C82FE0D2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827520" cy="6827520"/>
          </a:xfrm>
          <a:prstGeom prst="rect">
            <a:avLst/>
          </a:prstGeom>
        </p:spPr>
        <p:txBody>
          <a:bodyPr anchor="ctr"/>
          <a:lstStyle>
            <a:lvl1pPr algn="l">
              <a:defRPr sz="6400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Closing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E123F6-4FDC-F342-BC49-FDBB2512C955}"/>
              </a:ext>
            </a:extLst>
          </p:cNvPr>
          <p:cNvSpPr txBox="1">
            <a:spLocks/>
          </p:cNvSpPr>
          <p:nvPr userDrawn="1"/>
        </p:nvSpPr>
        <p:spPr>
          <a:xfrm>
            <a:off x="602864" y="5230340"/>
            <a:ext cx="8534400" cy="1195261"/>
          </a:xfrm>
          <a:prstGeom prst="rect">
            <a:avLst/>
          </a:prstGeom>
        </p:spPr>
        <p:txBody>
          <a:bodyPr anchor="b" anchorCtr="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067" i="1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067" i="0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1067" i="0" dirty="0">
                <a:solidFill>
                  <a:schemeClr val="tx1"/>
                </a:solidFill>
                <a:latin typeface="Verdana"/>
                <a:cs typeface="Verdana"/>
              </a:rPr>
              <a:t>BD, the BD Logo and </a:t>
            </a:r>
            <a:r>
              <a:rPr lang="en-US" sz="1067" i="0" dirty="0" err="1">
                <a:solidFill>
                  <a:schemeClr val="tx1"/>
                </a:solidFill>
                <a:latin typeface="Verdana"/>
                <a:cs typeface="Verdana"/>
              </a:rPr>
              <a:t>FlowJo</a:t>
            </a:r>
            <a:r>
              <a:rPr lang="en-US" sz="1067" i="0" dirty="0">
                <a:solidFill>
                  <a:schemeClr val="tx1"/>
                </a:solidFill>
                <a:latin typeface="Verdana"/>
                <a:cs typeface="Verdana"/>
              </a:rPr>
              <a:t>™️ are trademarks of </a:t>
            </a:r>
            <a:br>
              <a:rPr lang="en-US" sz="1067" i="0" dirty="0">
                <a:solidFill>
                  <a:schemeClr val="tx1"/>
                </a:solidFill>
                <a:latin typeface="Verdana"/>
                <a:cs typeface="Verdana"/>
              </a:rPr>
            </a:br>
            <a:r>
              <a:rPr lang="en-US" sz="1067" i="0" dirty="0">
                <a:solidFill>
                  <a:schemeClr val="tx1"/>
                </a:solidFill>
                <a:latin typeface="Verdana"/>
                <a:cs typeface="Verdana"/>
              </a:rPr>
              <a:t>Becton, Dickinson and Company. © 2021 BD and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064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22F896-40B5-4ADD-8801-0D06FADFA09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2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1865" y="5369237"/>
            <a:ext cx="3441700" cy="706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96452"/>
            <a:ext cx="10972800" cy="72118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3744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149168"/>
            <a:ext cx="10972800" cy="35453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212158"/>
            <a:ext cx="693853" cy="64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8EB43C4-7051-7042-93B5-8C0653444BA6}" type="slidenum">
              <a:rPr lang="en-US" smtClean="0">
                <a:solidFill>
                  <a:srgbClr val="404041"/>
                </a:solidFill>
              </a:rPr>
              <a:pPr/>
              <a:t>‹#›</a:t>
            </a:fld>
            <a:endParaRPr lang="en-US" dirty="0">
              <a:solidFill>
                <a:srgbClr val="40404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1800" y="1412776"/>
            <a:ext cx="10944787" cy="4752528"/>
          </a:xfrm>
          <a:prstGeom prst="rect">
            <a:avLst/>
          </a:prstGeom>
        </p:spPr>
        <p:txBody>
          <a:bodyPr/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4864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lvl3pPr>
            <a:lvl4pPr marL="1371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828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Click to edit Master text styles</a:t>
            </a:r>
          </a:p>
          <a:p>
            <a:pPr marL="54864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Third level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Fourth level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-27384"/>
            <a:ext cx="10972800" cy="5620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339" y="424980"/>
            <a:ext cx="10369152" cy="3397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8400" y="260649"/>
            <a:ext cx="643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98ABFFE-FCAC-4BBC-8B03-C6E83D982D0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9">
          <p15:clr>
            <a:srgbClr val="FBAE40"/>
          </p15:clr>
        </p15:guide>
        <p15:guide id="2" pos="12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9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22F896-40B5-4ADD-8801-0D06FADFA09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8/3/21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 (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661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1" baseline="0">
                <a:latin typeface="Verdana"/>
                <a:cs typeface="Verdana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1865" y="5369237"/>
            <a:ext cx="3441700" cy="706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8C8C8E"/>
                </a:solidFill>
                <a:latin typeface="Verdana"/>
                <a:cs typeface="Verdana"/>
              </a:defRPr>
            </a:lvl1pPr>
          </a:lstStyle>
          <a:p>
            <a:fld id="{78EB43C4-7051-7042-93B5-8C0653444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96452"/>
            <a:ext cx="10972800" cy="72118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3744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149168"/>
            <a:ext cx="10972800" cy="35453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 sz="2000">
                <a:latin typeface="Verdana"/>
                <a:cs typeface="Verdana"/>
              </a:defRPr>
            </a:lvl2pPr>
            <a:lvl3pPr marL="914400" indent="0">
              <a:buFontTx/>
              <a:buNone/>
              <a:defRPr sz="1800">
                <a:latin typeface="Verdana"/>
                <a:cs typeface="Verdana"/>
              </a:defRPr>
            </a:lvl3pPr>
            <a:lvl4pPr marL="1371600" indent="0">
              <a:buFontTx/>
              <a:buNone/>
              <a:defRPr sz="1600">
                <a:latin typeface="Verdana"/>
                <a:cs typeface="Verdana"/>
              </a:defRPr>
            </a:lvl4pPr>
            <a:lvl5pPr marL="1828800" indent="0">
              <a:buFontTx/>
              <a:buNone/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212158"/>
            <a:ext cx="693853" cy="64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8EB43C4-7051-7042-93B5-8C0653444BA6}" type="slidenum">
              <a:rPr lang="en-US" smtClean="0">
                <a:solidFill>
                  <a:srgbClr val="404041"/>
                </a:solidFill>
              </a:rPr>
              <a:pPr/>
              <a:t>‹#›</a:t>
            </a:fld>
            <a:endParaRPr lang="en-US" dirty="0">
              <a:solidFill>
                <a:srgbClr val="40404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1800" y="1412776"/>
            <a:ext cx="10944787" cy="4752528"/>
          </a:xfrm>
          <a:prstGeom prst="rect">
            <a:avLst/>
          </a:prstGeom>
        </p:spPr>
        <p:txBody>
          <a:bodyPr/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4864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lvl3pPr>
            <a:lvl4pPr marL="1371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828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Click to edit Master text styles</a:t>
            </a:r>
          </a:p>
          <a:p>
            <a:pPr marL="54864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Third level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Fourth level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8D8D8">
                  <a:lumMod val="25000"/>
                </a:srgbClr>
              </a:buClr>
              <a:buSzPct val="125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-27384"/>
            <a:ext cx="10972800" cy="5620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339" y="424980"/>
            <a:ext cx="10369152" cy="3397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8400" y="260649"/>
            <a:ext cx="643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98ABFFE-FCAC-4BBC-8B03-C6E83D982D0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9">
          <p15:clr>
            <a:srgbClr val="FBAE40"/>
          </p15:clr>
        </p15:guide>
        <p15:guide id="2" pos="12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5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2C52-2C37-D14D-B82E-39F736CE5894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3A0-7C70-534A-BE20-851C8C1B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4692C52-2C37-D14D-B82E-39F736CE5894}" type="datetimeFigureOut">
              <a:rPr lang="en-US" smtClean="0"/>
              <a:pPr/>
              <a:t>8/3/21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C4C3A0-7C70-534A-BE20-851C8C1B93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426" y="5948126"/>
            <a:ext cx="1670748" cy="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d_3_rgb_lbg_1_0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90" y="5911590"/>
            <a:ext cx="1914144" cy="104851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18750" y="6332781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rgbClr val="000000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7762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8/3/21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d_3_rgb_lbg_1_0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90" y="5911590"/>
            <a:ext cx="1914144" cy="104851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18750" y="6332781"/>
            <a:ext cx="8534400" cy="206131"/>
          </a:xfrm>
          <a:prstGeom prst="rect">
            <a:avLst/>
          </a:prstGeom>
        </p:spPr>
        <p:txBody>
          <a:bodyPr vert="horz" lIns="121913" tIns="60957" rIns="121913" bIns="60957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67" i="1" dirty="0">
                <a:solidFill>
                  <a:srgbClr val="000000"/>
                </a:solidFill>
                <a:latin typeface="Verdana"/>
                <a:cs typeface="Verdana"/>
              </a:rPr>
              <a:t>Confidential—For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084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lowjo.com/exchange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flowjo.com/exchan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lowjo.com/exchange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flowjo.com/exchange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flowjo.com/exchange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lowjo.com/exchange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A428-D852-4DB9-938E-0B8074E3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35" y="2105112"/>
            <a:ext cx="9826752" cy="3609888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4500" dirty="0">
                <a:solidFill>
                  <a:srgbClr val="002D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 to FlowJo version 10</a:t>
            </a:r>
            <a:br>
              <a:rPr lang="en-US" sz="4500" dirty="0">
                <a:solidFill>
                  <a:srgbClr val="002D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i="1" dirty="0">
                <a:solidFill>
                  <a:srgbClr val="002D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for version 9 users</a:t>
            </a:r>
            <a:br>
              <a:rPr lang="en-US" sz="4500" dirty="0">
                <a:solidFill>
                  <a:srgbClr val="007B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500" dirty="0">
                <a:solidFill>
                  <a:srgbClr val="007B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Quinn Ph.D.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of Science and Product Development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BDB Informatics (FlowJo)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john.flowjo@bd.com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6" y="361372"/>
            <a:ext cx="2360470" cy="6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52" y="1706562"/>
            <a:ext cx="3563257" cy="695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137" y="2769621"/>
            <a:ext cx="1727815" cy="129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255" y="2533453"/>
            <a:ext cx="1465154" cy="1765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5263" y="4615280"/>
            <a:ext cx="1944605" cy="1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4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002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2DBC"/>
                </a:solidFill>
              </a:rPr>
              <a:t>Demo time</a:t>
            </a:r>
            <a:br>
              <a:rPr lang="en-US" dirty="0"/>
            </a:br>
            <a:endParaRPr lang="en-US" dirty="0">
              <a:solidFill>
                <a:srgbClr val="002DB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90B10-4806-5F4F-9322-F1C82FE0D2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74" y="2551113"/>
            <a:ext cx="4376738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5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25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Commonalities between v9 and v10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Features missing from v10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Additions to v10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Opening v9 files in v10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Walk through of v10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4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Commonalities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Basic operation is the same: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Drag and drop to apply / organize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Double-click to Edit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Workflow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Workspace, Comp Wizard, Table Editor, Layout Editor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Batching controls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Very customizable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ED909-BA46-5843-94F8-A3B347A6E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230" y="2674762"/>
            <a:ext cx="3919875" cy="605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0D4E5-8864-8447-A1C5-AB2C8125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231" y="1052569"/>
            <a:ext cx="3919875" cy="638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8EEDC-087F-2B46-AD91-E01CFB7F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084" y="224856"/>
            <a:ext cx="740230" cy="74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6E0DF-682E-E84E-B930-5F6BA45B0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882" y="1778172"/>
            <a:ext cx="798569" cy="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1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Missing from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Tether gates</a:t>
            </a:r>
          </a:p>
          <a:p>
            <a:r>
              <a:rPr lang="en-US" dirty="0"/>
              <a:t>LDA / PCA dimensionality reduction</a:t>
            </a:r>
          </a:p>
          <a:p>
            <a:r>
              <a:rPr lang="en-US" dirty="0"/>
              <a:t>Poly-variate plots</a:t>
            </a:r>
          </a:p>
          <a:p>
            <a:r>
              <a:rPr lang="en-US" dirty="0"/>
              <a:t>Clone gates</a:t>
            </a:r>
          </a:p>
          <a:p>
            <a:r>
              <a:rPr lang="en-US" dirty="0"/>
              <a:t>Bi-variate difference gating</a:t>
            </a:r>
          </a:p>
          <a:p>
            <a:r>
              <a:rPr lang="en-US" dirty="0"/>
              <a:t>Comparative stats in TE</a:t>
            </a:r>
          </a:p>
          <a:p>
            <a:r>
              <a:rPr lang="en-US" dirty="0"/>
              <a:t>Ability to set default stat in TE</a:t>
            </a:r>
          </a:p>
          <a:p>
            <a:r>
              <a:rPr lang="en-US" dirty="0"/>
              <a:t>Sci-Book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FDAAB-4626-2D48-9BDD-77CB40DD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265" y="134369"/>
            <a:ext cx="1093335" cy="10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255" y="2533453"/>
            <a:ext cx="1465154" cy="1765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152" y="1706562"/>
            <a:ext cx="3563257" cy="695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137" y="2769621"/>
            <a:ext cx="1727815" cy="129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5263" y="4615280"/>
            <a:ext cx="1944605" cy="1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37" y="2769621"/>
            <a:ext cx="1727815" cy="129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3255" y="2533453"/>
            <a:ext cx="1465154" cy="1765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263" y="4615280"/>
            <a:ext cx="1944605" cy="152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3824" y="1706561"/>
            <a:ext cx="10274585" cy="20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73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263" y="4615280"/>
            <a:ext cx="1944605" cy="1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255" y="2533453"/>
            <a:ext cx="1465154" cy="1765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152" y="1706562"/>
            <a:ext cx="3563257" cy="695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719" y="2769621"/>
            <a:ext cx="4738023" cy="3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52" y="1706562"/>
            <a:ext cx="3563257" cy="695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137" y="2769621"/>
            <a:ext cx="1727815" cy="1296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263" y="4615280"/>
            <a:ext cx="1944605" cy="152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024" y="2533452"/>
            <a:ext cx="3568272" cy="42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7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4620" cy="1325563"/>
          </a:xfrm>
        </p:spPr>
        <p:txBody>
          <a:bodyPr/>
          <a:lstStyle/>
          <a:p>
            <a:r>
              <a:rPr lang="en-US" dirty="0">
                <a:solidFill>
                  <a:srgbClr val="002DBC"/>
                </a:solidFill>
              </a:rPr>
              <a:t>Additional in v10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243"/>
            <a:ext cx="8811760" cy="4351338"/>
          </a:xfrm>
        </p:spPr>
        <p:txBody>
          <a:bodyPr>
            <a:normAutofit/>
          </a:bodyPr>
          <a:lstStyle/>
          <a:p>
            <a:r>
              <a:rPr lang="en-US" dirty="0"/>
              <a:t>Plugin architecture with 30+ Plugins</a:t>
            </a:r>
          </a:p>
          <a:p>
            <a:r>
              <a:rPr lang="en-US" dirty="0"/>
              <a:t>Customizable ribbon format</a:t>
            </a:r>
          </a:p>
          <a:p>
            <a:r>
              <a:rPr lang="en-US" dirty="0"/>
              <a:t>Improved transformation tools</a:t>
            </a:r>
          </a:p>
          <a:p>
            <a:r>
              <a:rPr lang="en-US" dirty="0"/>
              <a:t>Improved data reading / scaling support</a:t>
            </a:r>
          </a:p>
          <a:p>
            <a:r>
              <a:rPr lang="en-US" dirty="0"/>
              <a:t>ACS file output</a:t>
            </a:r>
          </a:p>
          <a:p>
            <a:r>
              <a:rPr lang="en-US" dirty="0"/>
              <a:t>AutoSpill, TSM, and other compensation innovations</a:t>
            </a:r>
          </a:p>
          <a:p>
            <a:r>
              <a:rPr lang="en-US" dirty="0"/>
              <a:t>Plate tools</a:t>
            </a:r>
          </a:p>
          <a:p>
            <a:r>
              <a:rPr lang="en-US" dirty="0"/>
              <a:t>OS flexibility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5B357-95E7-7F40-AF9A-4B7351EDAA9F}"/>
              </a:ext>
            </a:extLst>
          </p:cNvPr>
          <p:cNvSpPr txBox="1"/>
          <p:nvPr/>
        </p:nvSpPr>
        <p:spPr>
          <a:xfrm>
            <a:off x="246183" y="6374340"/>
            <a:ext cx="620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 and FlowJo are one! Supporting you and your research from design to discovery.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FC294-6610-1B4E-B553-F1F531FE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1" y="614249"/>
            <a:ext cx="827314" cy="827314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20760C6-0D83-6F4E-88C5-F835308D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7" y="202561"/>
            <a:ext cx="3589731" cy="139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346092-9672-204E-ABCA-58E4AA37C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52" y="1706562"/>
            <a:ext cx="3563257" cy="695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669DA-857C-0A40-99C9-830CF1EE0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137" y="2769621"/>
            <a:ext cx="1727815" cy="129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98AF24-5C63-F249-8710-F0E5DAF84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255" y="2533453"/>
            <a:ext cx="1465154" cy="1765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D271-C3F9-8E4A-B0C6-ACA969B00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1535282"/>
            <a:ext cx="5873868" cy="46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1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Powerpoint 2018" id="{9B3C1A2B-23D5-5242-BCA9-2C264C710CF4}" vid="{FCF41B0C-F51F-3E4A-BE88-A0B6CE110E49}"/>
    </a:ext>
  </a:extLst>
</a:theme>
</file>

<file path=ppt/theme/theme2.xml><?xml version="1.0" encoding="utf-8"?>
<a:theme xmlns:a="http://schemas.openxmlformats.org/drawingml/2006/main" name="1_Cf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Powerpoint 2018" id="{9B3C1A2B-23D5-5242-BCA9-2C264C710CF4}" vid="{D347FFC4-EA07-D74B-9A6C-1721D6BF0A6C}"/>
    </a:ext>
  </a:extLst>
</a:theme>
</file>

<file path=ppt/theme/theme3.xml><?xml version="1.0" encoding="utf-8"?>
<a:theme xmlns:a="http://schemas.openxmlformats.org/drawingml/2006/main" name="2_Cf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Powerpoint 2018" id="{9B3C1A2B-23D5-5242-BCA9-2C264C710CF4}" vid="{E77F1F25-CA88-DD4C-B434-9ED5A44701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16822</TotalTime>
  <Words>489</Words>
  <Application>Microsoft Macintosh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1_Cf Theme</vt:lpstr>
      <vt:lpstr>2_Cf Theme</vt:lpstr>
      <vt:lpstr>Intro to FlowJo version 10 … for version 9 users  John Quinn Ph.D. Director of Science and Product Development BDB Informatics (FlowJo) john.flowjo@bd.com</vt:lpstr>
      <vt:lpstr>Outline</vt:lpstr>
      <vt:lpstr>Commonalities</vt:lpstr>
      <vt:lpstr>Missing from v10</vt:lpstr>
      <vt:lpstr>Additional in v10</vt:lpstr>
      <vt:lpstr>Additional in v10</vt:lpstr>
      <vt:lpstr>Additional in v10</vt:lpstr>
      <vt:lpstr>Additional in v10</vt:lpstr>
      <vt:lpstr>Additional in v10</vt:lpstr>
      <vt:lpstr>Additional in v10</vt:lpstr>
      <vt:lpstr>Demo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SeqGeq Single-cell gene expression analysis software  Caitlin Farquhar Sr. Manager, Customer Success BDB Informatics (FlowJo)</dc:title>
  <dc:creator>Caitlin Farquhar</dc:creator>
  <cp:lastModifiedBy>John Quinn</cp:lastModifiedBy>
  <cp:revision>57</cp:revision>
  <cp:lastPrinted>2018-10-08T18:44:08Z</cp:lastPrinted>
  <dcterms:created xsi:type="dcterms:W3CDTF">2019-01-18T22:04:07Z</dcterms:created>
  <dcterms:modified xsi:type="dcterms:W3CDTF">2021-08-05T20:04:52Z</dcterms:modified>
</cp:coreProperties>
</file>