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529" r:id="rId6"/>
    <p:sldId id="277" r:id="rId7"/>
    <p:sldId id="276" r:id="rId8"/>
    <p:sldId id="525" r:id="rId9"/>
    <p:sldId id="526" r:id="rId10"/>
    <p:sldId id="271" r:id="rId11"/>
    <p:sldId id="528" r:id="rId12"/>
    <p:sldId id="275" r:id="rId13"/>
  </p:sldIdLst>
  <p:sldSz cx="9144000" cy="5143500" type="screen16x9"/>
  <p:notesSz cx="6808788" cy="9940925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D792A7-6404-9145-9DA1-19B658F1CBB5}">
          <p14:sldIdLst>
            <p14:sldId id="256"/>
            <p14:sldId id="529"/>
            <p14:sldId id="277"/>
            <p14:sldId id="276"/>
            <p14:sldId id="525"/>
            <p14:sldId id="526"/>
            <p14:sldId id="271"/>
            <p14:sldId id="528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52" userDrawn="1">
          <p15:clr>
            <a:srgbClr val="A4A3A4"/>
          </p15:clr>
        </p15:guide>
        <p15:guide id="4" orient="horz" pos="180" userDrawn="1">
          <p15:clr>
            <a:srgbClr val="A4A3A4"/>
          </p15:clr>
        </p15:guide>
        <p15:guide id="5" pos="4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 Brodie" initials="SB" lastIdx="1" clrIdx="0"/>
  <p:cmAuthor id="1" name="Parkhouse, Caroline" initials="PC" lastIdx="1" clrIdx="1">
    <p:extLst/>
  </p:cmAuthor>
  <p:cmAuthor id="2" name="Anderson, Mark (UK)" initials="AM(" lastIdx="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600"/>
    <a:srgbClr val="FD9F13"/>
    <a:srgbClr val="2895D5"/>
    <a:srgbClr val="9B2583"/>
    <a:srgbClr val="FFFFFF"/>
    <a:srgbClr val="BFBFBF"/>
    <a:srgbClr val="D5D5D5"/>
    <a:srgbClr val="737373"/>
    <a:srgbClr val="73C1C1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9" autoAdjust="0"/>
    <p:restoredTop sz="95915" autoAdjust="0"/>
  </p:normalViewPr>
  <p:slideViewPr>
    <p:cSldViewPr snapToGrid="0" showGuides="1">
      <p:cViewPr varScale="1">
        <p:scale>
          <a:sx n="91" d="100"/>
          <a:sy n="91" d="100"/>
        </p:scale>
        <p:origin x="692" y="56"/>
      </p:cViewPr>
      <p:guideLst>
        <p:guide orient="horz" pos="2052"/>
        <p:guide orient="horz" pos="180"/>
        <p:guide pos="432"/>
      </p:guideLst>
    </p:cSldViewPr>
  </p:slideViewPr>
  <p:outlineViewPr>
    <p:cViewPr>
      <p:scale>
        <a:sx n="33" d="100"/>
        <a:sy n="33" d="100"/>
      </p:scale>
      <p:origin x="0" y="-62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280" y="216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373" cy="4967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877" y="0"/>
            <a:ext cx="2950373" cy="4967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D837F-5992-44B3-A40C-CEA10232EAC8}" type="datetimeFigureOut">
              <a:rPr lang="en-GB" smtClean="0"/>
              <a:t>01/10/2020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522"/>
            <a:ext cx="2950373" cy="496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877" y="9442522"/>
            <a:ext cx="2950373" cy="496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F044-CAF0-433D-8D5A-E9F04E0AA5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741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357188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63" y="3893928"/>
            <a:ext cx="5448262" cy="56133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523"/>
            <a:ext cx="2950373" cy="4984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877" y="9442523"/>
            <a:ext cx="2950373" cy="4984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90918-D121-E64F-A459-C3E5964A4A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6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90918-D121-E64F-A459-C3E5964A4A6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355600"/>
            <a:ext cx="5964238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90918-D121-E64F-A459-C3E5964A4A6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0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355600"/>
            <a:ext cx="5964238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90918-D121-E64F-A459-C3E5964A4A6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8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Option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85799" y="3505200"/>
            <a:ext cx="6867635" cy="1271588"/>
          </a:xfrm>
          <a:prstGeom prst="rect">
            <a:avLst/>
          </a:prstGeom>
          <a:noFill/>
        </p:spPr>
        <p:txBody>
          <a:bodyPr lIns="0" tIns="182880" rIns="182880" bIns="91440" anchor="t" anchorCtr="0"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Font typeface="Arial" panose="020B0604020202020204" pitchFamily="34" charset="0"/>
              <a:buNone/>
              <a:defRPr lang="en-US" sz="26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CD55CD-A0CF-D341-8661-A3E3C20227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4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4A488A7-183F-5746-93A4-EE043C1FF428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717" y="348676"/>
            <a:ext cx="8368904" cy="91814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lang="en-US" sz="24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Tx/>
              <a:buNone/>
              <a:tabLst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57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_Legals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00378" y="4783614"/>
            <a:ext cx="8391525" cy="923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2020 Xerox Corporation. All rights reserved. Xerox®, </a:t>
            </a:r>
            <a:r>
              <a:rPr lang="en-US" sz="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VersaLink</a:t>
            </a: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®, </a:t>
            </a:r>
            <a:r>
              <a:rPr lang="en-US" sz="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ConnectKey</a:t>
            </a: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 are trademark of Xerox Corporation in the United States and/or other countries.</a:t>
            </a:r>
            <a:r>
              <a:rPr lang="en-US" sz="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09/20   2688 / TSK-757   BR32103</a:t>
            </a:r>
            <a:endParaRPr lang="en-US" sz="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77244-2E34-A647-9702-0FB054459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25"/>
          <a:stretch/>
        </p:blipFill>
        <p:spPr>
          <a:xfrm>
            <a:off x="3253535" y="2160162"/>
            <a:ext cx="2912534" cy="5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1-Column-D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D8AEE8-65A5-B941-8310-D47865D2AF5C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0418" y="1419225"/>
            <a:ext cx="8368903" cy="30247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tabLst/>
              <a:defRPr sz="2000">
                <a:solidFill>
                  <a:schemeClr val="bg2"/>
                </a:solidFill>
              </a:defRPr>
            </a:lvl1pPr>
            <a:lvl2pPr marL="176213" indent="-176213">
              <a:lnSpc>
                <a:spcPct val="95000"/>
              </a:lnSpc>
              <a:spcAft>
                <a:spcPts val="300"/>
              </a:spcAft>
              <a:buClrTx/>
              <a:tabLst/>
              <a:defRPr sz="1600">
                <a:solidFill>
                  <a:schemeClr val="tx1"/>
                </a:solidFill>
              </a:defRPr>
            </a:lvl2pPr>
            <a:lvl3pPr marL="358379" indent="-164306">
              <a:lnSpc>
                <a:spcPct val="95000"/>
              </a:lnSpc>
              <a:buClrTx/>
              <a:buFont typeface="Arial" panose="020B0604020202020204" pitchFamily="34" charset="0"/>
              <a:buChar char="‒"/>
              <a:tabLst/>
              <a:defRPr sz="1400">
                <a:solidFill>
                  <a:schemeClr val="tx1"/>
                </a:solidFill>
              </a:defRPr>
            </a:lvl3pPr>
            <a:lvl4pPr marL="532210" indent="-173831">
              <a:lnSpc>
                <a:spcPct val="95000"/>
              </a:lnSpc>
              <a:buClrTx/>
              <a:tabLst/>
              <a:defRPr sz="1200">
                <a:solidFill>
                  <a:schemeClr val="tx1"/>
                </a:solidFill>
              </a:defRPr>
            </a:lvl4pPr>
            <a:lvl5pPr marL="710804" indent="-171450">
              <a:lnSpc>
                <a:spcPct val="95000"/>
              </a:lnSpc>
              <a:buClrTx/>
              <a:buFont typeface="Arial" panose="020B0604020202020204" pitchFamily="34" charset="0"/>
              <a:buChar char="‒"/>
              <a:tabLst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0418" y="347472"/>
            <a:ext cx="7528097" cy="878013"/>
          </a:xfrm>
          <a:prstGeom prst="rect">
            <a:avLst/>
          </a:prstGeom>
          <a:noFill/>
        </p:spPr>
        <p:txBody>
          <a:bodyPr lIns="0" tIns="0" rIns="0" bIns="182880" anchor="t" anchorCtr="0"/>
          <a:lstStyle>
            <a:lvl1pPr>
              <a:defRPr lang="en-US" sz="2400" b="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Tx/>
              <a:buNone/>
              <a:tabLst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561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_7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front, food&#10;&#10;Description automatically generated">
            <a:extLst>
              <a:ext uri="{FF2B5EF4-FFF2-40B4-BE49-F238E27FC236}">
                <a16:creationId xmlns:a16="http://schemas.microsoft.com/office/drawing/2014/main" id="{7D9F8971-E3F7-414D-A801-E4C97224D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418" y="339725"/>
            <a:ext cx="3518642" cy="43202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0026" y="627535"/>
            <a:ext cx="3013294" cy="3876212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E09B4D-FA36-5E4F-8B96-670ADC05A87F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Xerox Internal Use Only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550835-CAAD-4AE2-8E1C-144AD30EF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9"/>
          <a:stretch/>
        </p:blipFill>
        <p:spPr>
          <a:xfrm>
            <a:off x="7885882" y="4662657"/>
            <a:ext cx="955385" cy="1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_7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re inside of a building&#10;&#10;Description automatically generated">
            <a:extLst>
              <a:ext uri="{FF2B5EF4-FFF2-40B4-BE49-F238E27FC236}">
                <a16:creationId xmlns:a16="http://schemas.microsoft.com/office/drawing/2014/main" id="{5918ED73-55C5-4DAC-A93A-FA0DC3530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418" y="339725"/>
            <a:ext cx="3518642" cy="43202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0026" y="627535"/>
            <a:ext cx="3013294" cy="3876212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E09B4D-FA36-5E4F-8B96-670ADC05A87F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Xerox Internal Use Only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7A7188-B5C0-46C6-A3E1-B9ED94534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128" y="4645152"/>
            <a:ext cx="946404" cy="1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_7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&#10;&#10;Description automatically generated">
            <a:extLst>
              <a:ext uri="{FF2B5EF4-FFF2-40B4-BE49-F238E27FC236}">
                <a16:creationId xmlns:a16="http://schemas.microsoft.com/office/drawing/2014/main" id="{8C7C68F0-0BED-42B8-802C-0A530FC8E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418" y="339725"/>
            <a:ext cx="3518642" cy="432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0026" y="627535"/>
            <a:ext cx="3013294" cy="3876212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E09B4D-FA36-5E4F-8B96-670ADC05A87F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Xerox Internal Use Only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7A7188-B5C0-46C6-A3E1-B9ED94534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128" y="4645152"/>
            <a:ext cx="946404" cy="1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_7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ore front at day&#10;&#10;Description automatically generated">
            <a:extLst>
              <a:ext uri="{FF2B5EF4-FFF2-40B4-BE49-F238E27FC236}">
                <a16:creationId xmlns:a16="http://schemas.microsoft.com/office/drawing/2014/main" id="{FE8AB318-6E1A-4226-AA54-5AA9668F0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418" y="339725"/>
            <a:ext cx="3518642" cy="43202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0026" y="627535"/>
            <a:ext cx="3013294" cy="3876212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1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E09B4D-FA36-5E4F-8B96-670ADC05A87F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Xerox Internal Use Only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7A7188-B5C0-46C6-A3E1-B9ED94534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128" y="4645152"/>
            <a:ext cx="946404" cy="1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Slide_Option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90418" y="2538100"/>
            <a:ext cx="5486400" cy="1645920"/>
          </a:xfrm>
          <a:prstGeom prst="rect">
            <a:avLst/>
          </a:prstGeom>
          <a:solidFill>
            <a:schemeClr val="bg1"/>
          </a:solidFill>
        </p:spPr>
        <p:txBody>
          <a:bodyPr lIns="182880" tIns="137160" rIns="137160" bIns="91440" anchor="t" anchorCtr="0"/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/>
              <a:defRPr sz="24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None/>
              <a:tabLst/>
              <a:defRPr sz="2000">
                <a:solidFill>
                  <a:schemeClr val="bg2"/>
                </a:solidFill>
              </a:defRPr>
            </a:lvl2pPr>
            <a:lvl3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975"/>
              </a:spcBef>
              <a:buClr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4C085C-25CD-DA49-BC3E-7DC367E40D26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Xerox Internal Use Only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93455-EE0B-6743-98EA-79730E37C1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128" y="4645152"/>
            <a:ext cx="946404" cy="1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7CFAB5-A5FE-1B49-A854-FCB4F33E4170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32671" y="915566"/>
            <a:ext cx="3347791" cy="3384376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tabLst/>
              <a:defRPr sz="21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975"/>
              </a:spcBef>
              <a:buClr>
                <a:schemeClr val="bg1"/>
              </a:buClr>
              <a:buFont typeface="Arial" charset="0"/>
              <a:buNone/>
              <a:tabLst/>
              <a:defRPr sz="1400">
                <a:solidFill>
                  <a:schemeClr val="bg2"/>
                </a:solidFill>
              </a:defRPr>
            </a:lvl2pPr>
            <a:lvl3pPr marL="0" indent="0">
              <a:spcBef>
                <a:spcPts val="900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293D12-B726-4EB3-9802-A33C8893481C}"/>
              </a:ext>
            </a:extLst>
          </p:cNvPr>
          <p:cNvSpPr/>
          <p:nvPr userDrawn="1"/>
        </p:nvSpPr>
        <p:spPr>
          <a:xfrm>
            <a:off x="390418" y="339725"/>
            <a:ext cx="4681728" cy="431596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724" r="-45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7CFAB5-A5FE-1B49-A854-FCB4F33E4170}" type="datetime3">
              <a:t>1 October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432671" y="915566"/>
            <a:ext cx="3347791" cy="3384376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tabLst/>
              <a:defRPr sz="21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975"/>
              </a:spcBef>
              <a:buClr>
                <a:schemeClr val="bg1"/>
              </a:buClr>
              <a:buFont typeface="Arial" charset="0"/>
              <a:buNone/>
              <a:tabLst/>
              <a:defRPr sz="1400">
                <a:solidFill>
                  <a:schemeClr val="bg2"/>
                </a:solidFill>
              </a:defRPr>
            </a:lvl2pPr>
            <a:lvl3pPr marL="0" indent="0">
              <a:spcBef>
                <a:spcPts val="900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Clr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293D12-B726-4EB3-9802-A33C8893481C}"/>
              </a:ext>
            </a:extLst>
          </p:cNvPr>
          <p:cNvSpPr/>
          <p:nvPr userDrawn="1"/>
        </p:nvSpPr>
        <p:spPr>
          <a:xfrm>
            <a:off x="390418" y="339725"/>
            <a:ext cx="4181582" cy="431596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0" t="-13893" r="-370" b="-9635"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0418" y="4778126"/>
            <a:ext cx="365158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80CC3474-811F-B342-9D29-E222B00B2A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98115" y="4778126"/>
            <a:ext cx="1154535" cy="9233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algn="l" defTabSz="342900" rtl="0" eaLnBrk="1" latinLnBrk="0" hangingPunct="1">
              <a:defRPr lang="en-US" sz="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49D78C2-E7C3-F145-9834-136C1828525E}" type="datetime3">
              <a:t>1 October 2020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59832" y="4776788"/>
            <a:ext cx="3055218" cy="93671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Xerox Internal Use Only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A88E3-A120-934A-B1EF-42658A891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9"/>
          <a:stretch/>
        </p:blipFill>
        <p:spPr>
          <a:xfrm>
            <a:off x="7885882" y="4662657"/>
            <a:ext cx="955385" cy="1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92" r:id="rId2"/>
    <p:sldLayoutId id="2147483916" r:id="rId3"/>
    <p:sldLayoutId id="2147483917" r:id="rId4"/>
    <p:sldLayoutId id="2147483923" r:id="rId5"/>
    <p:sldLayoutId id="2147483918" r:id="rId6"/>
    <p:sldLayoutId id="2147483864" r:id="rId7"/>
    <p:sldLayoutId id="2147483919" r:id="rId8"/>
    <p:sldLayoutId id="2147483921" r:id="rId9"/>
    <p:sldLayoutId id="2147483924" r:id="rId10"/>
    <p:sldLayoutId id="21474837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3009" userDrawn="1">
          <p15:clr>
            <a:srgbClr val="F26B43"/>
          </p15:clr>
        </p15:guide>
        <p15:guide id="5" pos="5531" userDrawn="1">
          <p15:clr>
            <a:srgbClr val="F26B43"/>
          </p15:clr>
        </p15:guide>
        <p15:guide id="6" pos="245" userDrawn="1">
          <p15:clr>
            <a:srgbClr val="F26B43"/>
          </p15:clr>
        </p15:guide>
        <p15:guide id="7" orient="horz" pos="2208" userDrawn="1">
          <p15:clr>
            <a:srgbClr val="F26B43"/>
          </p15:clr>
        </p15:guide>
        <p15:guide id="8" orient="horz" pos="798" userDrawn="1">
          <p15:clr>
            <a:srgbClr val="F26B43"/>
          </p15:clr>
        </p15:guide>
        <p15:guide id="9" orient="horz" pos="2604" userDrawn="1">
          <p15:clr>
            <a:srgbClr val="F26B43"/>
          </p15:clr>
        </p15:guide>
        <p15:guide id="10" orient="horz" pos="894" userDrawn="1">
          <p15:clr>
            <a:srgbClr val="F26B43"/>
          </p15:clr>
        </p15:guide>
        <p15:guide id="11" orient="horz" pos="2932" userDrawn="1">
          <p15:clr>
            <a:srgbClr val="F26B43"/>
          </p15:clr>
        </p15:guide>
        <p15:guide id="12" orient="horz" pos="1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7F49-EC3E-4A2B-89A3-2F3DA33E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en-US" sz="2400" dirty="0"/>
              <a:t>Xerox</a:t>
            </a:r>
            <a:r>
              <a:rPr lang="en-US" sz="2400" baseline="30000" dirty="0"/>
              <a:t>®</a:t>
            </a:r>
            <a:r>
              <a:rPr lang="en-US" sz="2400" dirty="0"/>
              <a:t> VersaLink</a:t>
            </a:r>
            <a:r>
              <a:rPr lang="en-US" sz="2400" baseline="30000" dirty="0"/>
              <a:t>®</a:t>
            </a:r>
            <a:r>
              <a:rPr lang="en-US" sz="2400" dirty="0"/>
              <a:t> C8000W</a:t>
            </a:r>
            <a:br>
              <a:rPr lang="en-US" sz="2400" dirty="0"/>
            </a:br>
            <a:r>
              <a:rPr lang="en-US" sz="2400" dirty="0"/>
              <a:t>Color Printer Featuring White Toner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Print incredible images on colored media</a:t>
            </a:r>
          </a:p>
        </p:txBody>
      </p:sp>
    </p:spTree>
    <p:extLst>
      <p:ext uri="{BB962C8B-B14F-4D97-AF65-F5344CB8AC3E}">
        <p14:creationId xmlns:p14="http://schemas.microsoft.com/office/powerpoint/2010/main" val="31898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3535F-D369-4C9D-AEA2-F0F1A0127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D0149-C66C-4389-A625-411C2E97351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D8AEE8-65A5-B941-8310-D47865D2AF5C}" type="datetime3">
              <a:rPr lang="en-US" smtClean="0"/>
              <a:t>1 October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3FE75-2F92-48CB-A935-627D16CE65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3606F9-4526-4702-8719-A5F24E9E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print with White?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2406A6-4993-46EE-9319-B0D826946C87}"/>
              </a:ext>
            </a:extLst>
          </p:cNvPr>
          <p:cNvSpPr/>
          <p:nvPr/>
        </p:nvSpPr>
        <p:spPr>
          <a:xfrm>
            <a:off x="390418" y="1419225"/>
            <a:ext cx="8391526" cy="29838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B009E0-FCA1-4214-AFA9-B00DA00D0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3" t="9449" r="8642" b="40497"/>
          <a:stretch/>
        </p:blipFill>
        <p:spPr>
          <a:xfrm>
            <a:off x="5065167" y="1580696"/>
            <a:ext cx="2339566" cy="1118877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2B603CC-8EA6-4EBF-BE16-751FA434A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907" y="1580696"/>
            <a:ext cx="6718825" cy="2745498"/>
          </a:xfrm>
        </p:spPr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200" b="1" dirty="0">
                <a:solidFill>
                  <a:schemeClr val="bg1"/>
                </a:solidFill>
              </a:rPr>
              <a:t>Why do White effects matter?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000" dirty="0">
                <a:solidFill>
                  <a:schemeClr val="bg1"/>
                </a:solidFill>
              </a:rPr>
              <a:t>Darker media becomes your canvas.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000" dirty="0">
                <a:solidFill>
                  <a:schemeClr val="bg1"/>
                </a:solidFill>
              </a:rPr>
              <a:t>White underlays make other colors stand out.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000" dirty="0">
                <a:solidFill>
                  <a:schemeClr val="bg1"/>
                </a:solidFill>
              </a:rPr>
              <a:t>Xerox White toner with C8000W offers </a:t>
            </a:r>
            <a:r>
              <a:rPr lang="en-US" sz="1000" dirty="0" smtClean="0">
                <a:solidFill>
                  <a:schemeClr val="bg1"/>
                </a:solidFill>
              </a:rPr>
              <a:t>industry-leading </a:t>
            </a:r>
            <a:r>
              <a:rPr lang="en-US" sz="1000" dirty="0">
                <a:solidFill>
                  <a:schemeClr val="bg1"/>
                </a:solidFill>
              </a:rPr>
              <a:t>brightness </a:t>
            </a:r>
            <a:r>
              <a:rPr lang="en-US" sz="1000" dirty="0" smtClean="0">
                <a:solidFill>
                  <a:schemeClr val="bg1"/>
                </a:solidFill>
              </a:rPr>
              <a:t>and </a:t>
            </a:r>
            <a:br>
              <a:rPr lang="en-US" sz="1000" dirty="0" smtClean="0">
                <a:solidFill>
                  <a:schemeClr val="bg1"/>
                </a:solidFill>
              </a:rPr>
            </a:br>
            <a:r>
              <a:rPr lang="en-US" sz="1000" dirty="0" smtClean="0">
                <a:solidFill>
                  <a:schemeClr val="bg1"/>
                </a:solidFill>
              </a:rPr>
              <a:t>opacity </a:t>
            </a:r>
            <a:r>
              <a:rPr lang="en-US" sz="1000" dirty="0">
                <a:solidFill>
                  <a:schemeClr val="bg1"/>
                </a:solidFill>
              </a:rPr>
              <a:t>for incredible </a:t>
            </a:r>
            <a:r>
              <a:rPr lang="en-US" sz="1000" dirty="0" smtClean="0">
                <a:solidFill>
                  <a:schemeClr val="bg1"/>
                </a:solidFill>
              </a:rPr>
              <a:t>print </a:t>
            </a:r>
            <a:r>
              <a:rPr lang="en-US" sz="1000" dirty="0">
                <a:solidFill>
                  <a:schemeClr val="bg1"/>
                </a:solidFill>
              </a:rPr>
              <a:t>quality</a:t>
            </a:r>
            <a:r>
              <a:rPr lang="en-US" sz="10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dirty="0">
                <a:solidFill>
                  <a:schemeClr val="bg1"/>
                </a:solidFill>
              </a:rPr>
              <a:t>To a graphics company, differentiating prints from a competitor can be difficult because CMYK technology is used throughout the </a:t>
            </a:r>
            <a:r>
              <a:rPr lang="en-GB" sz="1000" dirty="0" smtClean="0">
                <a:solidFill>
                  <a:schemeClr val="bg1"/>
                </a:solidFill>
              </a:rPr>
              <a:t>industry. This </a:t>
            </a:r>
            <a:r>
              <a:rPr lang="en-GB" sz="1000" dirty="0">
                <a:solidFill>
                  <a:schemeClr val="bg1"/>
                </a:solidFill>
              </a:rPr>
              <a:t>technology does not allow good quality printing on anything except white media</a:t>
            </a:r>
            <a:r>
              <a:rPr lang="en-GB" sz="1000" dirty="0" smtClean="0">
                <a:solidFill>
                  <a:schemeClr val="bg1"/>
                </a:solidFill>
              </a:rPr>
              <a:t>.</a:t>
            </a:r>
            <a:endParaRPr lang="en-GB" sz="1000" dirty="0">
              <a:solidFill>
                <a:schemeClr val="bg1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dirty="0">
                <a:solidFill>
                  <a:schemeClr val="bg1"/>
                </a:solidFill>
              </a:rPr>
              <a:t>By incorporating white toner used as an underlay, the C8000W enables printing on dark and </a:t>
            </a:r>
            <a:r>
              <a:rPr lang="en-GB" sz="1000" dirty="0" smtClean="0">
                <a:solidFill>
                  <a:schemeClr val="bg1"/>
                </a:solidFill>
              </a:rPr>
              <a:t>colored </a:t>
            </a:r>
            <a:r>
              <a:rPr lang="en-GB" sz="1000" dirty="0">
                <a:solidFill>
                  <a:schemeClr val="bg1"/>
                </a:solidFill>
              </a:rPr>
              <a:t>media because the white toner becomes the canvas for the CMY toners – meaning prints pop out as they would on white </a:t>
            </a:r>
            <a:r>
              <a:rPr lang="en-GB" sz="1000" dirty="0" smtClean="0">
                <a:solidFill>
                  <a:schemeClr val="bg1"/>
                </a:solidFill>
              </a:rPr>
              <a:t>paper. This </a:t>
            </a:r>
            <a:r>
              <a:rPr lang="en-GB" sz="1000" dirty="0">
                <a:solidFill>
                  <a:schemeClr val="bg1"/>
                </a:solidFill>
              </a:rPr>
              <a:t>is a huge differentiation for the customer base and brings much higher value in the prints and greater profit opportunity.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dirty="0">
                <a:solidFill>
                  <a:schemeClr val="bg1"/>
                </a:solidFill>
              </a:rPr>
              <a:t>What’s more, this is in a single pass not requiring any toner changes in the device, making short runs very efficient </a:t>
            </a:r>
            <a:r>
              <a:rPr lang="en-GB" sz="1000" dirty="0" smtClean="0">
                <a:solidFill>
                  <a:schemeClr val="bg1"/>
                </a:solidFill>
              </a:rPr>
              <a:t>and cost-effective.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B009E0-FCA1-4214-AFA9-B00DA00D0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74" t="60676" r="27944" b="10543"/>
          <a:stretch/>
        </p:blipFill>
        <p:spPr>
          <a:xfrm>
            <a:off x="7532031" y="1580696"/>
            <a:ext cx="1129648" cy="661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009E0-FCA1-4214-AFA9-B00DA00D0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78" t="66910" r="13846" b="8144"/>
          <a:stretch/>
        </p:blipFill>
        <p:spPr>
          <a:xfrm>
            <a:off x="7532032" y="2364401"/>
            <a:ext cx="1129648" cy="836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B009E0-FCA1-4214-AFA9-B00DA00D0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46" t="65589" r="994" b="8458"/>
          <a:stretch/>
        </p:blipFill>
        <p:spPr>
          <a:xfrm>
            <a:off x="7532032" y="3334988"/>
            <a:ext cx="1129648" cy="8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B94A3-9050-47EE-A4A8-3929F447D8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3D7408-EEC6-43EC-AD11-24CFD9905B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D8AEE8-65A5-B941-8310-D47865D2AF5C}" type="datetime3">
              <a:rPr lang="en-US" smtClean="0"/>
              <a:t>1 October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25D7A-F942-4C55-BE59-EA98BEF21B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9CCEC4-E85E-4B5F-B8EC-3F7888C1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print with white toner?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2786187-90FC-8D44-832C-259597710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419" y="1419225"/>
            <a:ext cx="3055218" cy="3020696"/>
          </a:xfrm>
          <a:solidFill>
            <a:schemeClr val="bg2"/>
          </a:solidFill>
        </p:spPr>
        <p:txBody>
          <a:bodyPr lIns="91440" tIns="91440" rIns="182880" bIns="182880"/>
          <a:lstStyle/>
          <a:p>
            <a:pPr marL="173736" indent="-173736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Printing with white toner helps you accentuate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text by making CMYK images prominent on dark and colored media, and window clings</a:t>
            </a:r>
          </a:p>
          <a:p>
            <a:pPr marL="173736" indent="-173736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Explore new business opportunities by offering differentiated prints to get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you noticed.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7179A-7B7F-4AE5-BC53-24DE7C7C56B2}"/>
              </a:ext>
            </a:extLst>
          </p:cNvPr>
          <p:cNvSpPr/>
          <p:nvPr/>
        </p:nvSpPr>
        <p:spPr>
          <a:xfrm>
            <a:off x="3643314" y="1419225"/>
            <a:ext cx="2562034" cy="302069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612" b="-1361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DF4ACC-0B29-4F71-9F53-5146FD7EFEBD}"/>
              </a:ext>
            </a:extLst>
          </p:cNvPr>
          <p:cNvSpPr/>
          <p:nvPr/>
        </p:nvSpPr>
        <p:spPr>
          <a:xfrm>
            <a:off x="6403023" y="1419224"/>
            <a:ext cx="2377440" cy="150257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07" b="-847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E71591-2831-42BD-839D-BD7DC2D12466}"/>
              </a:ext>
            </a:extLst>
          </p:cNvPr>
          <p:cNvSpPr/>
          <p:nvPr/>
        </p:nvSpPr>
        <p:spPr>
          <a:xfrm>
            <a:off x="6403023" y="3089490"/>
            <a:ext cx="1084897" cy="135043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804" b="-6804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A77E33-820F-4952-BD95-4CD2C6EC3130}"/>
              </a:ext>
            </a:extLst>
          </p:cNvPr>
          <p:cNvSpPr/>
          <p:nvPr/>
        </p:nvSpPr>
        <p:spPr>
          <a:xfrm>
            <a:off x="7695566" y="3089490"/>
            <a:ext cx="1084897" cy="1350431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B94A3-9050-47EE-A4A8-3929F447D8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3D7408-EEC6-43EC-AD11-24CFD9905B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D8AEE8-65A5-B941-8310-D47865D2AF5C}" type="datetime3">
              <a:rPr lang="en-US" smtClean="0"/>
              <a:t>1 October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25D7A-F942-4C55-BE59-EA98BEF21B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9CCEC4-E85E-4B5F-B8EC-3F7888C1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</a:t>
            </a:r>
            <a:r>
              <a:rPr lang="en-US" dirty="0" err="1"/>
              <a:t>VersaLink</a:t>
            </a:r>
            <a:r>
              <a:rPr lang="en-US" baseline="30000" dirty="0"/>
              <a:t>®</a:t>
            </a:r>
            <a:r>
              <a:rPr lang="en-US" dirty="0"/>
              <a:t> C8000W Color Printer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C66EA4-DD94-6245-BFAF-A71D7629BA2F}"/>
              </a:ext>
            </a:extLst>
          </p:cNvPr>
          <p:cNvSpPr/>
          <p:nvPr/>
        </p:nvSpPr>
        <p:spPr>
          <a:xfrm>
            <a:off x="390418" y="1419224"/>
            <a:ext cx="3134587" cy="323532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0" t="-18302" r="-370" b="-5226"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2786187-90FC-8D44-832C-2595977103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6763" y="1419224"/>
            <a:ext cx="2499376" cy="32353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400" b="1" dirty="0">
                <a:solidFill>
                  <a:schemeClr val="tx1"/>
                </a:solidFill>
              </a:rPr>
              <a:t>Technology</a:t>
            </a:r>
          </a:p>
          <a:p>
            <a:pPr marL="169863" indent="-1698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White plus Cyan, Magenta, and Yellow, in a single pass with White being applied to the media first as an underlay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400" b="1" dirty="0">
                <a:solidFill>
                  <a:schemeClr val="tx1"/>
                </a:solidFill>
              </a:rPr>
              <a:t>Supports white toner workflows with</a:t>
            </a:r>
          </a:p>
          <a:p>
            <a:pPr marL="169863" indent="-1698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Integrated graphics controller</a:t>
            </a:r>
          </a:p>
          <a:p>
            <a:pPr marL="169863" indent="-1698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Mac and Windows drivers</a:t>
            </a:r>
          </a:p>
          <a:p>
            <a:pPr marL="169863" indent="-1698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Built-in </a:t>
            </a:r>
            <a:r>
              <a:rPr lang="en-US" sz="1400" dirty="0">
                <a:solidFill>
                  <a:schemeClr val="tx1"/>
                </a:solidFill>
              </a:rPr>
              <a:t>color tables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2E8429-9A1A-4C46-8213-D4622D6E5037}"/>
              </a:ext>
            </a:extLst>
          </p:cNvPr>
          <p:cNvSpPr txBox="1"/>
          <p:nvPr/>
        </p:nvSpPr>
        <p:spPr>
          <a:xfrm>
            <a:off x="488061" y="4457208"/>
            <a:ext cx="199097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050" dirty="0"/>
              <a:t>C8000W plus Two Tray Module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C976D9-F12E-4461-95E8-C07B07A5EF72}"/>
              </a:ext>
            </a:extLst>
          </p:cNvPr>
          <p:cNvSpPr/>
          <p:nvPr/>
        </p:nvSpPr>
        <p:spPr>
          <a:xfrm>
            <a:off x="6403270" y="1419225"/>
            <a:ext cx="2377193" cy="142948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783" b="-8783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51D35A-0F8C-4BE2-85ED-20DEF3B90B0F}"/>
              </a:ext>
            </a:extLst>
          </p:cNvPr>
          <p:cNvSpPr/>
          <p:nvPr/>
        </p:nvSpPr>
        <p:spPr>
          <a:xfrm>
            <a:off x="6403270" y="2987649"/>
            <a:ext cx="2377193" cy="142948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783" b="-8783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8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4C902-7DF2-4678-B33E-CF4CF4C6F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Unleash your creativity with </a:t>
            </a:r>
            <a:r>
              <a:rPr lang="en-US" dirty="0" err="1">
                <a:solidFill>
                  <a:schemeClr val="bg2"/>
                </a:solidFill>
              </a:rPr>
              <a:t>VersaLink</a:t>
            </a:r>
            <a:r>
              <a:rPr lang="en-US" baseline="30000" dirty="0">
                <a:solidFill>
                  <a:schemeClr val="bg2"/>
                </a:solidFill>
              </a:rPr>
              <a:t>®</a:t>
            </a:r>
            <a:r>
              <a:rPr lang="en-US" dirty="0">
                <a:solidFill>
                  <a:schemeClr val="bg2"/>
                </a:solidFill>
              </a:rPr>
              <a:t> C8000W Color Printer</a:t>
            </a:r>
          </a:p>
          <a:p>
            <a:pPr marL="174625" indent="-1746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Designers can use their complete color pallets for work no matter what media color is required with no drop in print quality</a:t>
            </a:r>
          </a:p>
          <a:p>
            <a:pPr marL="174625" indent="-1746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Capture your customers’ attention with professional-grade images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7D565D-5841-43A6-BC3D-D06ACEA7EE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30A9-9D34-4BD0-A25E-EA9F3CE4AF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8E09B4D-FA36-5E4F-8B96-670ADC05A87F}" type="datetime3">
              <a:rPr lang="en-US" smtClean="0"/>
              <a:t>1 October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FC102-3F8B-4675-9796-AFEB3045C3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DDAD7A-BF07-4A4D-815C-C3B2E65F6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0" t="13101" r="16340" b="13101"/>
          <a:stretch/>
        </p:blipFill>
        <p:spPr>
          <a:xfrm rot="20947909">
            <a:off x="4346301" y="1227199"/>
            <a:ext cx="2284571" cy="3241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C80065-925C-414D-921A-BE73E4334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44" t="13101" r="16544" b="13101"/>
          <a:stretch/>
        </p:blipFill>
        <p:spPr>
          <a:xfrm rot="406124">
            <a:off x="6326593" y="462249"/>
            <a:ext cx="2270786" cy="3241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95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4C902-7DF2-4678-B33E-CF4CF4C6F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can you do with </a:t>
            </a:r>
            <a:r>
              <a:rPr lang="en-US" dirty="0" err="1">
                <a:solidFill>
                  <a:schemeClr val="bg2"/>
                </a:solidFill>
              </a:rPr>
              <a:t>VersaLink</a:t>
            </a:r>
            <a:r>
              <a:rPr lang="en-US" baseline="30000" dirty="0">
                <a:solidFill>
                  <a:schemeClr val="bg2"/>
                </a:solidFill>
              </a:rPr>
              <a:t>®</a:t>
            </a:r>
            <a:r>
              <a:rPr lang="en-US" dirty="0">
                <a:solidFill>
                  <a:schemeClr val="bg2"/>
                </a:solidFill>
              </a:rPr>
              <a:t> C8000W Color Printer?</a:t>
            </a:r>
          </a:p>
          <a:p>
            <a:pPr marL="174625" indent="-1746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Dark and colored media/</a:t>
            </a:r>
            <a:br>
              <a:rPr lang="en-US" sz="1400" dirty="0"/>
            </a:br>
            <a:r>
              <a:rPr lang="en-US" sz="1400" dirty="0"/>
              <a:t>envelope printing</a:t>
            </a:r>
          </a:p>
          <a:p>
            <a:pPr marL="174625" indent="-1746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Wedding invitations, restaurant menus, and banners</a:t>
            </a:r>
          </a:p>
          <a:p>
            <a:pPr marL="174625" indent="-1746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Window signs, decals, and labels</a:t>
            </a:r>
          </a:p>
          <a:p>
            <a:pPr marL="174625" indent="-1746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Impress your customers with </a:t>
            </a:r>
            <a:br>
              <a:rPr lang="en-US" sz="1400" dirty="0"/>
            </a:br>
            <a:r>
              <a:rPr lang="en-US" sz="1400" dirty="0"/>
              <a:t>the use of media not available </a:t>
            </a:r>
            <a:br>
              <a:rPr lang="en-US" sz="1400" dirty="0"/>
            </a:br>
            <a:r>
              <a:rPr lang="en-US" sz="1400" dirty="0"/>
              <a:t>to you before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7D565D-5841-43A6-BC3D-D06ACEA7EE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30A9-9D34-4BD0-A25E-EA9F3CE4AF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8E09B4D-FA36-5E4F-8B96-670ADC05A87F}" type="datetime3">
              <a:rPr lang="en-US" smtClean="0"/>
              <a:t>1 October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FC102-3F8B-4675-9796-AFEB3045C3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062CA24-A654-46E1-966B-CE2E0675B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41939">
            <a:off x="4332712" y="999383"/>
            <a:ext cx="3980525" cy="2985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7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08709D-2B30-4908-9DBF-FE35D261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026" y="627535"/>
            <a:ext cx="3101686" cy="3876212"/>
          </a:xfrm>
        </p:spPr>
        <p:txBody>
          <a:bodyPr/>
          <a:lstStyle/>
          <a:p>
            <a:r>
              <a:rPr lang="en-US" dirty="0" err="1"/>
              <a:t>VersaLink</a:t>
            </a:r>
            <a:r>
              <a:rPr lang="en-US" baseline="30000" dirty="0"/>
              <a:t>®</a:t>
            </a:r>
            <a:r>
              <a:rPr lang="en-US" dirty="0"/>
              <a:t> C8000W Color Printer is </a:t>
            </a:r>
            <a:br>
              <a:rPr lang="en-US" dirty="0"/>
            </a:br>
            <a:r>
              <a:rPr lang="en-US" dirty="0"/>
              <a:t>built on Xerox</a:t>
            </a:r>
            <a:r>
              <a:rPr lang="en-US" baseline="30000" dirty="0"/>
              <a:t>®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ConnectKey</a:t>
            </a:r>
            <a:r>
              <a:rPr lang="en-US" baseline="30000" dirty="0"/>
              <a:t>®</a:t>
            </a:r>
            <a:r>
              <a:rPr lang="en-US" dirty="0"/>
              <a:t> Technology</a:t>
            </a:r>
          </a:p>
          <a:p>
            <a:pPr marL="174625" indent="-1746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Intuitive user experience</a:t>
            </a:r>
          </a:p>
          <a:p>
            <a:pPr marL="174625" indent="-1746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Mobile and cloud connectivity</a:t>
            </a:r>
          </a:p>
          <a:p>
            <a:pPr marL="174625" indent="-1746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Comprehensive security </a:t>
            </a:r>
          </a:p>
          <a:p>
            <a:pPr marL="174625" indent="-1746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Enables intelligent </a:t>
            </a:r>
            <a:br>
              <a:rPr lang="en-US" sz="1400" dirty="0"/>
            </a:br>
            <a:r>
              <a:rPr lang="en-US" sz="1400" dirty="0"/>
              <a:t>workplace services </a:t>
            </a:r>
          </a:p>
          <a:p>
            <a:pPr marL="174625" indent="-1746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Gateway to new possibilities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2971B6-3E39-4548-8C94-92D03B6935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133F8-79F0-4838-B999-57EF32E12A7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8E09B4D-FA36-5E4F-8B96-670ADC05A87F}" type="datetime3">
              <a:rPr lang="en-US" smtClean="0"/>
              <a:t>1 October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8C40-34CA-416C-A81A-736251BFD2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31356-8861-46B0-BC86-8DEB1E2EF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C3474-811F-B342-9D29-E222B00B2A7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5A8DE-222C-4204-B597-1975E1B35C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D8AEE8-65A5-B941-8310-D47865D2AF5C}" type="datetime3">
              <a:rPr lang="en-US" smtClean="0"/>
              <a:t>1 October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84B1D-A7B5-4302-902E-414DFCC1FB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Xerox Internal Use Only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C735BF-79A5-44CD-BD9B-8CFE2CDC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Xerox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err="1"/>
              <a:t>VersaLink</a:t>
            </a:r>
            <a:r>
              <a:rPr lang="en-US" baseline="30000" dirty="0"/>
              <a:t>®</a:t>
            </a:r>
            <a:r>
              <a:rPr lang="en-US" dirty="0"/>
              <a:t> C8000W Color Printer Highlights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02F1D4-5BFE-43F3-81FC-2DA75D42F07C}"/>
              </a:ext>
            </a:extLst>
          </p:cNvPr>
          <p:cNvSpPr txBox="1">
            <a:spLocks/>
          </p:cNvSpPr>
          <p:nvPr/>
        </p:nvSpPr>
        <p:spPr>
          <a:xfrm>
            <a:off x="4099560" y="1419225"/>
            <a:ext cx="4663440" cy="323659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6858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White plus CMY color printer with integrated controller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45 ppm letter/A4, 22 ppm tabloid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Adobe</a:t>
            </a:r>
            <a:r>
              <a:rPr lang="en-US" altLang="en-US" sz="1200" baseline="30000" dirty="0">
                <a:solidFill>
                  <a:srgbClr val="000000"/>
                </a:solidFill>
              </a:rPr>
              <a:t>®</a:t>
            </a:r>
            <a:r>
              <a:rPr lang="en-US" altLang="en-US" sz="1200" dirty="0">
                <a:solidFill>
                  <a:srgbClr val="000000"/>
                </a:solidFill>
              </a:rPr>
              <a:t> PostScript</a:t>
            </a:r>
            <a:r>
              <a:rPr lang="en-US" altLang="en-US" sz="1200" baseline="30000" dirty="0">
                <a:solidFill>
                  <a:srgbClr val="000000"/>
                </a:solidFill>
              </a:rPr>
              <a:t>®</a:t>
            </a:r>
            <a:r>
              <a:rPr lang="en-US" altLang="en-US" sz="1200" dirty="0">
                <a:solidFill>
                  <a:srgbClr val="000000"/>
                </a:solidFill>
              </a:rPr>
              <a:t> 3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12 different color media settings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Print standard sizes up to SRA3 documents and banners up to 320x1320mm. 64-300 </a:t>
            </a:r>
            <a:r>
              <a:rPr lang="en-US" sz="1200" dirty="0" err="1"/>
              <a:t>gsm</a:t>
            </a:r>
            <a:r>
              <a:rPr lang="en-US" sz="1200" dirty="0"/>
              <a:t> stock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5” capacitive color touchscreen UI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UI features mobile-like navigation, full personalization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Up to 1200 x 2400 dpi print resolution with true Adobe </a:t>
            </a:r>
            <a:br>
              <a:rPr lang="en-US" sz="1200" dirty="0"/>
            </a:br>
            <a:r>
              <a:rPr lang="en-US" sz="1200" dirty="0"/>
              <a:t>PostScript (standard)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1,140 sheet standard paper capacity, up to 5,140 sheets total </a:t>
            </a:r>
            <a:br>
              <a:rPr lang="en-US" sz="1200" dirty="0"/>
            </a:br>
            <a:r>
              <a:rPr lang="en-US" sz="1200" dirty="0"/>
              <a:t>(3,140 sheets shown)</a:t>
            </a:r>
          </a:p>
          <a:p>
            <a:pPr marL="115888" indent="-115888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Optional feeding and finishing available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295658-F017-4F67-97EE-8EE6DF791297}"/>
              </a:ext>
            </a:extLst>
          </p:cNvPr>
          <p:cNvSpPr/>
          <p:nvPr/>
        </p:nvSpPr>
        <p:spPr>
          <a:xfrm>
            <a:off x="390417" y="1419225"/>
            <a:ext cx="3274803" cy="311467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1151" t="4032" r="-11474" b="1036"/>
            </a:stretch>
          </a:blip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1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Xerox_16x9_Blue">
  <a:themeElements>
    <a:clrScheme name="Xerox 2020 - Black_Red40">
      <a:dk1>
        <a:srgbClr val="000000"/>
      </a:dk1>
      <a:lt1>
        <a:srgbClr val="FFFFFF"/>
      </a:lt1>
      <a:dk2>
        <a:srgbClr val="000000"/>
      </a:dk2>
      <a:lt2>
        <a:srgbClr val="D92231"/>
      </a:lt2>
      <a:accent1>
        <a:srgbClr val="2895D5"/>
      </a:accent1>
      <a:accent2>
        <a:srgbClr val="6DAF3C"/>
      </a:accent2>
      <a:accent3>
        <a:srgbClr val="E57500"/>
      </a:accent3>
      <a:accent4>
        <a:srgbClr val="9B2483"/>
      </a:accent4>
      <a:accent5>
        <a:srgbClr val="FC9F12"/>
      </a:accent5>
      <a:accent6>
        <a:srgbClr val="737373"/>
      </a:accent6>
      <a:hlink>
        <a:srgbClr val="E2393F"/>
      </a:hlink>
      <a:folHlink>
        <a:srgbClr val="E2393F"/>
      </a:folHlink>
    </a:clrScheme>
    <a:fontScheme name="Xerox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16-9_Advanced_RedBlack_03-2020" id="{D231B605-AF37-4CB3-81AD-BBA9F47D9C2C}" vid="{E2B3C8D7-DC88-4E5C-8A12-787BB963C7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Xerox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erox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29A8CADA4CC340954FD6EB7BB41D6C" ma:contentTypeVersion="15" ma:contentTypeDescription="Create a new document." ma:contentTypeScope="" ma:versionID="00c046cd8339c94b194cf5d4a8e966d3">
  <xsd:schema xmlns:xsd="http://www.w3.org/2001/XMLSchema" xmlns:xs="http://www.w3.org/2001/XMLSchema" xmlns:p="http://schemas.microsoft.com/office/2006/metadata/properties" xmlns:ns1="http://schemas.microsoft.com/sharepoint/v3" xmlns:ns3="3c7945b2-c4ab-4e11-a312-7139df0fcc23" xmlns:ns4="8e134b74-df14-45fb-bfba-b4a126c8bfb2" targetNamespace="http://schemas.microsoft.com/office/2006/metadata/properties" ma:root="true" ma:fieldsID="d17d99b0853a8b501320a8e1b8430bda" ns1:_="" ns3:_="" ns4:_="">
    <xsd:import namespace="http://schemas.microsoft.com/sharepoint/v3"/>
    <xsd:import namespace="3c7945b2-c4ab-4e11-a312-7139df0fcc23"/>
    <xsd:import namespace="8e134b74-df14-45fb-bfba-b4a126c8bf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945b2-c4ab-4e11-a312-7139df0fcc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34b74-df14-45fb-bfba-b4a126c8bfb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D21841-5358-4693-9AEB-EF4009D7D6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7945b2-c4ab-4e11-a312-7139df0fcc23"/>
    <ds:schemaRef ds:uri="8e134b74-df14-45fb-bfba-b4a126c8bf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4C72C3-A62F-48CA-A16C-4F2A6D1362B5}">
  <ds:schemaRefs>
    <ds:schemaRef ds:uri="http://schemas.microsoft.com/sharepoint/v3"/>
    <ds:schemaRef ds:uri="http://schemas.microsoft.com/office/2006/metadata/properties"/>
    <ds:schemaRef ds:uri="http://purl.org/dc/elements/1.1/"/>
    <ds:schemaRef ds:uri="http://www.w3.org/XML/1998/namespace"/>
    <ds:schemaRef ds:uri="3c7945b2-c4ab-4e11-a312-7139df0fcc23"/>
    <ds:schemaRef ds:uri="http://schemas.microsoft.com/office/2006/documentManagement/types"/>
    <ds:schemaRef ds:uri="http://purl.org/dc/dcmitype/"/>
    <ds:schemaRef ds:uri="8e134b74-df14-45fb-bfba-b4a126c8bfb2"/>
    <ds:schemaRef ds:uri="http://schemas.openxmlformats.org/package/2006/metadata/core-properties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5BF5FAD-FEC0-41B4-8841-F2C6DBE288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16-9_Advanced_RedBlack_04-2020</Template>
  <TotalTime>83</TotalTime>
  <Words>544</Words>
  <Application>Microsoft Office PowerPoint</Application>
  <PresentationFormat>On-screen Show (16:9)</PresentationFormat>
  <Paragraphs>69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Xerox_16x9_Blue</vt:lpstr>
      <vt:lpstr>Xerox® VersaLink® C8000W Color Printer Featuring White Toner Print incredible images on colored media</vt:lpstr>
      <vt:lpstr>Why print with White?</vt:lpstr>
      <vt:lpstr>Why print with white toner?</vt:lpstr>
      <vt:lpstr>Introducing VersaLink® C8000W Color Printer</vt:lpstr>
      <vt:lpstr>PowerPoint Presentation</vt:lpstr>
      <vt:lpstr>PowerPoint Presentation</vt:lpstr>
      <vt:lpstr>PowerPoint Presentation</vt:lpstr>
      <vt:lpstr>Xerox® VersaLink® C8000W Color Printer Highlights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headline Title slide subhead</dc:title>
  <dc:creator>Ravi K</dc:creator>
  <cp:lastModifiedBy>Vijayalakshmi Gowdar</cp:lastModifiedBy>
  <cp:revision>144</cp:revision>
  <cp:lastPrinted>2020-08-18T09:21:52Z</cp:lastPrinted>
  <dcterms:created xsi:type="dcterms:W3CDTF">2020-08-07T08:34:10Z</dcterms:created>
  <dcterms:modified xsi:type="dcterms:W3CDTF">2020-10-01T10:53:21Z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93a59bde-5420-4f48-9e3e-ffee09dacb62</vt:lpwstr>
  </property>
  <property fmtid="{D5CDD505-2E9C-101B-9397-08002B2CF9AE}" pid="3" name="HCLClassification">
    <vt:lpwstr>HCL_Cla5s_1nt3rnal</vt:lpwstr>
  </property>
  <property fmtid="{D5CDD505-2E9C-101B-9397-08002B2CF9AE}" pid="4" name="HCL_Cla5s_D6">
    <vt:lpwstr>False</vt:lpwstr>
  </property>
  <property fmtid="{D5CDD505-2E9C-101B-9397-08002B2CF9AE}" pid="5" name="ContentTypeId">
    <vt:lpwstr>0x010100CF29A8CADA4CC340954FD6EB7BB41D6C</vt:lpwstr>
  </property>
  <property fmtid="{D5CDD505-2E9C-101B-9397-08002B2CF9AE}" pid="6" name="HCLClassD6">
    <vt:lpwstr>False</vt:lpwstr>
  </property>
</Properties>
</file>